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88" r:id="rId2"/>
    <p:sldId id="318" r:id="rId3"/>
    <p:sldId id="317" r:id="rId4"/>
    <p:sldId id="296" r:id="rId5"/>
    <p:sldId id="276" r:id="rId6"/>
    <p:sldId id="304" r:id="rId7"/>
    <p:sldId id="319" r:id="rId8"/>
    <p:sldId id="274" r:id="rId9"/>
    <p:sldId id="305" r:id="rId10"/>
    <p:sldId id="322" r:id="rId11"/>
    <p:sldId id="308" r:id="rId12"/>
    <p:sldId id="309" r:id="rId13"/>
  </p:sldIdLst>
  <p:sldSz cx="18288000" cy="10287000"/>
  <p:notesSz cx="6858000" cy="9144000"/>
  <p:embeddedFontLst>
    <p:embeddedFont>
      <p:font typeface="Bahnschrift Condensed" panose="020B0502040204020203" pitchFamily="34" charset="0"/>
      <p:regular r:id="rId14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ivvic Bold" panose="020B0604020202020204" charset="0"/>
      <p:regular r:id="rId20"/>
    </p:embeddedFont>
    <p:embeddedFont>
      <p:font typeface="Livvic Bold Bold" panose="020B0604020202020204" charset="0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A1953"/>
    <a:srgbClr val="6883A4"/>
    <a:srgbClr val="78A067"/>
    <a:srgbClr val="F1ECE1"/>
    <a:srgbClr val="E9BBBD"/>
    <a:srgbClr val="D3E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4622" autoAdjust="0"/>
  </p:normalViewPr>
  <p:slideViewPr>
    <p:cSldViewPr>
      <p:cViewPr varScale="1">
        <p:scale>
          <a:sx n="54" d="100"/>
          <a:sy n="54" d="100"/>
        </p:scale>
        <p:origin x="778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ải hình ảnh hinh nen powerpoint dang yeu 175b332e90627f8 tại kho hình nền,  ảnh đẹp khoanh24.com">
            <a:extLst>
              <a:ext uri="{FF2B5EF4-FFF2-40B4-BE49-F238E27FC236}">
                <a16:creationId xmlns:a16="http://schemas.microsoft.com/office/drawing/2014/main" id="{7E5DA2CB-86E8-43DA-996C-EB7922146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402"/>
            <a:ext cx="18288000" cy="10277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30C45144-F5E3-41A5-99B1-497FAB5214B3}"/>
              </a:ext>
            </a:extLst>
          </p:cNvPr>
          <p:cNvSpPr txBox="1"/>
          <p:nvPr/>
        </p:nvSpPr>
        <p:spPr>
          <a:xfrm>
            <a:off x="2055300" y="3833701"/>
            <a:ext cx="13625985" cy="2224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880"/>
              </a:lnSpc>
            </a:pP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Chào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đón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các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em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học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sinh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vi-VN" sz="7400" dirty="0">
                <a:solidFill>
                  <a:srgbClr val="FF0000"/>
                </a:solidFill>
                <a:latin typeface="Livvic Bold Bold"/>
              </a:rPr>
              <a:t>4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đã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đến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với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tiết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Mĩ</a:t>
            </a:r>
            <a:r>
              <a:rPr lang="en-US" sz="7400" dirty="0">
                <a:solidFill>
                  <a:srgbClr val="FF0000"/>
                </a:solidFill>
                <a:latin typeface="Livvic Bold Bold"/>
              </a:rPr>
              <a:t> </a:t>
            </a:r>
            <a:r>
              <a:rPr lang="en-US" sz="7400" dirty="0" err="1">
                <a:solidFill>
                  <a:srgbClr val="FF0000"/>
                </a:solidFill>
                <a:latin typeface="Livvic Bold Bold"/>
              </a:rPr>
              <a:t>thuật</a:t>
            </a:r>
            <a:endParaRPr lang="en-US" sz="7400" dirty="0">
              <a:solidFill>
                <a:srgbClr val="FF0000"/>
              </a:solidFill>
              <a:latin typeface="Livvic Bold Bold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9708098-3330-43D4-BFAB-1DA318F82C58}"/>
              </a:ext>
            </a:extLst>
          </p:cNvPr>
          <p:cNvSpPr txBox="1"/>
          <p:nvPr/>
        </p:nvSpPr>
        <p:spPr>
          <a:xfrm>
            <a:off x="553997" y="1211694"/>
            <a:ext cx="16654282" cy="578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4047" dirty="0">
                <a:solidFill>
                  <a:srgbClr val="C00000"/>
                </a:solidFill>
                <a:latin typeface="Bahnschrift Condensed" panose="020B0502040204020203" pitchFamily="34" charset="0"/>
              </a:rPr>
              <a:t>PHÒNG GIÁO DỤC VÀ ĐÀO TẠO QUẬN LONG BIÊN</a:t>
            </a:r>
          </a:p>
        </p:txBody>
      </p:sp>
    </p:spTree>
    <p:extLst>
      <p:ext uri="{BB962C8B-B14F-4D97-AF65-F5344CB8AC3E}">
        <p14:creationId xmlns:p14="http://schemas.microsoft.com/office/powerpoint/2010/main" val="4076212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1221693-8A63-3895-7C9E-AACA74A0A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28800"/>
            <a:ext cx="7987629" cy="5676900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8F65C127-45BC-DB0A-0BAF-995AEC6FB3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800" y="1828800"/>
            <a:ext cx="8616482" cy="567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55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Tải Hình Nền Động Đẹp Cho Powerpoint - Hình nền Laptop đẹp nhất">
            <a:extLst>
              <a:ext uri="{FF2B5EF4-FFF2-40B4-BE49-F238E27FC236}">
                <a16:creationId xmlns:a16="http://schemas.microsoft.com/office/drawing/2014/main" id="{05B91A1C-7AA3-43C4-8BB6-D93D25C97B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25" y="-1"/>
            <a:ext cx="18255575" cy="1028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2C841B48-46D9-42A0-9FDE-47D63DD5A7FF}"/>
              </a:ext>
            </a:extLst>
          </p:cNvPr>
          <p:cNvSpPr txBox="1"/>
          <p:nvPr/>
        </p:nvSpPr>
        <p:spPr>
          <a:xfrm>
            <a:off x="2514600" y="3637016"/>
            <a:ext cx="10016701" cy="1000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41"/>
              </a:lnSpc>
            </a:pPr>
            <a:r>
              <a:rPr lang="en-US" sz="6000" dirty="0">
                <a:solidFill>
                  <a:srgbClr val="035457"/>
                </a:solidFill>
                <a:latin typeface="Livvic Bold Bold"/>
              </a:rPr>
              <a:t>3.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Luyện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tập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–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Sáng</a:t>
            </a:r>
            <a:r>
              <a:rPr lang="en-US" sz="6000" dirty="0">
                <a:solidFill>
                  <a:srgbClr val="035457"/>
                </a:solidFill>
                <a:latin typeface="Livvic Bold Bold"/>
              </a:rPr>
              <a:t> </a:t>
            </a:r>
            <a:r>
              <a:rPr lang="en-US" sz="6000" dirty="0" err="1">
                <a:solidFill>
                  <a:srgbClr val="035457"/>
                </a:solidFill>
                <a:latin typeface="Livvic Bold Bold"/>
              </a:rPr>
              <a:t>tạo</a:t>
            </a:r>
            <a:endParaRPr lang="en-US" sz="6000" dirty="0">
              <a:solidFill>
                <a:srgbClr val="035457"/>
              </a:solidFill>
              <a:latin typeface="Livvic Bold Bold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83F4160-49EF-4F1C-A8A7-346983E0B20E}"/>
              </a:ext>
            </a:extLst>
          </p:cNvPr>
          <p:cNvSpPr txBox="1">
            <a:spLocks/>
          </p:cNvSpPr>
          <p:nvPr/>
        </p:nvSpPr>
        <p:spPr bwMode="auto">
          <a:xfrm>
            <a:off x="685800" y="4991100"/>
            <a:ext cx="11845501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kern="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rau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,…)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phù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endParaRPr lang="en-US" sz="3600" b="1" kern="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quà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600" b="1" kern="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A4)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800" b="1" kern="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  <a:defRPr/>
            </a:pPr>
            <a:endParaRPr lang="en-US" sz="2800" kern="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328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6" name="Picture 10" descr="Background trẻ em đẹp">
            <a:extLst>
              <a:ext uri="{FF2B5EF4-FFF2-40B4-BE49-F238E27FC236}">
                <a16:creationId xmlns:a16="http://schemas.microsoft.com/office/drawing/2014/main" id="{5FD0A140-F558-4F14-8666-BC79857792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" y="-1"/>
            <a:ext cx="18257196" cy="1037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8">
            <a:extLst>
              <a:ext uri="{FF2B5EF4-FFF2-40B4-BE49-F238E27FC236}">
                <a16:creationId xmlns:a16="http://schemas.microsoft.com/office/drawing/2014/main" id="{79559C8E-72AF-413E-A113-017E3F4E4423}"/>
              </a:ext>
            </a:extLst>
          </p:cNvPr>
          <p:cNvGrpSpPr/>
          <p:nvPr/>
        </p:nvGrpSpPr>
        <p:grpSpPr>
          <a:xfrm>
            <a:off x="4572000" y="2171700"/>
            <a:ext cx="13332583" cy="3621446"/>
            <a:chOff x="-78841" y="0"/>
            <a:chExt cx="13794643" cy="4828590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E9AE2EB-4293-42F5-9D85-24EEE48766EC}"/>
                </a:ext>
              </a:extLst>
            </p:cNvPr>
            <p:cNvSpPr txBox="1"/>
            <p:nvPr/>
          </p:nvSpPr>
          <p:spPr>
            <a:xfrm>
              <a:off x="-78841" y="1579841"/>
              <a:ext cx="13794643" cy="32487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817"/>
                </a:lnSpc>
              </a:pP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Giới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thiệu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và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chia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sẻ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sản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phẩm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với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các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bạn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r>
                <a:rPr lang="vi-VN" sz="4400" dirty="0" err="1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nhé</a:t>
              </a:r>
              <a:r>
                <a:rPr lang="vi-VN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!</a:t>
              </a:r>
              <a:r>
                <a:rPr lang="en-US" sz="4400" dirty="0">
                  <a:solidFill>
                    <a:schemeClr val="accent3">
                      <a:lumMod val="50000"/>
                    </a:schemeClr>
                  </a:solidFill>
                  <a:latin typeface="Livvic Bold"/>
                </a:rPr>
                <a:t> </a:t>
              </a:r>
              <a:endParaRPr lang="vi-VN" sz="4400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>
                <a:lnSpc>
                  <a:spcPts val="3817"/>
                </a:lnSpc>
              </a:pPr>
              <a:endParaRPr lang="vi-VN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marL="514350" indent="-514350">
                <a:lnSpc>
                  <a:spcPts val="3817"/>
                </a:lnSpc>
                <a:buAutoNum type="arabicPeriod"/>
              </a:pPr>
              <a:endParaRPr lang="en-US" sz="3181" dirty="0">
                <a:solidFill>
                  <a:schemeClr val="accent3">
                    <a:lumMod val="50000"/>
                  </a:schemeClr>
                </a:solidFill>
                <a:latin typeface="Livvic Bold"/>
              </a:endParaRPr>
            </a:p>
            <a:p>
              <a:pPr algn="ctr">
                <a:lnSpc>
                  <a:spcPts val="3817"/>
                </a:lnSpc>
              </a:pPr>
              <a:endParaRPr lang="en-US" sz="3181" dirty="0">
                <a:solidFill>
                  <a:srgbClr val="000000"/>
                </a:solidFill>
                <a:latin typeface="Livvic Bold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76DB242-4109-4BF2-852D-3BA99DE16661}"/>
                </a:ext>
              </a:extLst>
            </p:cNvPr>
            <p:cNvSpPr txBox="1"/>
            <p:nvPr/>
          </p:nvSpPr>
          <p:spPr>
            <a:xfrm>
              <a:off x="0" y="0"/>
              <a:ext cx="11747283" cy="12956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52"/>
                </a:lnSpc>
              </a:pP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4.Phân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tích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đánh</a:t>
              </a:r>
              <a:r>
                <a:rPr lang="en-US" sz="6000" dirty="0">
                  <a:solidFill>
                    <a:srgbClr val="035457"/>
                  </a:solidFill>
                  <a:latin typeface="Livvic Bold Bold"/>
                </a:rPr>
                <a:t> </a:t>
              </a:r>
              <a:r>
                <a:rPr lang="en-US" sz="6000" dirty="0" err="1">
                  <a:solidFill>
                    <a:srgbClr val="035457"/>
                  </a:solidFill>
                  <a:latin typeface="Livvic Bold Bold"/>
                </a:rPr>
                <a:t>giá</a:t>
              </a:r>
              <a:endParaRPr lang="en-US" sz="6000" dirty="0">
                <a:solidFill>
                  <a:srgbClr val="035457"/>
                </a:solidFill>
                <a:latin typeface="Livvic Bold Bold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9600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>
            <a:extLst>
              <a:ext uri="{FF2B5EF4-FFF2-40B4-BE49-F238E27FC236}">
                <a16:creationId xmlns:a16="http://schemas.microsoft.com/office/drawing/2014/main" id="{B6BF9DB1-7B97-427B-9F61-2F55199841CC}"/>
              </a:ext>
            </a:extLst>
          </p:cNvPr>
          <p:cNvSpPr txBox="1"/>
          <p:nvPr/>
        </p:nvSpPr>
        <p:spPr>
          <a:xfrm>
            <a:off x="4961760" y="876300"/>
            <a:ext cx="7940251" cy="1074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61"/>
              </a:lnSpc>
            </a:pPr>
            <a:r>
              <a:rPr lang="vi-VN" sz="7051" dirty="0">
                <a:solidFill>
                  <a:srgbClr val="002060"/>
                </a:solidFill>
                <a:latin typeface="Livvic Bold Bold"/>
              </a:rPr>
              <a:t>KHỞI ĐỘNG</a:t>
            </a:r>
            <a:endParaRPr lang="en-US" sz="7051" dirty="0">
              <a:solidFill>
                <a:srgbClr val="002060"/>
              </a:solidFill>
              <a:latin typeface="Livvic Bold Bold"/>
            </a:endParaRPr>
          </a:p>
        </p:txBody>
      </p:sp>
      <p:sp>
        <p:nvSpPr>
          <p:cNvPr id="5" name="Text Box 10">
            <a:extLst>
              <a:ext uri="{FF2B5EF4-FFF2-40B4-BE49-F238E27FC236}">
                <a16:creationId xmlns:a16="http://schemas.microsoft.com/office/drawing/2014/main" id="{00316B29-7238-1927-C951-D3F7822F1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71701"/>
            <a:ext cx="95250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bẹ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xào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rau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Hình ảnh 6" descr="Ảnh có chứa rau củ, cải bắp, Rau lá, Rau họ cải&#10;&#10;Mô tả được tạo tự động">
            <a:extLst>
              <a:ext uri="{FF2B5EF4-FFF2-40B4-BE49-F238E27FC236}">
                <a16:creationId xmlns:a16="http://schemas.microsoft.com/office/drawing/2014/main" id="{B0625993-7C27-9711-4817-41B3505B4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5800" y="1718960"/>
            <a:ext cx="4038600" cy="4153127"/>
          </a:xfrm>
          <a:prstGeom prst="rect">
            <a:avLst/>
          </a:prstGeom>
        </p:spPr>
      </p:pic>
      <p:sp>
        <p:nvSpPr>
          <p:cNvPr id="8" name="Text Box 10">
            <a:extLst>
              <a:ext uri="{FF2B5EF4-FFF2-40B4-BE49-F238E27FC236}">
                <a16:creationId xmlns:a16="http://schemas.microsoft.com/office/drawing/2014/main" id="{CFB49C2F-4DDE-FA25-30BD-B5E440AD3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898736"/>
            <a:ext cx="10591800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chua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</a:t>
            </a:r>
            <a:endParaRPr lang="en-US" altLang="vi-VN" sz="4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0" name="Hình ảnh 9" descr="Ảnh có chứa trái cây, cam quýt, Thanh yên, chanh&#10;&#10;Mô tả được tạo tự động">
            <a:extLst>
              <a:ext uri="{FF2B5EF4-FFF2-40B4-BE49-F238E27FC236}">
                <a16:creationId xmlns:a16="http://schemas.microsoft.com/office/drawing/2014/main" id="{0958E6F8-044C-E636-7FE3-961D8F02C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7700" y="5987794"/>
            <a:ext cx="4153126" cy="41531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963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0">
            <a:extLst>
              <a:ext uri="{FF2B5EF4-FFF2-40B4-BE49-F238E27FC236}">
                <a16:creationId xmlns:a16="http://schemas.microsoft.com/office/drawing/2014/main" id="{CAF87F3F-A908-76D3-1423-98712A5A7C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171701"/>
            <a:ext cx="8991600" cy="6863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khe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1" eaLnBrk="1" hangingPunct="1">
              <a:spcBef>
                <a:spcPct val="50000"/>
              </a:spcBef>
            </a:pP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4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4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Hình ảnh 3" descr="Ảnh có chứa trái cây, khế&#10;&#10;Mô tả được tạo tự động">
            <a:extLst>
              <a:ext uri="{FF2B5EF4-FFF2-40B4-BE49-F238E27FC236}">
                <a16:creationId xmlns:a16="http://schemas.microsoft.com/office/drawing/2014/main" id="{9D6C488A-B666-07BB-C53F-F60387555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0" y="2476500"/>
            <a:ext cx="7391401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606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Tranh dán tường trượt tuyết mùa đông K0001">
            <a:extLst>
              <a:ext uri="{FF2B5EF4-FFF2-40B4-BE49-F238E27FC236}">
                <a16:creationId xmlns:a16="http://schemas.microsoft.com/office/drawing/2014/main" id="{E7AF3561-9DC5-4BB2-8988-C47DD9C6EB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79"/>
          <a:stretch/>
        </p:blipFill>
        <p:spPr bwMode="auto">
          <a:xfrm>
            <a:off x="139752" y="342900"/>
            <a:ext cx="18288000" cy="1025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9">
            <a:extLst>
              <a:ext uri="{FF2B5EF4-FFF2-40B4-BE49-F238E27FC236}">
                <a16:creationId xmlns:a16="http://schemas.microsoft.com/office/drawing/2014/main" id="{14D4B18B-049D-49D7-A76A-6FE30287B7F8}"/>
              </a:ext>
            </a:extLst>
          </p:cNvPr>
          <p:cNvSpPr txBox="1"/>
          <p:nvPr/>
        </p:nvSpPr>
        <p:spPr>
          <a:xfrm>
            <a:off x="816859" y="676170"/>
            <a:ext cx="16654282" cy="581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7"/>
              </a:lnSpc>
            </a:pPr>
            <a:r>
              <a:rPr lang="en-US" sz="3600" dirty="0">
                <a:solidFill>
                  <a:srgbClr val="002060"/>
                </a:solidFill>
                <a:latin typeface="Livvic Bold" panose="020B0604020202020204" charset="0"/>
              </a:rPr>
              <a:t>PHÒNG GIÁO DỤC VÀ ĐÀO TẠO QUẬN LONG BIÊN</a:t>
            </a:r>
          </a:p>
        </p:txBody>
      </p:sp>
      <p:sp>
        <p:nvSpPr>
          <p:cNvPr id="12" name="Google Shape;590;p24">
            <a:extLst>
              <a:ext uri="{FF2B5EF4-FFF2-40B4-BE49-F238E27FC236}">
                <a16:creationId xmlns:a16="http://schemas.microsoft.com/office/drawing/2014/main" id="{643801C6-749C-4087-9995-B410C3A162D1}"/>
              </a:ext>
            </a:extLst>
          </p:cNvPr>
          <p:cNvSpPr txBox="1">
            <a:spLocks/>
          </p:cNvSpPr>
          <p:nvPr/>
        </p:nvSpPr>
        <p:spPr>
          <a:xfrm>
            <a:off x="2209800" y="1028700"/>
            <a:ext cx="12192000" cy="799287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 THUẬT 4</a:t>
            </a:r>
          </a:p>
          <a:p>
            <a:pPr>
              <a:spcBef>
                <a:spcPts val="0"/>
              </a:spcBef>
            </a:pPr>
            <a:endParaRPr lang="en-US" sz="6000" b="1" dirty="0">
              <a:solidFill>
                <a:srgbClr val="0B443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6: </a:t>
            </a:r>
            <a:r>
              <a:rPr lang="en-US" sz="4000" b="1" dirty="0">
                <a:solidFill>
                  <a:srgbClr val="3A195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 DÙNG HỮU ÍCH</a:t>
            </a: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4000" b="1" i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br>
              <a:rPr lang="en-US" sz="40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4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1 )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713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242E305E-6100-4613-3386-0F4C9F5C6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5123" name="Content Placeholder 3">
            <a:extLst>
              <a:ext uri="{FF2B5EF4-FFF2-40B4-BE49-F238E27FC236}">
                <a16:creationId xmlns:a16="http://schemas.microsoft.com/office/drawing/2014/main" id="{D71D86A9-3F2E-B8D5-8456-3D2D1D89FB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6DF647-506E-0478-F023-1BE53BFD433A}"/>
              </a:ext>
            </a:extLst>
          </p:cNvPr>
          <p:cNvSpPr/>
          <p:nvPr/>
        </p:nvSpPr>
        <p:spPr>
          <a:xfrm>
            <a:off x="7050844" y="1307598"/>
            <a:ext cx="4092787" cy="13388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Đồ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r>
              <a:rPr lang="en-US" sz="81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dùng</a:t>
            </a:r>
            <a:r>
              <a:rPr lang="en-US" sz="81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:</a:t>
            </a:r>
          </a:p>
        </p:txBody>
      </p:sp>
      <p:pic>
        <p:nvPicPr>
          <p:cNvPr id="6" name="Hình ảnh 5" descr="Ảnh có chứa văn bản, Nhiều màu sắc, mẫu, tác phẩm nghệ thuật&#10;&#10;Mô tả được tạo tự động">
            <a:extLst>
              <a:ext uri="{FF2B5EF4-FFF2-40B4-BE49-F238E27FC236}">
                <a16:creationId xmlns:a16="http://schemas.microsoft.com/office/drawing/2014/main" id="{2FA37913-B1FB-C33A-7505-0AEFD84F20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3104747"/>
            <a:ext cx="3725983" cy="4974379"/>
          </a:xfrm>
          <a:prstGeom prst="rect">
            <a:avLst/>
          </a:prstGeom>
        </p:spPr>
      </p:pic>
      <p:pic>
        <p:nvPicPr>
          <p:cNvPr id="10" name="Hình ảnh 9" descr="Ảnh có chứa sản vật, Thức ăn tự nhiên, Dinh dưỡng thuần chay, Thực phẩm toàn phần&#10;&#10;Mô tả được tạo tự động">
            <a:extLst>
              <a:ext uri="{FF2B5EF4-FFF2-40B4-BE49-F238E27FC236}">
                <a16:creationId xmlns:a16="http://schemas.microsoft.com/office/drawing/2014/main" id="{CF778249-B231-DF26-1B4C-AD7FD9688F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200" y="3066647"/>
            <a:ext cx="3505200" cy="5012479"/>
          </a:xfrm>
          <a:prstGeom prst="rect">
            <a:avLst/>
          </a:prstGeom>
        </p:spPr>
      </p:pic>
      <p:pic>
        <p:nvPicPr>
          <p:cNvPr id="14" name="Hình ảnh 13" descr="Ảnh có chứa Nhiều màu sắc, Dụng cụ viết, Tác phẩm nghệ thuật của trẻ con, bảng pha màu&#10;&#10;Mô tả được tạo tự động">
            <a:extLst>
              <a:ext uri="{FF2B5EF4-FFF2-40B4-BE49-F238E27FC236}">
                <a16:creationId xmlns:a16="http://schemas.microsoft.com/office/drawing/2014/main" id="{C8086057-E4A1-60D6-4E30-C9459E62E6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0" b="2669"/>
          <a:stretch/>
        </p:blipFill>
        <p:spPr>
          <a:xfrm>
            <a:off x="11827520" y="3066647"/>
            <a:ext cx="3477129" cy="501247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Box 10">
            <a:extLst>
              <a:ext uri="{FF2B5EF4-FFF2-40B4-BE49-F238E27FC236}">
                <a16:creationId xmlns:a16="http://schemas.microsoft.com/office/drawing/2014/main" id="{54A5E0F5-C7E8-47B2-A22A-C39FB8AC1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1" y="2297938"/>
            <a:ext cx="7481173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0" name="TextBox 9">
            <a:extLst>
              <a:ext uri="{FF2B5EF4-FFF2-40B4-BE49-F238E27FC236}">
                <a16:creationId xmlns:a16="http://schemas.microsoft.com/office/drawing/2014/main" id="{C993E800-03CF-4A97-85F0-E114BC1AF1AF}"/>
              </a:ext>
            </a:extLst>
          </p:cNvPr>
          <p:cNvSpPr txBox="1"/>
          <p:nvPr/>
        </p:nvSpPr>
        <p:spPr>
          <a:xfrm>
            <a:off x="304800" y="321183"/>
            <a:ext cx="7481173" cy="124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Khám</a:t>
            </a:r>
            <a:r>
              <a:rPr lang="en-US" sz="8478" b="1" dirty="0">
                <a:solidFill>
                  <a:srgbClr val="035457"/>
                </a:solidFill>
                <a:latin typeface="Livvic Bold" panose="020B0604020202020204" charset="0"/>
              </a:rPr>
              <a:t> </a:t>
            </a:r>
            <a:r>
              <a:rPr lang="en-US" sz="8478" b="1" dirty="0" err="1">
                <a:solidFill>
                  <a:srgbClr val="035457"/>
                </a:solidFill>
                <a:latin typeface="Livvic Bold" panose="020B0604020202020204" charset="0"/>
              </a:rPr>
              <a:t>phá</a:t>
            </a:r>
            <a:endParaRPr lang="en-US" sz="8478" b="1" dirty="0">
              <a:solidFill>
                <a:srgbClr val="035457"/>
              </a:solidFill>
              <a:latin typeface="Livvic Bold" panose="020B0604020202020204" charset="0"/>
            </a:endParaRPr>
          </a:p>
        </p:txBody>
      </p:sp>
      <p:pic>
        <p:nvPicPr>
          <p:cNvPr id="6" name="Hình ảnh 5" descr="Ảnh có chứa sản vật, thực phẩm, rau củ, trong nhà&#10;&#10;Mô tả được tạo tự động">
            <a:extLst>
              <a:ext uri="{FF2B5EF4-FFF2-40B4-BE49-F238E27FC236}">
                <a16:creationId xmlns:a16="http://schemas.microsoft.com/office/drawing/2014/main" id="{92BDE133-72A0-E384-2722-4F39115F58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4" b="15175"/>
          <a:stretch/>
        </p:blipFill>
        <p:spPr>
          <a:xfrm>
            <a:off x="8123431" y="5465687"/>
            <a:ext cx="4828393" cy="2954413"/>
          </a:xfrm>
          <a:prstGeom prst="rect">
            <a:avLst/>
          </a:prstGeom>
        </p:spPr>
      </p:pic>
      <p:pic>
        <p:nvPicPr>
          <p:cNvPr id="8" name="Hình ảnh 7" descr="Ảnh có chứa vải vóc, trang phục, Tác phẩm nghệ thuật của trẻ con, giấy bọc&#10;&#10;Mô tả được tạo tự động">
            <a:extLst>
              <a:ext uri="{FF2B5EF4-FFF2-40B4-BE49-F238E27FC236}">
                <a16:creationId xmlns:a16="http://schemas.microsoft.com/office/drawing/2014/main" id="{9BCFC753-63DF-AC76-DC2C-A005250FD8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774" y="1169210"/>
            <a:ext cx="4806622" cy="3593290"/>
          </a:xfrm>
          <a:prstGeom prst="rect">
            <a:avLst/>
          </a:prstGeom>
        </p:spPr>
      </p:pic>
      <p:pic>
        <p:nvPicPr>
          <p:cNvPr id="10" name="Hình ảnh 9" descr="Ảnh có chứa tác phẩm nghệ thuật, mẫu&#10;&#10;Mô tả được tạo tự động">
            <a:extLst>
              <a:ext uri="{FF2B5EF4-FFF2-40B4-BE49-F238E27FC236}">
                <a16:creationId xmlns:a16="http://schemas.microsoft.com/office/drawing/2014/main" id="{B1E9C976-747B-5321-0473-34A00C1D31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99" t="4400" r="11601" b="55601"/>
          <a:stretch/>
        </p:blipFill>
        <p:spPr>
          <a:xfrm>
            <a:off x="13202197" y="1169210"/>
            <a:ext cx="4869538" cy="3593290"/>
          </a:xfrm>
          <a:prstGeom prst="rect">
            <a:avLst/>
          </a:prstGeom>
        </p:spPr>
      </p:pic>
      <p:pic>
        <p:nvPicPr>
          <p:cNvPr id="21" name="Hình ảnh 20" descr="Ảnh có chứa ớt ngọt, rau củ, hạt tiêu, sản vật&#10;&#10;Mô tả được tạo tự động">
            <a:extLst>
              <a:ext uri="{FF2B5EF4-FFF2-40B4-BE49-F238E27FC236}">
                <a16:creationId xmlns:a16="http://schemas.microsoft.com/office/drawing/2014/main" id="{383E2CAA-4BAA-4BF5-ABA5-C1DD6422F3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85789" y="5465686"/>
            <a:ext cx="5191325" cy="295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29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89932" l="4102" r="4039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8893"/>
          <a:stretch/>
        </p:blipFill>
        <p:spPr bwMode="auto">
          <a:xfrm>
            <a:off x="990600" y="-317863"/>
            <a:ext cx="4467498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b-f2-zpc.zdn.vn/936110690657224325/97766b09f49626c87f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4" b="89971" l="4297" r="96172">
                        <a14:foregroundMark x1="61992" y1="41570" x2="88320" y2="65552"/>
                        <a14:foregroundMark x1="42266" y1="64099" x2="55937" y2="64099"/>
                        <a14:backgroundMark x1="13555" y1="60683" x2="43047" y2="14608"/>
                        <a14:backgroundMark x1="27773" y1="82703" x2="69883" y2="78779"/>
                        <a14:backgroundMark x1="56992" y1="23474" x2="50938" y2="39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4686300"/>
            <a:ext cx="9924324" cy="533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1034359" y="1052701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b-f16-zpc.zdn.vn/5082480821776988691/9a656a03f59c27c27e8d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3" b="94966" l="36914" r="93672">
                        <a14:foregroundMark x1="38594" y1="53072" x2="52305" y2="55119"/>
                        <a14:foregroundMark x1="37891" y1="61433" x2="51836" y2="59300"/>
                        <a14:backgroundMark x1="62383" y1="39420" x2="57109" y2="76621"/>
                        <a14:backgroundMark x1="87383" y1="47782" x2="88359" y2="76109"/>
                        <a14:backgroundMark x1="59023" y1="74061" x2="67695" y2="9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060" r="12277"/>
          <a:stretch/>
        </p:blipFill>
        <p:spPr bwMode="auto">
          <a:xfrm>
            <a:off x="5085806" y="-342900"/>
            <a:ext cx="5505994" cy="4975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ao nhựa an toàn cho bé tập cắt | Shopee Việt Na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42" b="90476" l="9707" r="8992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695" b="10426"/>
          <a:stretch/>
        </p:blipFill>
        <p:spPr bwMode="auto">
          <a:xfrm rot="20352656">
            <a:off x="7991474" y="6386703"/>
            <a:ext cx="5200650" cy="420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55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B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8"/>
          <p:cNvSpPr txBox="1"/>
          <p:nvPr/>
        </p:nvSpPr>
        <p:spPr>
          <a:xfrm>
            <a:off x="3378732" y="1038225"/>
            <a:ext cx="11303220" cy="795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240"/>
              </a:lnSpc>
            </a:pPr>
            <a:r>
              <a:rPr lang="en-US" sz="5200" dirty="0">
                <a:solidFill>
                  <a:srgbClr val="035457"/>
                </a:solidFill>
                <a:latin typeface="Livvic Bold Bold"/>
              </a:rPr>
              <a:t> KIẾN TẠO KIẾN THỨC - KĨ NĂNG</a:t>
            </a:r>
          </a:p>
        </p:txBody>
      </p:sp>
      <p:sp>
        <p:nvSpPr>
          <p:cNvPr id="14" name="TextBox 4">
            <a:extLst>
              <a:ext uri="{FF2B5EF4-FFF2-40B4-BE49-F238E27FC236}">
                <a16:creationId xmlns:a16="http://schemas.microsoft.com/office/drawing/2014/main" id="{FCA9E8DD-4C38-4800-9672-117A19BF5847}"/>
              </a:ext>
            </a:extLst>
          </p:cNvPr>
          <p:cNvSpPr txBox="1"/>
          <p:nvPr/>
        </p:nvSpPr>
        <p:spPr>
          <a:xfrm>
            <a:off x="457200" y="7161193"/>
            <a:ext cx="4686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B1: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34A3BF91-2FBD-4965-A622-62C1AE42843C}"/>
              </a:ext>
            </a:extLst>
          </p:cNvPr>
          <p:cNvSpPr txBox="1"/>
          <p:nvPr/>
        </p:nvSpPr>
        <p:spPr>
          <a:xfrm>
            <a:off x="5867400" y="7048500"/>
            <a:ext cx="464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B2: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</a:t>
            </a:r>
          </a:p>
        </p:txBody>
      </p:sp>
      <p:sp>
        <p:nvSpPr>
          <p:cNvPr id="21" name="TextBox 6">
            <a:extLst>
              <a:ext uri="{FF2B5EF4-FFF2-40B4-BE49-F238E27FC236}">
                <a16:creationId xmlns:a16="http://schemas.microsoft.com/office/drawing/2014/main" id="{F067C9AD-EE3F-4A25-B25F-CE752AF59E0A}"/>
              </a:ext>
            </a:extLst>
          </p:cNvPr>
          <p:cNvSpPr txBox="1"/>
          <p:nvPr/>
        </p:nvSpPr>
        <p:spPr>
          <a:xfrm>
            <a:off x="11734800" y="7048500"/>
            <a:ext cx="58483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B3: In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Hình ảnh 2" descr="Ảnh có chứa rau củ, thực phẩm, trong nhà, thực vật&#10;&#10;Mô tả được tạo tự động">
            <a:extLst>
              <a:ext uri="{FF2B5EF4-FFF2-40B4-BE49-F238E27FC236}">
                <a16:creationId xmlns:a16="http://schemas.microsoft.com/office/drawing/2014/main" id="{EA985A66-6174-FF82-1438-8ED0185FD9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807036"/>
            <a:ext cx="4762500" cy="3990975"/>
          </a:xfrm>
          <a:prstGeom prst="rect">
            <a:avLst/>
          </a:prstGeom>
        </p:spPr>
      </p:pic>
      <p:pic>
        <p:nvPicPr>
          <p:cNvPr id="9" name="Hình ảnh 8" descr="Ảnh có chứa hoa hồng, Ngày lễ tình nhân, Quà cưới, thiệp chúc mừng&#10;&#10;Mô tả được tạo tự động">
            <a:extLst>
              <a:ext uri="{FF2B5EF4-FFF2-40B4-BE49-F238E27FC236}">
                <a16:creationId xmlns:a16="http://schemas.microsoft.com/office/drawing/2014/main" id="{918C76D1-B8B2-E906-7D9C-E17D8124E2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1699"/>
          <a:stretch/>
        </p:blipFill>
        <p:spPr>
          <a:xfrm>
            <a:off x="5301443" y="2781300"/>
            <a:ext cx="5583810" cy="3990975"/>
          </a:xfrm>
          <a:prstGeom prst="rect">
            <a:avLst/>
          </a:prstGeom>
        </p:spPr>
      </p:pic>
      <p:pic>
        <p:nvPicPr>
          <p:cNvPr id="2050" name="Picture 2" descr="https://b-f13-zpc.zdn.vn/6609951376256724054/fa1ce34a7cd5ae8bf7c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9897" y="2781300"/>
            <a:ext cx="3697701" cy="264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b-f16-zpc.zdn.vn/7289018669975500886/9a8c6b00f59f27c17e8e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03"/>
          <a:stretch/>
        </p:blipFill>
        <p:spPr bwMode="auto">
          <a:xfrm>
            <a:off x="14401800" y="4014799"/>
            <a:ext cx="3767545" cy="2757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8502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200+ hình nền PowerPoint cute siêu dễ thương đầy phong cách, ấn tượng -  Thegioididong.com">
            <a:extLst>
              <a:ext uri="{FF2B5EF4-FFF2-40B4-BE49-F238E27FC236}">
                <a16:creationId xmlns:a16="http://schemas.microsoft.com/office/drawing/2014/main" id="{B8AE0020-7032-4B63-AA73-EF5275D31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9">
            <a:extLst>
              <a:ext uri="{FF2B5EF4-FFF2-40B4-BE49-F238E27FC236}">
                <a16:creationId xmlns:a16="http://schemas.microsoft.com/office/drawing/2014/main" id="{94E152BC-FB49-4F91-8648-EBF569F2FDC5}"/>
              </a:ext>
            </a:extLst>
          </p:cNvPr>
          <p:cNvSpPr txBox="1"/>
          <p:nvPr/>
        </p:nvSpPr>
        <p:spPr>
          <a:xfrm rot="47337">
            <a:off x="6323565" y="1149518"/>
            <a:ext cx="6489219" cy="1240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15208" lvl="1">
              <a:lnSpc>
                <a:spcPts val="10173"/>
              </a:lnSpc>
            </a:pPr>
            <a:r>
              <a:rPr lang="vi-VN" sz="8478" b="1" dirty="0">
                <a:solidFill>
                  <a:srgbClr val="C00000"/>
                </a:solidFill>
                <a:latin typeface="Livvic Bold" panose="020B0604020202020204" charset="0"/>
              </a:rPr>
              <a:t>Ghi </a:t>
            </a:r>
            <a:r>
              <a:rPr lang="vi-VN" sz="8478" b="1" dirty="0" err="1">
                <a:solidFill>
                  <a:srgbClr val="C00000"/>
                </a:solidFill>
                <a:latin typeface="Livvic Bold" panose="020B0604020202020204" charset="0"/>
              </a:rPr>
              <a:t>nhớ</a:t>
            </a:r>
            <a:endParaRPr lang="en-US" sz="8478" b="1" dirty="0">
              <a:solidFill>
                <a:srgbClr val="C00000"/>
              </a:solidFill>
              <a:latin typeface="Livvic Bold" panose="020B060402020202020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193D28C-4B7A-47BF-B7C3-622252C7C648}"/>
              </a:ext>
            </a:extLst>
          </p:cNvPr>
          <p:cNvSpPr txBox="1">
            <a:spLocks/>
          </p:cNvSpPr>
          <p:nvPr/>
        </p:nvSpPr>
        <p:spPr>
          <a:xfrm>
            <a:off x="4648200" y="2705100"/>
            <a:ext cx="9220200" cy="3657600"/>
          </a:xfrm>
          <a:prstGeom prst="rect">
            <a:avLst/>
          </a:prstGeom>
        </p:spPr>
        <p:txBody>
          <a:bodyPr/>
          <a:lstStyle/>
          <a:p>
            <a:pPr algn="just" eaLnBrk="0" hangingPunct="0">
              <a:defRPr/>
            </a:pP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Sắp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xếp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hình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in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theo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nguyên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lí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lặp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lại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với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mật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độ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phù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hợp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thể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tạo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được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nền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trang</a:t>
            </a:r>
            <a:r>
              <a:rPr lang="en-US" sz="6000" b="1" kern="0" dirty="0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6000" b="1" kern="0" dirty="0" err="1">
                <a:solidFill>
                  <a:srgbClr val="00206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trí</a:t>
            </a:r>
            <a:endParaRPr lang="en-US" sz="6600" b="1" kern="0" dirty="0">
              <a:solidFill>
                <a:srgbClr val="00B050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9250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2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6|3.3|3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1660</TotalTime>
  <Words>343</Words>
  <Application>Microsoft Office PowerPoint</Application>
  <PresentationFormat>Custom</PresentationFormat>
  <Paragraphs>51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Bahnschrift Condensed</vt:lpstr>
      <vt:lpstr>Times New Roman</vt:lpstr>
      <vt:lpstr>Calibri</vt:lpstr>
      <vt:lpstr>Livvic Bold Bold</vt:lpstr>
      <vt:lpstr>Livvic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 tham gia giao thông  (T2)</dc:title>
  <dc:subject>Chủ đề 11</dc:subject>
  <dc:creator>Tr. Trương Huyền</dc:creator>
  <cp:lastModifiedBy>Nguyen Ngoc Quoc Khanh 20226047</cp:lastModifiedBy>
  <cp:revision>280</cp:revision>
  <dcterms:created xsi:type="dcterms:W3CDTF">2006-08-16T00:00:00Z</dcterms:created>
  <dcterms:modified xsi:type="dcterms:W3CDTF">2025-05-08T02:29:45Z</dcterms:modified>
  <dc:identifier>DAEwasUvSSg</dc:identifier>
</cp:coreProperties>
</file>