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0"/>
  </p:notesMasterIdLst>
  <p:sldIdLst>
    <p:sldId id="679" r:id="rId2"/>
    <p:sldId id="646" r:id="rId3"/>
    <p:sldId id="606" r:id="rId4"/>
    <p:sldId id="654" r:id="rId5"/>
    <p:sldId id="695" r:id="rId6"/>
    <p:sldId id="680" r:id="rId7"/>
    <p:sldId id="669" r:id="rId8"/>
    <p:sldId id="681" r:id="rId9"/>
    <p:sldId id="682" r:id="rId10"/>
    <p:sldId id="684" r:id="rId11"/>
    <p:sldId id="685" r:id="rId12"/>
    <p:sldId id="686" r:id="rId13"/>
    <p:sldId id="689" r:id="rId14"/>
    <p:sldId id="696" r:id="rId15"/>
    <p:sldId id="697" r:id="rId16"/>
    <p:sldId id="691" r:id="rId17"/>
    <p:sldId id="692" r:id="rId18"/>
    <p:sldId id="661"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p:cViewPr varScale="1">
        <p:scale>
          <a:sx n="105" d="100"/>
          <a:sy n="105" d="100"/>
        </p:scale>
        <p:origin x="1212" y="114"/>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87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236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874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37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6/20/2024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5.jpe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D61E72B-2F12-4DE2-FEC8-83BC6BA5F0DD}"/>
              </a:ext>
            </a:extLst>
          </p:cNvPr>
          <p:cNvSpPr>
            <a:spLocks noChangeArrowheads="1"/>
          </p:cNvSpPr>
          <p:nvPr/>
        </p:nvSpPr>
        <p:spPr bwMode="auto">
          <a:xfrm>
            <a:off x="-1" y="6039258"/>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0" y="0"/>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434140" y="440583"/>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756335" y="2206345"/>
            <a:ext cx="2650061" cy="36174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2C97573-7B91-C2DB-BC5B-50C666025DF7}"/>
              </a:ext>
            </a:extLst>
          </p:cNvPr>
          <p:cNvPicPr>
            <a:picLocks noChangeAspect="1"/>
          </p:cNvPicPr>
          <p:nvPr/>
        </p:nvPicPr>
        <p:blipFill>
          <a:blip r:embed="rId6"/>
          <a:stretch>
            <a:fillRect/>
          </a:stretch>
        </p:blipFill>
        <p:spPr>
          <a:xfrm>
            <a:off x="4162732" y="2152686"/>
            <a:ext cx="5500323" cy="3695955"/>
          </a:xfrm>
          <a:prstGeom prst="rect">
            <a:avLst/>
          </a:prstGeom>
        </p:spPr>
      </p:pic>
    </p:spTree>
    <p:extLst>
      <p:ext uri="{BB962C8B-B14F-4D97-AF65-F5344CB8AC3E}">
        <p14:creationId xmlns:p14="http://schemas.microsoft.com/office/powerpoint/2010/main" val="337334416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66BF3EC0-88E8-A67C-13F5-AC791B0C5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0E7A8BD-C8D0-E5BA-66E3-9652E3606FA5}"/>
              </a:ext>
            </a:extLst>
          </p:cNvPr>
          <p:cNvSpPr>
            <a:spLocks noChangeArrowheads="1"/>
          </p:cNvSpPr>
          <p:nvPr/>
        </p:nvSpPr>
        <p:spPr bwMode="auto">
          <a:xfrm>
            <a:off x="1333644" y="2305615"/>
            <a:ext cx="96104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Lựa chọn vật liệu, xác định tỉ lệ nhân vật và thực hiện theo các bước gợi ý</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Lưu ý</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Có thể cuộn giấy thành ống nhỏ hoặc sử dụng ống tre, ống hút,… để tạo các bộ phận của đồ chơi.</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7AA0C2B-DD28-4B65-2B0B-383D08382718}"/>
              </a:ext>
            </a:extLst>
          </p:cNvPr>
          <p:cNvSpPr txBox="1"/>
          <p:nvPr/>
        </p:nvSpPr>
        <p:spPr>
          <a:xfrm>
            <a:off x="4856018" y="258076"/>
            <a:ext cx="1988127" cy="461665"/>
          </a:xfrm>
          <a:prstGeom prst="rect">
            <a:avLst/>
          </a:prstGeom>
          <a:noFill/>
        </p:spPr>
        <p:txBody>
          <a:bodyPr wrap="square">
            <a:spAutoFit/>
          </a:bodyPr>
          <a:lstStyle/>
          <a:p>
            <a:pPr>
              <a:defRPr/>
            </a:pPr>
            <a:r>
              <a:rPr lang="en-US" altLang="vi-VN" sz="2400" b="1">
                <a:latin typeface="Times New Roman" panose="02020603050405020304" pitchFamily="18" charset="0"/>
              </a:rPr>
              <a:t>THỰ HÀNH:</a:t>
            </a:r>
            <a:endParaRPr lang="en-US" altLang="vi-VN" sz="2400" b="1" dirty="0">
              <a:latin typeface="Times New Roman" panose="02020603050405020304" pitchFamily="18" charset="0"/>
            </a:endParaRPr>
          </a:p>
        </p:txBody>
      </p:sp>
    </p:spTree>
    <p:extLst>
      <p:ext uri="{BB962C8B-B14F-4D97-AF65-F5344CB8AC3E}">
        <p14:creationId xmlns:p14="http://schemas.microsoft.com/office/powerpoint/2010/main" val="191235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1425"/>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851613" y="1386054"/>
            <a:ext cx="7813914" cy="458244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lịch sử đẹp nhất - Trung Tâm Đào Tạo Việt Á">
            <a:extLst>
              <a:ext uri="{FF2B5EF4-FFF2-40B4-BE49-F238E27FC236}">
                <a16:creationId xmlns:a16="http://schemas.microsoft.com/office/drawing/2014/main" id="{947FD111-BF12-2A66-0F45-EC5FF953A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F1BB1B-A308-FB11-441C-61DCCAFE9B79}"/>
              </a:ext>
            </a:extLst>
          </p:cNvPr>
          <p:cNvPicPr>
            <a:picLocks noChangeAspect="1"/>
          </p:cNvPicPr>
          <p:nvPr/>
        </p:nvPicPr>
        <p:blipFill rotWithShape="1">
          <a:blip r:embed="rId4">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sp>
        <p:nvSpPr>
          <p:cNvPr id="5" name="Rectangle 4">
            <a:extLst>
              <a:ext uri="{FF2B5EF4-FFF2-40B4-BE49-F238E27FC236}">
                <a16:creationId xmlns:a16="http://schemas.microsoft.com/office/drawing/2014/main" id="{9C0CBDFF-CF71-F787-094C-71A08236968F}"/>
              </a:ext>
            </a:extLst>
          </p:cNvPr>
          <p:cNvSpPr>
            <a:spLocks noChangeArrowheads="1"/>
          </p:cNvSpPr>
          <p:nvPr/>
        </p:nvSpPr>
        <p:spPr bwMode="auto">
          <a:xfrm>
            <a:off x="5181535" y="184316"/>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A922BEE-0DBF-36DF-C282-83FC2C28EDD0}"/>
              </a:ext>
            </a:extLst>
          </p:cNvPr>
          <p:cNvPicPr>
            <a:picLocks noChangeAspect="1"/>
          </p:cNvPicPr>
          <p:nvPr/>
        </p:nvPicPr>
        <p:blipFill>
          <a:blip r:embed="rId5"/>
          <a:stretch>
            <a:fillRect/>
          </a:stretch>
        </p:blipFill>
        <p:spPr>
          <a:xfrm flipH="1">
            <a:off x="339031" y="1396582"/>
            <a:ext cx="3745344" cy="5407891"/>
          </a:xfrm>
          <a:prstGeom prst="rect">
            <a:avLst/>
          </a:prstGeom>
        </p:spPr>
      </p:pic>
      <p:sp>
        <p:nvSpPr>
          <p:cNvPr id="8" name="Rectangle 4">
            <a:extLst>
              <a:ext uri="{FF2B5EF4-FFF2-40B4-BE49-F238E27FC236}">
                <a16:creationId xmlns:a16="http://schemas.microsoft.com/office/drawing/2014/main" id="{2D8BB47B-9B65-815E-26E0-E72FBA5C89C3}"/>
              </a:ext>
            </a:extLst>
          </p:cNvPr>
          <p:cNvSpPr>
            <a:spLocks noChangeArrowheads="1"/>
          </p:cNvSpPr>
          <p:nvPr/>
        </p:nvSpPr>
        <p:spPr bwMode="auto">
          <a:xfrm>
            <a:off x="4234737" y="2212023"/>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8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99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99491" y="2908238"/>
            <a:ext cx="96585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Nhắc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lại</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kiến</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thức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đã</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ở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tiết</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Chia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sẻ</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cách</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 </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bạn</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96867" y="1743580"/>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1497467" y="1743580"/>
            <a:ext cx="598800" cy="644361"/>
          </a:xfrm>
          <a:prstGeom prst="rect">
            <a:avLst/>
          </a:prstGeom>
        </p:spPr>
      </p:pic>
    </p:spTree>
    <p:extLst>
      <p:ext uri="{BB962C8B-B14F-4D97-AF65-F5344CB8AC3E}">
        <p14:creationId xmlns:p14="http://schemas.microsoft.com/office/powerpoint/2010/main" val="1190910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96867" y="1601058"/>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1796867" y="1694375"/>
            <a:ext cx="598800" cy="644361"/>
          </a:xfrm>
          <a:prstGeom prst="rect">
            <a:avLst/>
          </a:prstGeom>
        </p:spPr>
      </p:pic>
      <p:sp>
        <p:nvSpPr>
          <p:cNvPr id="4"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53310" y="3180780"/>
            <a:ext cx="824807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 TIẾP:</a:t>
            </a:r>
          </a:p>
          <a:p>
            <a:pPr>
              <a:defRPr/>
            </a:pP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Lưu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 </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điểm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dáng, cách trang trí trang phục của nhân vật múa gậy trông trăng.</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Cách kết nối dây tạo hoạt động cho nhân vật</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88745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6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81E55CE-0F6A-3510-CBCF-96A68B789416}"/>
              </a:ext>
            </a:extLst>
          </p:cNvPr>
          <p:cNvSpPr>
            <a:spLocks noChangeArrowheads="1"/>
          </p:cNvSpPr>
          <p:nvPr/>
        </p:nvSpPr>
        <p:spPr bwMode="auto">
          <a:xfrm>
            <a:off x="3607250" y="343184"/>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BCEB98C-5EB2-3F35-2E4C-0E5EE931D676}"/>
              </a:ext>
            </a:extLst>
          </p:cNvPr>
          <p:cNvPicPr>
            <a:picLocks noChangeAspect="1"/>
          </p:cNvPicPr>
          <p:nvPr/>
        </p:nvPicPr>
        <p:blipFill rotWithShape="1">
          <a:blip r:embed="rId4"/>
          <a:srcRect b="15473"/>
          <a:stretch/>
        </p:blipFill>
        <p:spPr>
          <a:xfrm>
            <a:off x="3031428" y="289955"/>
            <a:ext cx="660916" cy="593088"/>
          </a:xfrm>
          <a:prstGeom prst="rect">
            <a:avLst/>
          </a:prstGeom>
        </p:spPr>
      </p:pic>
      <p:sp>
        <p:nvSpPr>
          <p:cNvPr id="8" name="Rectangle 4">
            <a:extLst>
              <a:ext uri="{FF2B5EF4-FFF2-40B4-BE49-F238E27FC236}">
                <a16:creationId xmlns:a16="http://schemas.microsoft.com/office/drawing/2014/main" id="{EC38EF27-3AEF-B1DE-6B34-98A0DAD9C50C}"/>
              </a:ext>
            </a:extLst>
          </p:cNvPr>
          <p:cNvSpPr>
            <a:spLocks noChangeArrowheads="1"/>
          </p:cNvSpPr>
          <p:nvPr/>
        </p:nvSpPr>
        <p:spPr bwMode="auto">
          <a:xfrm>
            <a:off x="3911738" y="2046700"/>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và chia sẻ:</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với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Sản phẩm yêu 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Vật liệu tạo đồ chơi</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màu, cách trang trí đồ chơi.</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Nguyên lí được sử dụng để sáng tạo đồ chơi.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a:solidFill>
                  <a:srgbClr val="0070C0"/>
                </a:solidFill>
                <a:latin typeface="Calibri" panose="020F0502020204030204" pitchFamily="34" charset="0"/>
                <a:ea typeface="Calibri" panose="020F0502020204030204" pitchFamily="34" charset="0"/>
              </a:rPr>
              <a:t>+ Ý nghĩa của đồ chơi dân gian trong cuộc sống.</a:t>
            </a:r>
            <a:endParaRPr lang="en-US" sz="2400" b="1" dirty="0">
              <a:solidFill>
                <a:srgbClr val="0070C0"/>
              </a:solidFill>
              <a:latin typeface="Calibri" panose="020F0502020204030204" pitchFamily="34" charset="0"/>
              <a:ea typeface="Calibri" panose="020F0502020204030204" pitchFamily="34" charset="0"/>
            </a:endParaRPr>
          </a:p>
          <a:p>
            <a:r>
              <a:rPr lang="en-US" sz="2400" b="1">
                <a:solidFill>
                  <a:srgbClr val="0070C0"/>
                </a:solidFill>
                <a:latin typeface="Calibri" panose="020F0502020204030204" pitchFamily="34" charset="0"/>
                <a:ea typeface="Calibri" panose="020F0502020204030204" pitchFamily="34" charset="0"/>
              </a:rPr>
              <a:t>   - Em có ý tưởng điều chỉnh như thế nào để sản phẩm hoàn thiện hơn.</a:t>
            </a:r>
            <a:endParaRPr lang="en-US" sz="24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13D007BE-0E1F-7756-AD8A-B19A998F016A}"/>
              </a:ext>
            </a:extLst>
          </p:cNvPr>
          <p:cNvPicPr>
            <a:picLocks noChangeAspect="1"/>
          </p:cNvPicPr>
          <p:nvPr/>
        </p:nvPicPr>
        <p:blipFill>
          <a:blip r:embed="rId5"/>
          <a:stretch>
            <a:fillRect/>
          </a:stretch>
        </p:blipFill>
        <p:spPr>
          <a:xfrm>
            <a:off x="198720" y="1543895"/>
            <a:ext cx="3514298" cy="4759591"/>
          </a:xfrm>
          <a:prstGeom prst="rect">
            <a:avLst/>
          </a:prstGeom>
        </p:spPr>
      </p:pic>
    </p:spTree>
    <p:extLst>
      <p:ext uri="{BB962C8B-B14F-4D97-AF65-F5344CB8AC3E}">
        <p14:creationId xmlns:p14="http://schemas.microsoft.com/office/powerpoint/2010/main" val="3301686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160256"/>
            <a:ext cx="12204192" cy="7018256"/>
            <a:chOff x="-2956" y="-73891"/>
            <a:chExt cx="12204192" cy="6287679"/>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b="8316"/>
            <a:stretch/>
          </p:blipFill>
          <p:spPr>
            <a:xfrm flipH="1">
              <a:off x="9238" y="-73891"/>
              <a:ext cx="12191998" cy="6287679"/>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412137" y="1072841"/>
            <a:ext cx="11539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 </a:t>
            </a:r>
            <a:r>
              <a:rPr lang="en-US" altLang="vi-VN" sz="2000" b="1">
                <a:latin typeface="Times New Roman" panose="02020603050405020304" pitchFamily="18" charset="0"/>
              </a:rPr>
              <a:t>Quan sát hình trang 65 và tìm hiểu để nhận biết them về các hình ảnh, màu sắc và ý nghĩa của đồ chơi dân gian tiến sĩ giấy và hai ông đánh gậy.</a:t>
            </a:r>
            <a:endParaRPr lang="en-US" altLang="vi-VN" sz="2000" b="1" dirty="0">
              <a:latin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72550" y="453286"/>
            <a:ext cx="10679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đồ chơi dân gian tiến sĩ giấy và hai ông đánh gậy</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93622" y="352058"/>
            <a:ext cx="666734" cy="654433"/>
          </a:xfrm>
          <a:prstGeom prst="rect">
            <a:avLst/>
          </a:prstGeom>
        </p:spPr>
      </p:pic>
      <p:pic>
        <p:nvPicPr>
          <p:cNvPr id="6" name="Picture 5">
            <a:extLst>
              <a:ext uri="{FF2B5EF4-FFF2-40B4-BE49-F238E27FC236}">
                <a16:creationId xmlns:a16="http://schemas.microsoft.com/office/drawing/2014/main" id="{7B927BB3-3C01-1C8B-44D1-56364B63B488}"/>
              </a:ext>
            </a:extLst>
          </p:cNvPr>
          <p:cNvPicPr>
            <a:picLocks noChangeAspect="1"/>
          </p:cNvPicPr>
          <p:nvPr/>
        </p:nvPicPr>
        <p:blipFill rotWithShape="1">
          <a:blip r:embed="rId5"/>
          <a:srcRect l="14371" t="33168" r="15021" b="26428"/>
          <a:stretch/>
        </p:blipFill>
        <p:spPr>
          <a:xfrm>
            <a:off x="5994400" y="2100783"/>
            <a:ext cx="5573001" cy="4335639"/>
          </a:xfrm>
          <a:prstGeom prst="rect">
            <a:avLst/>
          </a:prstGeom>
          <a:ln>
            <a:noFill/>
          </a:ln>
          <a:effectLst>
            <a:outerShdw blurRad="292100" dist="139700" dir="2700000" algn="tl" rotWithShape="0">
              <a:srgbClr val="333333">
                <a:alpha val="65000"/>
              </a:srgbClr>
            </a:outerShdw>
          </a:effectLst>
        </p:spPr>
      </p:pic>
      <p:sp>
        <p:nvSpPr>
          <p:cNvPr id="7" name="Rectangle 4">
            <a:extLst>
              <a:ext uri="{FF2B5EF4-FFF2-40B4-BE49-F238E27FC236}">
                <a16:creationId xmlns:a16="http://schemas.microsoft.com/office/drawing/2014/main" id="{6BD388E5-3B03-1BE8-8228-4F1C7A2421DD}"/>
              </a:ext>
            </a:extLst>
          </p:cNvPr>
          <p:cNvSpPr>
            <a:spLocks noChangeArrowheads="1"/>
          </p:cNvSpPr>
          <p:nvPr/>
        </p:nvSpPr>
        <p:spPr bwMode="auto">
          <a:xfrm>
            <a:off x="550708" y="1705511"/>
            <a:ext cx="439784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Đồ chơi dân gian tiến sĩ giấy và hai ông đánh gậy được làm bằng vật liệu gì?</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Màu sắc, cách trang trí đồ chơi như thế nào?</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thường xuất hiện vào dịp nào trong năm?</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có ý nghĩa văn hóa như thế nào?</a:t>
            </a: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28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5844246" y="1629572"/>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5955981" y="1884079"/>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6091009" y="2555843"/>
            <a:ext cx="5384802" cy="2308324"/>
          </a:xfrm>
          <a:prstGeom prst="rect">
            <a:avLst/>
          </a:prstGeom>
          <a:noFill/>
        </p:spPr>
        <p:txBody>
          <a:bodyPr wrap="square">
            <a:spAutoFit/>
          </a:bodyPr>
          <a:lstStyle/>
          <a:p>
            <a:pPr marL="0" marR="0" algn="just">
              <a:spcBef>
                <a:spcPts val="0"/>
              </a:spcBef>
              <a:spcAft>
                <a:spcPts val="0"/>
              </a:spcAft>
            </a:pP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Đồ chơi tiến sĩ giấy và hai ông đánh gậy</a:t>
            </a:r>
            <a:r>
              <a:rPr lang="en-US"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 hình dáng uy nghiêm, mạnh mẽ, màu sắc tươi vui, rực rỡ là sản phẩm mĩ thuật dân gian độc đáo của Việt Nam. Đồ chơi thường được cha mẹ dành tặng cho con cái vào mỗi dịp tết Trung thu để gửi gắm mong muốn con học giỏi, thành đạt, có ích cho gia đình và xã hội.</a:t>
            </a:r>
            <a:endParaRPr lang="en-US" sz="1800">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a:p>
            <a:endParaRPr lang="en-US" sz="1800" b="1" dirty="0"/>
          </a:p>
        </p:txBody>
      </p:sp>
      <p:pic>
        <p:nvPicPr>
          <p:cNvPr id="9" name="Picture 8">
            <a:extLst>
              <a:ext uri="{FF2B5EF4-FFF2-40B4-BE49-F238E27FC236}">
                <a16:creationId xmlns:a16="http://schemas.microsoft.com/office/drawing/2014/main" id="{B2346AD3-B4AA-5D3C-9B86-822B5C990F68}"/>
              </a:ext>
            </a:extLst>
          </p:cNvPr>
          <p:cNvPicPr>
            <a:picLocks noChangeAspect="1"/>
          </p:cNvPicPr>
          <p:nvPr/>
        </p:nvPicPr>
        <p:blipFill>
          <a:blip r:embed="rId5"/>
          <a:stretch>
            <a:fillRect/>
          </a:stretch>
        </p:blipFill>
        <p:spPr>
          <a:xfrm>
            <a:off x="-357819" y="517316"/>
            <a:ext cx="6505942" cy="6505942"/>
          </a:xfrm>
          <a:prstGeom prst="rect">
            <a:avLst/>
          </a:prstGeom>
        </p:spPr>
      </p:pic>
      <p:pic>
        <p:nvPicPr>
          <p:cNvPr id="10" name="Picture 9">
            <a:extLst>
              <a:ext uri="{FF2B5EF4-FFF2-40B4-BE49-F238E27FC236}">
                <a16:creationId xmlns:a16="http://schemas.microsoft.com/office/drawing/2014/main" id="{DEDE2A20-6679-7FEC-68FF-14AC3B1CDFB5}"/>
              </a:ext>
            </a:extLst>
          </p:cNvPr>
          <p:cNvPicPr>
            <a:picLocks noChangeAspect="1"/>
          </p:cNvPicPr>
          <p:nvPr/>
        </p:nvPicPr>
        <p:blipFill>
          <a:blip r:embed="rId6"/>
          <a:stretch>
            <a:fillRect/>
          </a:stretch>
        </p:blipFill>
        <p:spPr>
          <a:xfrm>
            <a:off x="734224" y="2242780"/>
            <a:ext cx="5097611" cy="3813263"/>
          </a:xfrm>
          <a:prstGeom prst="rect">
            <a:avLst/>
          </a:prstGeom>
        </p:spPr>
      </p:pic>
    </p:spTree>
    <p:extLst>
      <p:ext uri="{BB962C8B-B14F-4D97-AF65-F5344CB8AC3E}">
        <p14:creationId xmlns:p14="http://schemas.microsoft.com/office/powerpoint/2010/main" val="252357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53" y="-39925"/>
            <a:ext cx="12199153" cy="6937849"/>
          </a:xfrm>
          <a:prstGeom prst="rect">
            <a:avLst/>
          </a:prstGeom>
        </p:spPr>
      </p:pic>
      <p:sp>
        <p:nvSpPr>
          <p:cNvPr id="4" name="Explosion 2 2">
            <a:extLst>
              <a:ext uri="{FF2B5EF4-FFF2-40B4-BE49-F238E27FC236}">
                <a16:creationId xmlns:a16="http://schemas.microsoft.com/office/drawing/2014/main" id="{D7C0D10C-BF80-C0D8-C10C-C26C3402E417}"/>
              </a:ext>
            </a:extLst>
          </p:cNvPr>
          <p:cNvSpPr/>
          <p:nvPr/>
        </p:nvSpPr>
        <p:spPr>
          <a:xfrm>
            <a:off x="359867" y="862901"/>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1836965"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pic>
        <p:nvPicPr>
          <p:cNvPr id="8" name="Picture 7">
            <a:extLst>
              <a:ext uri="{FF2B5EF4-FFF2-40B4-BE49-F238E27FC236}">
                <a16:creationId xmlns:a16="http://schemas.microsoft.com/office/drawing/2014/main" id="{C576159D-FCDC-52B5-ECFA-A4EC7DB56190}"/>
              </a:ext>
            </a:extLst>
          </p:cNvPr>
          <p:cNvPicPr>
            <a:picLocks noChangeAspect="1"/>
          </p:cNvPicPr>
          <p:nvPr/>
        </p:nvPicPr>
        <p:blipFill>
          <a:blip r:embed="rId4"/>
          <a:stretch>
            <a:fillRect/>
          </a:stretch>
        </p:blipFill>
        <p:spPr>
          <a:xfrm>
            <a:off x="5779624" y="1136152"/>
            <a:ext cx="6505942" cy="6505942"/>
          </a:xfrm>
          <a:prstGeom prst="rect">
            <a:avLst/>
          </a:prstGeom>
        </p:spPr>
      </p:pic>
      <p:pic>
        <p:nvPicPr>
          <p:cNvPr id="9" name="Picture 8">
            <a:extLst>
              <a:ext uri="{FF2B5EF4-FFF2-40B4-BE49-F238E27FC236}">
                <a16:creationId xmlns:a16="http://schemas.microsoft.com/office/drawing/2014/main" id="{55EAF7CA-CD16-E3B3-900B-739E024BB258}"/>
              </a:ext>
            </a:extLst>
          </p:cNvPr>
          <p:cNvPicPr>
            <a:picLocks noChangeAspect="1"/>
          </p:cNvPicPr>
          <p:nvPr/>
        </p:nvPicPr>
        <p:blipFill>
          <a:blip r:embed="rId5"/>
          <a:stretch>
            <a:fillRect/>
          </a:stretch>
        </p:blipFill>
        <p:spPr>
          <a:xfrm>
            <a:off x="6871667" y="2861616"/>
            <a:ext cx="5097611" cy="3813263"/>
          </a:xfrm>
          <a:prstGeom prst="rect">
            <a:avLst/>
          </a:prstGeom>
        </p:spPr>
      </p:pic>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nền PowerPoint mầm non đẹp">
            <a:extLst>
              <a:ext uri="{FF2B5EF4-FFF2-40B4-BE49-F238E27FC236}">
                <a16:creationId xmlns:a16="http://schemas.microsoft.com/office/drawing/2014/main" id="{9662B025-CC95-0701-5072-55215BFEF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8" y="-928"/>
            <a:ext cx="12275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2 7"/>
          <p:cNvSpPr/>
          <p:nvPr/>
        </p:nvSpPr>
        <p:spPr>
          <a:xfrm rot="1188293">
            <a:off x="3707781" y="1203270"/>
            <a:ext cx="5766640" cy="3642533"/>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659234" y="2659559"/>
            <a:ext cx="33798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44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2060698" y="-104620"/>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97F3767-D7F5-C1E3-6731-2BE3C24E3BF7}"/>
              </a:ext>
            </a:extLst>
          </p:cNvPr>
          <p:cNvSpPr>
            <a:spLocks noChangeArrowheads="1"/>
          </p:cNvSpPr>
          <p:nvPr/>
        </p:nvSpPr>
        <p:spPr bwMode="auto">
          <a:xfrm>
            <a:off x="3383112" y="861590"/>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449539" y="1404873"/>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p>
        </p:txBody>
      </p:sp>
      <p:pic>
        <p:nvPicPr>
          <p:cNvPr id="5" name="Picture 4">
            <a:extLst>
              <a:ext uri="{FF2B5EF4-FFF2-40B4-BE49-F238E27FC236}">
                <a16:creationId xmlns:a16="http://schemas.microsoft.com/office/drawing/2014/main" id="{296DD0EA-C5E2-3007-DE9E-94C882B998F3}"/>
              </a:ext>
            </a:extLst>
          </p:cNvPr>
          <p:cNvPicPr>
            <a:picLocks noChangeAspect="1"/>
          </p:cNvPicPr>
          <p:nvPr/>
        </p:nvPicPr>
        <p:blipFill rotWithShape="1">
          <a:blip r:embed="rId4"/>
          <a:srcRect l="4415" t="12161" r="3304" b="8153"/>
          <a:stretch/>
        </p:blipFill>
        <p:spPr>
          <a:xfrm>
            <a:off x="3383112" y="2901575"/>
            <a:ext cx="4807900" cy="3720897"/>
          </a:xfrm>
          <a:prstGeom prst="rect">
            <a:avLst/>
          </a:prstGeom>
        </p:spPr>
      </p:pic>
    </p:spTree>
    <p:extLst>
      <p:ext uri="{BB962C8B-B14F-4D97-AF65-F5344CB8AC3E}">
        <p14:creationId xmlns:p14="http://schemas.microsoft.com/office/powerpoint/2010/main" val="18513553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1391682"/>
            <a:ext cx="72452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Giấy,</a:t>
            </a:r>
            <a:r>
              <a:rPr lang="vi-VN" altLang="en-US" sz="2800" b="1" smtClean="0">
                <a:latin typeface="Times New Roman" panose="02020603050405020304" pitchFamily="18" charset="0"/>
                <a:cs typeface="Times New Roman" panose="02020603050405020304" pitchFamily="18" charset="0"/>
              </a:rPr>
              <a:t> giấy màu, bìa cứng, dây, keo, kéo, băng dính, dây, que tre,</a:t>
            </a:r>
            <a:r>
              <a:rPr lang="en-US" altLang="en-US" sz="2800" b="1" smtClean="0">
                <a:latin typeface="Times New Roman" panose="02020603050405020304" pitchFamily="18" charset="0"/>
                <a:cs typeface="Times New Roman" panose="02020603050405020304" pitchFamily="18" charset="0"/>
              </a:rPr>
              <a:t>màu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228601"/>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C70EEB6-1D10-D888-5DE6-5F2F4DCAB032}"/>
              </a:ext>
            </a:extLst>
          </p:cNvPr>
          <p:cNvSpPr>
            <a:spLocks noChangeArrowheads="1"/>
          </p:cNvSpPr>
          <p:nvPr/>
        </p:nvSpPr>
        <p:spPr bwMode="auto">
          <a:xfrm>
            <a:off x="2586532" y="97266"/>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B34E864-CBDB-BF1F-271D-1A3CAC428C3F}"/>
              </a:ext>
            </a:extLst>
          </p:cNvPr>
          <p:cNvPicPr>
            <a:picLocks noChangeAspect="1"/>
          </p:cNvPicPr>
          <p:nvPr/>
        </p:nvPicPr>
        <p:blipFill>
          <a:blip r:embed="rId4"/>
          <a:stretch>
            <a:fillRect/>
          </a:stretch>
        </p:blipFill>
        <p:spPr>
          <a:xfrm>
            <a:off x="2099520" y="47991"/>
            <a:ext cx="570746" cy="560216"/>
          </a:xfrm>
          <a:prstGeom prst="rect">
            <a:avLst/>
          </a:prstGeom>
        </p:spPr>
      </p:pic>
      <p:pic>
        <p:nvPicPr>
          <p:cNvPr id="9" name="Picture 8">
            <a:extLst>
              <a:ext uri="{FF2B5EF4-FFF2-40B4-BE49-F238E27FC236}">
                <a16:creationId xmlns:a16="http://schemas.microsoft.com/office/drawing/2014/main" id="{638DF6E0-BB89-B97D-D734-98F95D7E55A5}"/>
              </a:ext>
            </a:extLst>
          </p:cNvPr>
          <p:cNvPicPr>
            <a:picLocks noChangeAspect="1"/>
          </p:cNvPicPr>
          <p:nvPr/>
        </p:nvPicPr>
        <p:blipFill rotWithShape="1">
          <a:blip r:embed="rId5"/>
          <a:srcRect l="-1" t="12485" r="-356"/>
          <a:stretch/>
        </p:blipFill>
        <p:spPr>
          <a:xfrm flipH="1">
            <a:off x="-138112" y="1031067"/>
            <a:ext cx="12382500" cy="6001777"/>
          </a:xfrm>
          <a:prstGeom prst="rect">
            <a:avLst/>
          </a:prstGeom>
        </p:spPr>
      </p:pic>
      <p:pic>
        <p:nvPicPr>
          <p:cNvPr id="10" name="Picture 9">
            <a:extLst>
              <a:ext uri="{FF2B5EF4-FFF2-40B4-BE49-F238E27FC236}">
                <a16:creationId xmlns:a16="http://schemas.microsoft.com/office/drawing/2014/main" id="{D7B73026-7EBB-BBF3-9205-DB55A0AE92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834" y="955225"/>
            <a:ext cx="1692744" cy="5317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3B201E-C485-68C2-7295-6283AFACD486}"/>
              </a:ext>
            </a:extLst>
          </p:cNvPr>
          <p:cNvPicPr>
            <a:picLocks noChangeAspect="1"/>
          </p:cNvPicPr>
          <p:nvPr/>
        </p:nvPicPr>
        <p:blipFill>
          <a:blip r:embed="rId7"/>
          <a:stretch>
            <a:fillRect/>
          </a:stretch>
        </p:blipFill>
        <p:spPr>
          <a:xfrm>
            <a:off x="7098970" y="558931"/>
            <a:ext cx="1770522" cy="5532878"/>
          </a:xfrm>
          <a:prstGeom prst="rect">
            <a:avLst/>
          </a:prstGeom>
          <a:ln>
            <a:noFill/>
          </a:ln>
          <a:effectLst>
            <a:outerShdw blurRad="292100" dist="139700" dir="2700000" algn="tl" rotWithShape="0">
              <a:srgbClr val="333333">
                <a:alpha val="65000"/>
              </a:srgbClr>
            </a:outerShdw>
          </a:effectLst>
        </p:spPr>
      </p:pic>
      <p:sp>
        <p:nvSpPr>
          <p:cNvPr id="12" name="Rectangle 4">
            <a:extLst>
              <a:ext uri="{FF2B5EF4-FFF2-40B4-BE49-F238E27FC236}">
                <a16:creationId xmlns:a16="http://schemas.microsoft.com/office/drawing/2014/main" id="{3C6D69BB-DBE0-2B54-B669-CE1550E7877F}"/>
              </a:ext>
            </a:extLst>
          </p:cNvPr>
          <p:cNvSpPr>
            <a:spLocks noChangeArrowheads="1"/>
          </p:cNvSpPr>
          <p:nvPr/>
        </p:nvSpPr>
        <p:spPr bwMode="auto">
          <a:xfrm>
            <a:off x="385309" y="1393827"/>
            <a:ext cx="8560525" cy="363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err="1">
                <a:latin typeface="Times New Roman" panose="02020603050405020304" pitchFamily="18" charset="0"/>
              </a:rPr>
              <a:t>sát</a:t>
            </a:r>
            <a:r>
              <a:rPr lang="en-US" altLang="vi-VN" sz="2800" b="1">
                <a:latin typeface="Times New Roman" panose="02020603050405020304" pitchFamily="18" charset="0"/>
              </a:rPr>
              <a:t> hình và chia sẻ về:</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Tên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Màu sắc trang phục của nhân vật</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Các bộ phận của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Vật liệu tạo đồ chơi</a:t>
            </a:r>
            <a:r>
              <a:rPr lang="vi-VN" sz="2800" b="1">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33673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7A44614D-A648-7BBA-DCA3-3430EF142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
            <a:ext cx="12277724" cy="71532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235FF36-2A0A-5E22-4835-99C451012F70}"/>
              </a:ext>
            </a:extLst>
          </p:cNvPr>
          <p:cNvGrpSpPr/>
          <p:nvPr/>
        </p:nvGrpSpPr>
        <p:grpSpPr>
          <a:xfrm flipH="1">
            <a:off x="-85725" y="1117601"/>
            <a:ext cx="12191999" cy="58986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4">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5" name="Picture 4">
            <a:extLst>
              <a:ext uri="{FF2B5EF4-FFF2-40B4-BE49-F238E27FC236}">
                <a16:creationId xmlns:a16="http://schemas.microsoft.com/office/drawing/2014/main" id="{77B521CD-8B8E-7E0F-01F6-1ACD762AA5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84" t="23327" r="32846" b="29845"/>
          <a:stretch/>
        </p:blipFill>
        <p:spPr bwMode="auto">
          <a:xfrm flipH="1">
            <a:off x="3893851" y="1186867"/>
            <a:ext cx="3865923" cy="5010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635C67-391C-45E2-9C4F-642CB39BA4E6}"/>
              </a:ext>
            </a:extLst>
          </p:cNvPr>
          <p:cNvSpPr txBox="1"/>
          <p:nvPr/>
        </p:nvSpPr>
        <p:spPr>
          <a:xfrm>
            <a:off x="2927927" y="287963"/>
            <a:ext cx="6871855" cy="523220"/>
          </a:xfrm>
          <a:prstGeom prst="rect">
            <a:avLst/>
          </a:prstGeom>
          <a:noFill/>
        </p:spPr>
        <p:txBody>
          <a:bodyPr wrap="square">
            <a:spAutoFit/>
          </a:bodyPr>
          <a:lstStyle/>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Theo em, đồ chơi hoạt động như thế nào?</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BBC48D2-E6AB-BE10-757E-BDE16045239D}"/>
              </a:ext>
            </a:extLst>
          </p:cNvPr>
          <p:cNvSpPr>
            <a:spLocks noChangeArrowheads="1"/>
          </p:cNvSpPr>
          <p:nvPr/>
        </p:nvSpPr>
        <p:spPr bwMode="auto">
          <a:xfrm>
            <a:off x="162257" y="227540"/>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22905"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258171"/>
            <a:ext cx="2750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Cắt giấy, bìa và gắn dây để tạo hình phần thân và chân cho nhân vật.</a:t>
            </a:r>
            <a:endParaRPr lang="vi-VN" altLang="vi-VN" sz="1800" dirty="0"/>
          </a:p>
        </p:txBody>
      </p:sp>
      <p:sp>
        <p:nvSpPr>
          <p:cNvPr id="23" name="Rectangle 22"/>
          <p:cNvSpPr>
            <a:spLocks noChangeArrowheads="1"/>
          </p:cNvSpPr>
          <p:nvPr/>
        </p:nvSpPr>
        <p:spPr bwMode="auto">
          <a:xfrm>
            <a:off x="3253625" y="5309613"/>
            <a:ext cx="2984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Quấn giấy tạo tay và gậy.</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5158" y="149305"/>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136252" y="268466"/>
            <a:ext cx="941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tạo đồ chơi nhân vật múa gậy trông trăng</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55418" y="1017705"/>
            <a:ext cx="10015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tạo đồ chơi nhân vật múa gậy trông trăng</a:t>
            </a:r>
          </a:p>
          <a:p>
            <a:pPr>
              <a:defRPr/>
            </a:pPr>
            <a:r>
              <a:rPr lang="en-US" altLang="vi-VN" sz="2000" b="1">
                <a:latin typeface="Times New Roman" panose="02020603050405020304" pitchFamily="18" charset="0"/>
              </a:rPr>
              <a:t> bằng các vật liệu khác nhau theo gọi ý dưới đây.</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Kết nối gậy và tay với thân nhân vật bằng dây.</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Tạo thêm que điều khiển, mặt trăng và kết nối với nhân vật, hoàn thiện sản phẩm.</a:t>
            </a:r>
            <a:endParaRPr lang="vi-VN" altLang="vi-VN" sz="1800" dirty="0"/>
          </a:p>
        </p:txBody>
      </p:sp>
      <p:pic>
        <p:nvPicPr>
          <p:cNvPr id="1026" name="Picture 2">
            <a:extLst>
              <a:ext uri="{FF2B5EF4-FFF2-40B4-BE49-F238E27FC236}">
                <a16:creationId xmlns:a16="http://schemas.microsoft.com/office/drawing/2014/main" id="{B8BA8F47-A837-6013-ADED-264DCEAFF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01" y="2995432"/>
            <a:ext cx="1560661" cy="2067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B0ED8A3-CB6B-DF59-EF79-836D8DCAAB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29" t="21161" r="23095" b="15846"/>
          <a:stretch/>
        </p:blipFill>
        <p:spPr bwMode="auto">
          <a:xfrm rot="3209033">
            <a:off x="1543583" y="3113344"/>
            <a:ext cx="2214476" cy="1886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D5EF13-BF0E-D49E-3FF4-2A7538B6A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647" y="2634550"/>
            <a:ext cx="1528450" cy="254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FFCFD17-EDEA-166F-BAA9-4DC02FFD8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140" t="9719" r="16721" b="7497"/>
          <a:stretch/>
        </p:blipFill>
        <p:spPr bwMode="auto">
          <a:xfrm rot="1692573">
            <a:off x="6627499" y="2453050"/>
            <a:ext cx="2527094" cy="2526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7C76D1-E6FE-4347-73DE-EB00A40C7EB4}"/>
              </a:ext>
            </a:extLst>
          </p:cNvPr>
          <p:cNvPicPr>
            <a:picLocks noChangeAspect="1"/>
          </p:cNvPicPr>
          <p:nvPr/>
        </p:nvPicPr>
        <p:blipFill rotWithShape="1">
          <a:blip r:embed="rId9"/>
          <a:srcRect l="16531" t="2174" r="21497" b="7198"/>
          <a:stretch/>
        </p:blipFill>
        <p:spPr>
          <a:xfrm>
            <a:off x="9258768" y="416631"/>
            <a:ext cx="2592749" cy="50526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6986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grpSp>
        <p:nvGrpSpPr>
          <p:cNvPr id="12" name="Group 11">
            <a:extLst>
              <a:ext uri="{FF2B5EF4-FFF2-40B4-BE49-F238E27FC236}">
                <a16:creationId xmlns:a16="http://schemas.microsoft.com/office/drawing/2014/main" id="{8FF0E8AD-0156-D6ED-1C5B-B6B68B24AF72}"/>
              </a:ext>
            </a:extLst>
          </p:cNvPr>
          <p:cNvGrpSpPr/>
          <p:nvPr/>
        </p:nvGrpSpPr>
        <p:grpSpPr>
          <a:xfrm>
            <a:off x="6866600" y="1153705"/>
            <a:ext cx="4282887" cy="4888084"/>
            <a:chOff x="6866600" y="1153705"/>
            <a:chExt cx="4282887" cy="4888084"/>
          </a:xfrm>
        </p:grpSpPr>
        <p:pic>
          <p:nvPicPr>
            <p:cNvPr id="14" name="Picture 13"/>
            <p:cNvPicPr>
              <a:picLocks noChangeAspect="1"/>
            </p:cNvPicPr>
            <p:nvPr/>
          </p:nvPicPr>
          <p:blipFill rotWithShape="1">
            <a:blip r:embed="rId4"/>
            <a:srcRect l="20211" t="17248" r="17359" b="3387"/>
            <a:stretch/>
          </p:blipFill>
          <p:spPr>
            <a:xfrm>
              <a:off x="6866600" y="1153705"/>
              <a:ext cx="4282887" cy="4888084"/>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7380479" y="1613271"/>
              <a:ext cx="3621225" cy="33547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 </a:t>
              </a:r>
              <a:r>
                <a:rPr lang="en-US" altLang="vi-VN" sz="2000" b="1">
                  <a:latin typeface="Times New Roman" panose="02020603050405020304" pitchFamily="18" charset="0"/>
                </a:rPr>
                <a:t> </a:t>
              </a:r>
              <a:r>
                <a:rPr lang="en-US" altLang="vi-VN" sz="2400" b="1">
                  <a:solidFill>
                    <a:srgbClr val="FF0000"/>
                  </a:solidFill>
                  <a:latin typeface="Times New Roman" panose="02020603050405020304" pitchFamily="18" charset="0"/>
                </a:rPr>
                <a:t>Các em nhớ </a:t>
              </a:r>
              <a:r>
                <a:rPr lang="en-US" altLang="vi-VN" sz="2400" b="1" dirty="0">
                  <a:solidFill>
                    <a:srgbClr val="FF0000"/>
                  </a:solidFill>
                  <a:latin typeface="Times New Roman" panose="02020603050405020304" pitchFamily="18" charset="0"/>
                </a:rPr>
                <a:t>nhé!</a:t>
              </a:r>
            </a:p>
            <a:p>
              <a:r>
                <a:rPr lang="en-US" sz="2000" b="1">
                  <a:latin typeface="+mj-lt"/>
                </a:rPr>
                <a:t> </a:t>
              </a: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400" b="1">
                <a:latin typeface="+mj-lt"/>
              </a:endParaRPr>
            </a:p>
            <a:p>
              <a:endParaRPr lang="en-US" altLang="vi-VN" sz="2400" b="1">
                <a:latin typeface="+mj-lt"/>
              </a:endParaRPr>
            </a:p>
          </p:txBody>
        </p:sp>
        <p:sp>
          <p:nvSpPr>
            <p:cNvPr id="3" name="Rectangle 2">
              <a:extLst>
                <a:ext uri="{FF2B5EF4-FFF2-40B4-BE49-F238E27FC236}">
                  <a16:creationId xmlns:a16="http://schemas.microsoft.com/office/drawing/2014/main" id="{8C835BD7-B200-7E46-34B8-D57183AADF29}"/>
                </a:ext>
              </a:extLst>
            </p:cNvPr>
            <p:cNvSpPr>
              <a:spLocks noChangeArrowheads="1"/>
            </p:cNvSpPr>
            <p:nvPr/>
          </p:nvSpPr>
          <p:spPr bwMode="auto">
            <a:xfrm>
              <a:off x="7859292" y="2321158"/>
              <a:ext cx="29013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Sử dụng hình cắt giấy kết hợp với dây có thể tạo được đồ chơi dân gian múa gậy trông trắng</a:t>
              </a:r>
              <a:endParaRPr lang="vi-VN" altLang="vi-VN" sz="2400" dirty="0"/>
            </a:p>
          </p:txBody>
        </p:sp>
      </p:grpSp>
      <p:pic>
        <p:nvPicPr>
          <p:cNvPr id="11" name="Picture 10">
            <a:extLst>
              <a:ext uri="{FF2B5EF4-FFF2-40B4-BE49-F238E27FC236}">
                <a16:creationId xmlns:a16="http://schemas.microsoft.com/office/drawing/2014/main" id="{1C340F41-9B97-4F1E-C630-516237A37B5F}"/>
              </a:ext>
            </a:extLst>
          </p:cNvPr>
          <p:cNvPicPr>
            <a:picLocks noChangeAspect="1"/>
          </p:cNvPicPr>
          <p:nvPr/>
        </p:nvPicPr>
        <p:blipFill rotWithShape="1">
          <a:blip r:embed="rId5"/>
          <a:srcRect l="11336" t="12279" r="8709" b="2873"/>
          <a:stretch/>
        </p:blipFill>
        <p:spPr>
          <a:xfrm>
            <a:off x="2067750" y="655782"/>
            <a:ext cx="4135105" cy="5850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5796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lịch sử đẹp nhất - Trung Tâm Đào Tạo Việt Á">
            <a:extLst>
              <a:ext uri="{FF2B5EF4-FFF2-40B4-BE49-F238E27FC236}">
                <a16:creationId xmlns:a16="http://schemas.microsoft.com/office/drawing/2014/main" id="{59DBAA00-8289-9A48-3B4C-6EC73919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075149" y="13300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2476349" y="73693"/>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38672" y="1034136"/>
            <a:ext cx="5624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tham</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khảo</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bài</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trong</a:t>
            </a:r>
            <a:r>
              <a:rPr lang="en-US" altLang="vi-VN" sz="2000" b="1" dirty="0">
                <a:latin typeface="Times New Roman" panose="02020603050405020304" pitchFamily="18" charset="0"/>
              </a:rPr>
              <a:t> </a:t>
            </a:r>
            <a:r>
              <a:rPr lang="en-US" altLang="vi-VN" sz="2000" b="1">
                <a:latin typeface="Times New Roman" panose="02020603050405020304" pitchFamily="18" charset="0"/>
              </a:rPr>
              <a:t>SGK 68 </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AE61A0D-28DC-CD5E-F76A-9CA4476D3032}"/>
              </a:ext>
            </a:extLst>
          </p:cNvPr>
          <p:cNvPicPr>
            <a:picLocks noChangeAspect="1"/>
          </p:cNvPicPr>
          <p:nvPr/>
        </p:nvPicPr>
        <p:blipFill rotWithShape="1">
          <a:blip r:embed="rId5">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pic>
        <p:nvPicPr>
          <p:cNvPr id="10" name="Picture 9">
            <a:extLst>
              <a:ext uri="{FF2B5EF4-FFF2-40B4-BE49-F238E27FC236}">
                <a16:creationId xmlns:a16="http://schemas.microsoft.com/office/drawing/2014/main" id="{2E456A3A-6CC9-4652-9AFA-86AA2201B0D7}"/>
              </a:ext>
            </a:extLst>
          </p:cNvPr>
          <p:cNvPicPr>
            <a:picLocks noChangeAspect="1"/>
          </p:cNvPicPr>
          <p:nvPr/>
        </p:nvPicPr>
        <p:blipFill>
          <a:blip r:embed="rId6"/>
          <a:stretch>
            <a:fillRect/>
          </a:stretch>
        </p:blipFill>
        <p:spPr>
          <a:xfrm>
            <a:off x="1108265" y="1602094"/>
            <a:ext cx="2523072" cy="518439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0C0073F-E1D4-353C-8162-2376CF7B1D1B}"/>
              </a:ext>
            </a:extLst>
          </p:cNvPr>
          <p:cNvPicPr>
            <a:picLocks noChangeAspect="1"/>
          </p:cNvPicPr>
          <p:nvPr/>
        </p:nvPicPr>
        <p:blipFill>
          <a:blip r:embed="rId7"/>
          <a:stretch>
            <a:fillRect/>
          </a:stretch>
        </p:blipFill>
        <p:spPr>
          <a:xfrm>
            <a:off x="4051955" y="1221262"/>
            <a:ext cx="1855654" cy="5729658"/>
          </a:xfrm>
          <a:prstGeom prst="rect">
            <a:avLst/>
          </a:prstGeom>
        </p:spPr>
      </p:pic>
      <p:pic>
        <p:nvPicPr>
          <p:cNvPr id="14" name="Picture 13">
            <a:extLst>
              <a:ext uri="{FF2B5EF4-FFF2-40B4-BE49-F238E27FC236}">
                <a16:creationId xmlns:a16="http://schemas.microsoft.com/office/drawing/2014/main" id="{D8B4EF87-523C-18C9-3ACD-E5C77D89A7C9}"/>
              </a:ext>
            </a:extLst>
          </p:cNvPr>
          <p:cNvPicPr>
            <a:picLocks noChangeAspect="1"/>
          </p:cNvPicPr>
          <p:nvPr/>
        </p:nvPicPr>
        <p:blipFill>
          <a:blip r:embed="rId8"/>
          <a:stretch>
            <a:fillRect/>
          </a:stretch>
        </p:blipFill>
        <p:spPr>
          <a:xfrm>
            <a:off x="6353461" y="1089650"/>
            <a:ext cx="2032769" cy="5727204"/>
          </a:xfrm>
          <a:prstGeom prst="rect">
            <a:avLst/>
          </a:prstGeom>
        </p:spPr>
      </p:pic>
      <p:pic>
        <p:nvPicPr>
          <p:cNvPr id="15" name="Picture 14">
            <a:extLst>
              <a:ext uri="{FF2B5EF4-FFF2-40B4-BE49-F238E27FC236}">
                <a16:creationId xmlns:a16="http://schemas.microsoft.com/office/drawing/2014/main" id="{699819F8-4D23-CB22-0098-FA21018E6431}"/>
              </a:ext>
            </a:extLst>
          </p:cNvPr>
          <p:cNvPicPr>
            <a:picLocks noChangeAspect="1"/>
          </p:cNvPicPr>
          <p:nvPr/>
        </p:nvPicPr>
        <p:blipFill>
          <a:blip r:embed="rId9"/>
          <a:stretch>
            <a:fillRect/>
          </a:stretch>
        </p:blipFill>
        <p:spPr>
          <a:xfrm>
            <a:off x="8518434" y="811826"/>
            <a:ext cx="2897711" cy="5974661"/>
          </a:xfrm>
          <a:prstGeom prst="rect">
            <a:avLst/>
          </a:prstGeom>
        </p:spPr>
      </p:pic>
    </p:spTree>
    <p:extLst>
      <p:ext uri="{BB962C8B-B14F-4D97-AF65-F5344CB8AC3E}">
        <p14:creationId xmlns:p14="http://schemas.microsoft.com/office/powerpoint/2010/main" val="306026546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21808</TotalTime>
  <Words>856</Words>
  <Application>Microsoft Office PowerPoint</Application>
  <PresentationFormat>Widescreen</PresentationFormat>
  <Paragraphs>101</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1095</cp:revision>
  <dcterms:modified xsi:type="dcterms:W3CDTF">2024-06-20T12:48:55Z</dcterms:modified>
</cp:coreProperties>
</file>