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20" r:id="rId1"/>
  </p:sldMasterIdLst>
  <p:notesMasterIdLst>
    <p:notesMasterId r:id="rId10"/>
  </p:notesMasterIdLst>
  <p:sldIdLst>
    <p:sldId id="679" r:id="rId2"/>
    <p:sldId id="606" r:id="rId3"/>
    <p:sldId id="695" r:id="rId4"/>
    <p:sldId id="680" r:id="rId5"/>
    <p:sldId id="669" r:id="rId6"/>
    <p:sldId id="681" r:id="rId7"/>
    <p:sldId id="682" r:id="rId8"/>
    <p:sldId id="68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FF1DB"/>
    <a:srgbClr val="94691C"/>
    <a:srgbClr val="A94507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1344" autoAdjust="0"/>
  </p:normalViewPr>
  <p:slideViewPr>
    <p:cSldViewPr snapToGrid="0" snapToObjects="1">
      <p:cViewPr varScale="1">
        <p:scale>
          <a:sx n="78" d="100"/>
          <a:sy n="78" d="100"/>
        </p:scale>
        <p:origin x="1181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4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747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59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36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37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360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17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929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20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54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0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01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9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498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49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17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9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898989"/>
              </a:buClr>
              <a:buSzPct val="25000"/>
            </a:pPr>
            <a:fld id="{00000000-1234-1234-1234-123412341234}" type="slidenum">
              <a:rPr lang="en-US" sz="120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898989"/>
                </a:buClr>
                <a:buSzPct val="25000"/>
              </a:pPr>
              <a:t>‹#›</a:t>
            </a:fld>
            <a:endParaRPr lang="en-US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76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CE82867-F2F1-4A20-897E-2B5F67DBA24F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16/4/2025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NHÀ XUẤT BẢN GIÁO DỤC VIỆT NAM - CÔNG TY CỔ PHẦN PHÁT HÀNH SÁCH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A1864A-8170-40DB-A142-895BB525149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07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jpe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8D61E72B-2F12-4DE2-FEC8-83BC6BA5F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6039258"/>
            <a:ext cx="2878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Phạm Văn Thuận</a:t>
            </a:r>
            <a:endParaRPr lang="vi-VN" alt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2" cy="7016202"/>
            <a:chOff x="-1" y="-158202"/>
            <a:chExt cx="12192002" cy="701620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5635900" y="301899"/>
              <a:ext cx="7016201" cy="6096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11" b="1292"/>
            <a:stretch/>
          </p:blipFill>
          <p:spPr>
            <a:xfrm rot="16200000">
              <a:off x="-368370" y="210168"/>
              <a:ext cx="7016201" cy="627946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434140" y="440583"/>
            <a:ext cx="499002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MĨ THUẬT 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BEBFB-E986-64CF-5293-43191199A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73" t="13551" r="9235" b="6048"/>
          <a:stretch/>
        </p:blipFill>
        <p:spPr>
          <a:xfrm>
            <a:off x="1175356" y="629125"/>
            <a:ext cx="1256145" cy="12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7FD7E-C026-1415-B9FE-B9CE91B9F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54682">
            <a:off x="756335" y="2206345"/>
            <a:ext cx="2650061" cy="3617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482DB-96B6-5D6A-7CB7-E5B92D5DA874}"/>
              </a:ext>
            </a:extLst>
          </p:cNvPr>
          <p:cNvSpPr txBox="1"/>
          <p:nvPr/>
        </p:nvSpPr>
        <p:spPr>
          <a:xfrm>
            <a:off x="3016922" y="1251093"/>
            <a:ext cx="89164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endParaRPr lang="en-US" sz="3200" b="1" dirty="0">
              <a:solidFill>
                <a:srgbClr val="4472C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C97573-7B91-C2DB-BC5B-50C666025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732" y="2152686"/>
            <a:ext cx="5500323" cy="36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441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Background lịch sử đẹp nhất - Trung Tâm Đào Tạo Việt Á">
            <a:extLst>
              <a:ext uri="{FF2B5EF4-FFF2-40B4-BE49-F238E27FC236}">
                <a16:creationId xmlns:a16="http://schemas.microsoft.com/office/drawing/2014/main" id="{4B71A122-2683-32E9-234F-BB1A36F1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20"/>
            <a:ext cx="12277724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482DB-96B6-5D6A-7CB7-E5B92D5DA874}"/>
              </a:ext>
            </a:extLst>
          </p:cNvPr>
          <p:cNvSpPr txBox="1"/>
          <p:nvPr/>
        </p:nvSpPr>
        <p:spPr>
          <a:xfrm>
            <a:off x="2060698" y="-104620"/>
            <a:ext cx="891646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b="1" dirty="0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4472C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endParaRPr lang="en-US" sz="3200" b="1" dirty="0">
              <a:solidFill>
                <a:srgbClr val="4472C4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7F3767-D7F5-C1E3-6731-2BE3C24E3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112" y="861590"/>
            <a:ext cx="5077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16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5CF979-ABAE-8123-E90A-0960E1653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39" y="1404873"/>
            <a:ext cx="647845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defRPr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</a:p>
          <a:p>
            <a:pPr algn="ctr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DÂN GIAN</a:t>
            </a:r>
          </a:p>
          <a:p>
            <a:pPr algn="ctr">
              <a:defRPr/>
            </a:pP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DD0EA-C5E2-3007-DE9E-94C882B998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5" t="12161" r="3304" b="8153"/>
          <a:stretch/>
        </p:blipFill>
        <p:spPr>
          <a:xfrm>
            <a:off x="3383112" y="2901575"/>
            <a:ext cx="4807900" cy="372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553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Background lịch sử đẹp nhất - Trung Tâm Đào Tạo Việt Á">
            <a:extLst>
              <a:ext uri="{FF2B5EF4-FFF2-40B4-BE49-F238E27FC236}">
                <a16:creationId xmlns:a16="http://schemas.microsoft.com/office/drawing/2014/main" id="{4B71A122-2683-32E9-234F-BB1A36F14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4" y="-228601"/>
            <a:ext cx="12277724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C70EEB6-1D10-D888-5DE6-5F2F4DCAB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532" y="97266"/>
            <a:ext cx="933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 phá một số hoạt động trong lễ hội truyền thống</a:t>
            </a:r>
            <a:endParaRPr lang="vi-VN" altLang="en-US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34E864-CBDB-BF1F-271D-1A3CAC428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20" y="47991"/>
            <a:ext cx="570746" cy="5602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DF6E0-BB89-B97D-D734-98F95D7E5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2485" r="-356"/>
          <a:stretch/>
        </p:blipFill>
        <p:spPr>
          <a:xfrm flipH="1">
            <a:off x="-138112" y="1031067"/>
            <a:ext cx="12382500" cy="6001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73026-7EBB-BBF3-9205-DB55A0AE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834" y="955225"/>
            <a:ext cx="1692744" cy="5317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B201E-C485-68C2-7295-6283AFACD4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8970" y="558931"/>
            <a:ext cx="1770522" cy="553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3C6D69BB-DBE0-2B54-B669-CE1550E7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09" y="1393827"/>
            <a:ext cx="8560525" cy="363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</a:rPr>
              <a:t>Em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err="1">
                <a:latin typeface="Times New Roman" panose="02020603050405020304" pitchFamily="18" charset="0"/>
              </a:rPr>
              <a:t>sát</a:t>
            </a:r>
            <a:r>
              <a:rPr lang="en-US" altLang="vi-VN" sz="2800" b="1">
                <a:latin typeface="Times New Roman" panose="02020603050405020304" pitchFamily="18" charset="0"/>
              </a:rPr>
              <a:t> hình và chia sẻ về: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 đồ chơi</a:t>
            </a: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 sắc trang phục của nhân vật</a:t>
            </a: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bộ phận của đồ chơi</a:t>
            </a: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Vật liệu tạo đồ chơi</a:t>
            </a: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673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ckground lịch sử đẹp nhất - Trung Tâm Đào Tạo Việt Á">
            <a:extLst>
              <a:ext uri="{FF2B5EF4-FFF2-40B4-BE49-F238E27FC236}">
                <a16:creationId xmlns:a16="http://schemas.microsoft.com/office/drawing/2014/main" id="{7A44614D-A648-7BBA-DCA3-3430EF14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"/>
            <a:ext cx="12277724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35FF36-2A0A-5E22-4835-99C451012F70}"/>
              </a:ext>
            </a:extLst>
          </p:cNvPr>
          <p:cNvGrpSpPr/>
          <p:nvPr/>
        </p:nvGrpSpPr>
        <p:grpSpPr>
          <a:xfrm flipH="1">
            <a:off x="-85725" y="1117601"/>
            <a:ext cx="12191999" cy="5898602"/>
            <a:chOff x="-1" y="-158202"/>
            <a:chExt cx="12192002" cy="70162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A0F293-0E2C-06D4-3F32-3B0906CF8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5635900" y="301899"/>
              <a:ext cx="7016201" cy="6096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18B96E-8CF2-D78E-3745-5EEFDB3DC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311" b="1292"/>
            <a:stretch/>
          </p:blipFill>
          <p:spPr>
            <a:xfrm rot="16200000">
              <a:off x="-368370" y="210168"/>
              <a:ext cx="7016201" cy="627946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7B521CD-8B8E-7E0F-01F6-1ACD762AA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23327" r="32846" b="29845"/>
          <a:stretch/>
        </p:blipFill>
        <p:spPr bwMode="auto">
          <a:xfrm flipH="1">
            <a:off x="3893851" y="1186867"/>
            <a:ext cx="3865923" cy="5010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635C67-391C-45E2-9C4F-642CB39BA4E6}"/>
              </a:ext>
            </a:extLst>
          </p:cNvPr>
          <p:cNvSpPr txBox="1"/>
          <p:nvPr/>
        </p:nvSpPr>
        <p:spPr>
          <a:xfrm>
            <a:off x="2927927" y="287963"/>
            <a:ext cx="6871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Theo em, đồ chơi hoạt động như thế nào?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9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CBBC48D2-E6AB-BE10-757E-BDE160452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57" y="227540"/>
            <a:ext cx="2878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Phạm Văn Thuận</a:t>
            </a:r>
            <a:endParaRPr lang="vi-VN" altLang="en-US" sz="2000" b="1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22905" y="0"/>
            <a:ext cx="12313920" cy="6858000"/>
            <a:chOff x="-121920" y="5575"/>
            <a:chExt cx="1231392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920" y="5575"/>
              <a:ext cx="1231392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-121920" y="4442709"/>
              <a:ext cx="6306648" cy="1767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0483" y="5258171"/>
            <a:ext cx="27500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1</a:t>
            </a:r>
            <a:r>
              <a:rPr lang="en-US" altLang="vi-VN" sz="1800" b="1">
                <a:latin typeface="Times New Roman" panose="02020603050405020304" pitchFamily="18" charset="0"/>
              </a:rPr>
              <a:t>. Cắt giấy, bìa và gắn dây để tạo hình phần thân và chân cho nhân vật.</a:t>
            </a:r>
            <a:endParaRPr lang="vi-VN" altLang="vi-VN" sz="1800" dirty="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253625" y="5309613"/>
            <a:ext cx="2984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2</a:t>
            </a:r>
            <a:r>
              <a:rPr lang="en-US" altLang="vi-VN" sz="1800" b="1">
                <a:latin typeface="Times New Roman" panose="02020603050405020304" pitchFamily="18" charset="0"/>
              </a:rPr>
              <a:t>. Quấn giấy tạo tay và gậy.</a:t>
            </a:r>
            <a:endParaRPr lang="vi-VN" altLang="vi-VN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F45D00-BC8E-CA0D-6316-6B08E9835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58" y="149305"/>
            <a:ext cx="708921" cy="672379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E25464E1-43B9-F3B3-B09B-A51498FE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252" y="268466"/>
            <a:ext cx="94188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tạo đồ chơi nhân vật múa gậy trông trăng</a:t>
            </a:r>
            <a:endParaRPr lang="vi-VN" alt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30EEFB78-FB6A-ADC0-6240-A48DBC80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8" y="1017705"/>
            <a:ext cx="10015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000" b="1">
                <a:latin typeface="Times New Roman" panose="02020603050405020304" pitchFamily="18" charset="0"/>
              </a:rPr>
              <a:t>Quan sát hình và chỉ ra các bước tạo đồ chơi nhân vật múa gậy trông trăng</a:t>
            </a:r>
          </a:p>
          <a:p>
            <a:pPr>
              <a:defRPr/>
            </a:pPr>
            <a:r>
              <a:rPr lang="en-US" altLang="vi-VN" sz="2000" b="1">
                <a:latin typeface="Times New Roman" panose="02020603050405020304" pitchFamily="18" charset="0"/>
              </a:rPr>
              <a:t> bằng các vật liệu khác nhau theo gọi ý dưới đây.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A1AE4-B236-019F-6742-25D47EAD9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1072" y="5309613"/>
            <a:ext cx="2723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3</a:t>
            </a:r>
            <a:r>
              <a:rPr lang="en-US" altLang="vi-VN" sz="1800" b="1">
                <a:latin typeface="Times New Roman" panose="02020603050405020304" pitchFamily="18" charset="0"/>
              </a:rPr>
              <a:t>. Kết nối gậy và tay với thân nhân vật bằng dây.</a:t>
            </a:r>
            <a:endParaRPr lang="vi-VN" altLang="vi-VN" sz="18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C623F20-4B9C-EDD7-0666-0BE142C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392" y="5368413"/>
            <a:ext cx="28829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vi-VN" sz="1800" b="1" dirty="0">
                <a:latin typeface="Times New Roman" panose="02020603050405020304" pitchFamily="18" charset="0"/>
              </a:rPr>
              <a:t>4</a:t>
            </a:r>
            <a:r>
              <a:rPr lang="en-US" altLang="vi-VN" sz="1800" b="1">
                <a:latin typeface="Times New Roman" panose="02020603050405020304" pitchFamily="18" charset="0"/>
              </a:rPr>
              <a:t>. Tạo thêm que điều khiển, mặt trăng và kết nối với nhân vật, hoàn thiện sản phẩm.</a:t>
            </a:r>
            <a:endParaRPr lang="vi-VN" altLang="vi-VN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BA8F47-A837-6013-ADED-264DCEAF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1" y="2995432"/>
            <a:ext cx="1560661" cy="206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B0ED8A3-CB6B-DF59-EF79-836D8DCAA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21161" r="23095" b="15846"/>
          <a:stretch/>
        </p:blipFill>
        <p:spPr bwMode="auto">
          <a:xfrm rot="3209033">
            <a:off x="1543583" y="3113344"/>
            <a:ext cx="2214476" cy="188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D5EF13-BF0E-D49E-3FF4-2A7538B6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47" y="2634550"/>
            <a:ext cx="1528450" cy="254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FFCFD17-EDEA-166F-BAA9-4DC02FFD8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t="9719" r="16721" b="7497"/>
          <a:stretch/>
        </p:blipFill>
        <p:spPr bwMode="auto">
          <a:xfrm rot="1692573">
            <a:off x="6627499" y="2453050"/>
            <a:ext cx="2527094" cy="252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7C76D1-E6FE-4347-73DE-EB00A40C7E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531" t="2174" r="21497" b="7198"/>
          <a:stretch/>
        </p:blipFill>
        <p:spPr>
          <a:xfrm>
            <a:off x="9258768" y="416631"/>
            <a:ext cx="2592749" cy="5052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98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689" b="15735"/>
          <a:stretch/>
        </p:blipFill>
        <p:spPr>
          <a:xfrm>
            <a:off x="0" y="-21426"/>
            <a:ext cx="12182018" cy="6858001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F0E8AD-0156-D6ED-1C5B-B6B68B24AF72}"/>
              </a:ext>
            </a:extLst>
          </p:cNvPr>
          <p:cNvGrpSpPr/>
          <p:nvPr/>
        </p:nvGrpSpPr>
        <p:grpSpPr>
          <a:xfrm>
            <a:off x="6866600" y="1153705"/>
            <a:ext cx="4282887" cy="4888084"/>
            <a:chOff x="6866600" y="1153705"/>
            <a:chExt cx="4282887" cy="48880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20211" t="17248" r="17359" b="3387"/>
            <a:stretch/>
          </p:blipFill>
          <p:spPr>
            <a:xfrm>
              <a:off x="6866600" y="1153705"/>
              <a:ext cx="4282887" cy="48880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380479" y="1613271"/>
              <a:ext cx="3621225" cy="3354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vi-VN" sz="2400" b="1">
                  <a:latin typeface="Times New Roman" panose="02020603050405020304" pitchFamily="18" charset="0"/>
                </a:rPr>
                <a:t> </a:t>
              </a:r>
              <a:r>
                <a:rPr lang="en-US" altLang="vi-VN" sz="2000" b="1">
                  <a:latin typeface="Times New Roman" panose="02020603050405020304" pitchFamily="18" charset="0"/>
                </a:rPr>
                <a:t> </a:t>
              </a:r>
              <a:r>
                <a:rPr lang="en-US" altLang="vi-VN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 em nhớ </a:t>
              </a:r>
              <a:r>
                <a:rPr lang="en-US" altLang="vi-VN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nhé!</a:t>
              </a:r>
            </a:p>
            <a:p>
              <a:r>
                <a:rPr lang="en-US" sz="2000" b="1">
                  <a:latin typeface="+mj-lt"/>
                </a:rPr>
                <a:t> </a:t>
              </a:r>
            </a:p>
            <a:p>
              <a:endParaRPr lang="en-US" altLang="vi-VN" sz="2000" b="1">
                <a:latin typeface="+mj-lt"/>
              </a:endParaRPr>
            </a:p>
            <a:p>
              <a:endParaRPr lang="en-US" altLang="vi-VN" sz="2000" b="1">
                <a:latin typeface="+mj-lt"/>
              </a:endParaRPr>
            </a:p>
            <a:p>
              <a:endParaRPr lang="en-US" altLang="vi-VN" sz="2000" b="1">
                <a:latin typeface="+mj-lt"/>
              </a:endParaRPr>
            </a:p>
            <a:p>
              <a:endParaRPr lang="en-US" altLang="vi-VN" sz="2000" b="1">
                <a:latin typeface="+mj-lt"/>
              </a:endParaRPr>
            </a:p>
            <a:p>
              <a:endParaRPr lang="en-US" altLang="vi-VN" sz="2000" b="1">
                <a:latin typeface="+mj-lt"/>
              </a:endParaRPr>
            </a:p>
            <a:p>
              <a:endParaRPr lang="en-US" altLang="vi-VN" sz="2000" b="1">
                <a:latin typeface="+mj-lt"/>
              </a:endParaRPr>
            </a:p>
            <a:p>
              <a:endParaRPr lang="en-US" altLang="vi-VN" sz="2400" b="1">
                <a:latin typeface="+mj-lt"/>
              </a:endParaRPr>
            </a:p>
            <a:p>
              <a:endParaRPr lang="en-US" altLang="vi-VN" sz="2400" b="1">
                <a:latin typeface="+mj-lt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835BD7-B200-7E46-34B8-D57183AAD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9292" y="2321158"/>
              <a:ext cx="2901352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vi-VN" sz="2400" b="1">
                  <a:latin typeface="Times New Roman" panose="02020603050405020304" pitchFamily="18" charset="0"/>
                </a:rPr>
                <a:t>Sử dụng hình cắt giấy kết hợp với dây có thể tạo được đồ chơi dân gian múa gậy trông trắng</a:t>
              </a:r>
              <a:endParaRPr lang="vi-VN" altLang="vi-VN" sz="24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C340F41-9B97-4F1E-C630-516237A37B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36" t="12279" r="8709" b="2873"/>
          <a:stretch/>
        </p:blipFill>
        <p:spPr>
          <a:xfrm>
            <a:off x="2067750" y="655782"/>
            <a:ext cx="4135105" cy="5850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79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ckground lịch sử đẹp nhất - Trung Tâm Đào Tạo Việt Á">
            <a:extLst>
              <a:ext uri="{FF2B5EF4-FFF2-40B4-BE49-F238E27FC236}">
                <a16:creationId xmlns:a16="http://schemas.microsoft.com/office/drawing/2014/main" id="{59DBAA00-8289-9A48-3B4C-6EC73919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20"/>
            <a:ext cx="12277724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75149" y="133008"/>
            <a:ext cx="9334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 hình đồ chơi nhân vật múa gậy trông trăng.</a:t>
            </a:r>
            <a:endParaRPr lang="vi-VN" altLang="en-US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15047-0082-3CC0-BB18-C49136E10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349" y="73693"/>
            <a:ext cx="598800" cy="644361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DBE84D16-AD63-D4E1-2AAB-A00812A71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72" y="1034136"/>
            <a:ext cx="5624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defRPr/>
            </a:pPr>
            <a:r>
              <a:rPr lang="en-US" altLang="vi-VN" sz="2000" b="1" dirty="0">
                <a:latin typeface="Times New Roman" panose="02020603050405020304" pitchFamily="18" charset="0"/>
              </a:rPr>
              <a:t>Em </a:t>
            </a:r>
            <a:r>
              <a:rPr lang="en-US" altLang="vi-VN" sz="2000" b="1" dirty="0" err="1">
                <a:latin typeface="Times New Roman" panose="02020603050405020304" pitchFamily="18" charset="0"/>
              </a:rPr>
              <a:t>tham</a:t>
            </a:r>
            <a:r>
              <a:rPr lang="en-US" altLang="vi-VN" sz="2000" b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</a:rPr>
              <a:t>khảo</a:t>
            </a:r>
            <a:r>
              <a:rPr lang="en-US" altLang="vi-VN" sz="2000" b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000" b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</a:rPr>
              <a:t>bài</a:t>
            </a:r>
            <a:r>
              <a:rPr lang="en-US" altLang="vi-VN" sz="2000" b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</a:rPr>
              <a:t>vẽ</a:t>
            </a:r>
            <a:r>
              <a:rPr lang="en-US" altLang="vi-VN" sz="2000" b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000" b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>
                <a:latin typeface="Times New Roman" panose="02020603050405020304" pitchFamily="18" charset="0"/>
              </a:rPr>
              <a:t>SGK 68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E61A0D-28DC-CD5E-F76A-9CA4476D30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2"/>
          <a:stretch/>
        </p:blipFill>
        <p:spPr>
          <a:xfrm flipV="1">
            <a:off x="1884" y="2066255"/>
            <a:ext cx="12275839" cy="4791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56A3A-6CC9-4652-9AFA-86AA2201B0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65" y="1602094"/>
            <a:ext cx="2523072" cy="518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C0073F-E1D4-353C-8162-2376CF7B1D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955" y="1221262"/>
            <a:ext cx="1855654" cy="5729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B4EF87-523C-18C9-3ACD-E5C77D89A7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3461" y="1089650"/>
            <a:ext cx="2032769" cy="5727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9819F8-4D23-CB22-0098-FA21018E64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8434" y="811826"/>
            <a:ext cx="2897711" cy="59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ckground lịch sử đẹp nhất - Trung Tâm Đào Tạo Việt Á">
            <a:extLst>
              <a:ext uri="{FF2B5EF4-FFF2-40B4-BE49-F238E27FC236}">
                <a16:creationId xmlns:a16="http://schemas.microsoft.com/office/drawing/2014/main" id="{66BF3EC0-88E8-A67C-13F5-AC791B0C5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620"/>
            <a:ext cx="12277724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70E7A8BD-C8D0-E5BA-66E3-9652E360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644" y="2305615"/>
            <a:ext cx="96104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Lựa chọn vật liệu, xác định tỉ lệ nhân vật và thực hiện theo các bước gợi ý</a:t>
            </a:r>
            <a:r>
              <a:rPr lang="vi-VN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i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Lưu ý</a:t>
            </a:r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Có thể cuộn giấy thành ống nhỏ hoặc sử dụng ống tre, ống hút,… để tạo các bộ phận của đồ chơi.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A0C2B-DD28-4B65-2B0B-383D08382718}"/>
              </a:ext>
            </a:extLst>
          </p:cNvPr>
          <p:cNvSpPr txBox="1"/>
          <p:nvPr/>
        </p:nvSpPr>
        <p:spPr>
          <a:xfrm>
            <a:off x="4856018" y="258076"/>
            <a:ext cx="1988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latin typeface="Times New Roman" panose="02020603050405020304" pitchFamily="18" charset="0"/>
              </a:rPr>
              <a:t>THỰ HÀNH: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5070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21808</TotalTime>
  <Words>344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1_Retrospect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THỪA THIÊN HUẾ</dc:title>
  <dc:creator>admin</dc:creator>
  <cp:lastModifiedBy>Nguyen Ngoc Quoc Khanh 20226047</cp:lastModifiedBy>
  <cp:revision>1096</cp:revision>
  <dcterms:modified xsi:type="dcterms:W3CDTF">2025-04-16T12:49:17Z</dcterms:modified>
</cp:coreProperties>
</file>