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6"/>
  </p:notesMasterIdLst>
  <p:sldIdLst>
    <p:sldId id="302" r:id="rId2"/>
    <p:sldId id="297" r:id="rId3"/>
    <p:sldId id="300" r:id="rId4"/>
    <p:sldId id="304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409"/>
    <a:srgbClr val="F18E71"/>
    <a:srgbClr val="C68D5D"/>
    <a:srgbClr val="FFE781"/>
    <a:srgbClr val="5F9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06" autoAdjust="0"/>
    <p:restoredTop sz="88466" autoAdjust="0"/>
  </p:normalViewPr>
  <p:slideViewPr>
    <p:cSldViewPr snapToGrid="0">
      <p:cViewPr varScale="1">
        <p:scale>
          <a:sx n="76" d="100"/>
          <a:sy n="76" d="100"/>
        </p:scale>
        <p:origin x="55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49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58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349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786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860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514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408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587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050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747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32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736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566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1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044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396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459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49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212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567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940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68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73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89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39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6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48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80" r:id="rId2"/>
    <p:sldLayoutId id="2147483667" r:id="rId3"/>
    <p:sldLayoutId id="2147483666" r:id="rId4"/>
    <p:sldLayoutId id="2147483655" r:id="rId5"/>
    <p:sldLayoutId id="2147483652" r:id="rId6"/>
    <p:sldLayoutId id="2147483679" r:id="rId7"/>
    <p:sldLayoutId id="2147483678" r:id="rId8"/>
    <p:sldLayoutId id="2147483677" r:id="rId9"/>
    <p:sldLayoutId id="2147483676" r:id="rId10"/>
    <p:sldLayoutId id="2147483675" r:id="rId11"/>
    <p:sldLayoutId id="2147483674" r:id="rId12"/>
    <p:sldLayoutId id="2147483673" r:id="rId13"/>
    <p:sldLayoutId id="2147483672" r:id="rId14"/>
    <p:sldLayoutId id="2147483671" r:id="rId15"/>
    <p:sldLayoutId id="2147483670" r:id="rId16"/>
    <p:sldLayoutId id="2147483669" r:id="rId17"/>
    <p:sldLayoutId id="2147483668" r:id="rId18"/>
    <p:sldLayoutId id="2147483665" r:id="rId19"/>
    <p:sldLayoutId id="2147483664" r:id="rId20"/>
    <p:sldLayoutId id="2147483663" r:id="rId21"/>
    <p:sldLayoutId id="2147483662" r:id="rId22"/>
    <p:sldLayoutId id="2147483661" r:id="rId23"/>
    <p:sldLayoutId id="2147483660" r:id="rId24"/>
    <p:sldLayoutId id="2147483659" r:id="rId25"/>
    <p:sldLayoutId id="2147483658" r:id="rId26"/>
    <p:sldLayoutId id="2147483657" r:id="rId27"/>
    <p:sldLayoutId id="2147483656" r:id="rId28"/>
    <p:sldLayoutId id="214748365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558800" y="1283552"/>
            <a:ext cx="1082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Chủ đề 5: Cuộc sống quanh em</a:t>
            </a:r>
          </a:p>
          <a:p>
            <a:pPr algn="ctr"/>
            <a:r>
              <a:rPr lang="vi-VN" altLang="zh-C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Bài 1: Tạo hình của nhà rông (tiết2)</a:t>
            </a:r>
            <a:endParaRPr lang="en-US" altLang="zh-CN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4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3" b="301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298824" y="431801"/>
            <a:ext cx="6131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sz="36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3739" y="1477752"/>
            <a:ext cx="11085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</a:rPr>
              <a:t>Cách tạo hình nhà rông, bằng giấy màu và bìa màu.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93" y="2083231"/>
            <a:ext cx="2068163" cy="2757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35" y="2270344"/>
            <a:ext cx="3418043" cy="25635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2300509"/>
            <a:ext cx="3295780" cy="25293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4" name="Rectangle 43"/>
          <p:cNvSpPr/>
          <p:nvPr/>
        </p:nvSpPr>
        <p:spPr>
          <a:xfrm>
            <a:off x="4978400" y="5020733"/>
            <a:ext cx="309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i="1" dirty="0"/>
              <a:t>.</a:t>
            </a:r>
            <a:endParaRPr lang="en-US" sz="1600" b="1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058807"/>
            <a:ext cx="2086481" cy="27819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9" name="Picture 10" descr="10">
            <a:extLst>
              <a:ext uri="{FF2B5EF4-FFF2-40B4-BE49-F238E27FC236}">
                <a16:creationId xmlns:a16="http://schemas.microsoft.com/office/drawing/2014/main" id="{AA1C3F99-1F58-4A8D-B39F-09436BE7A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5436"/>
            <a:ext cx="12159501" cy="136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ectangle 80"/>
          <p:cNvSpPr/>
          <p:nvPr/>
        </p:nvSpPr>
        <p:spPr>
          <a:xfrm>
            <a:off x="254000" y="5037667"/>
            <a:ext cx="1934081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33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1333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vi-VN" sz="1333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33" b="1" i="1" dirty="0" err="1">
                <a:cs typeface="Times New Roman" panose="02020603050405020304" pitchFamily="18" charset="0"/>
              </a:rPr>
              <a:t>Lựa</a:t>
            </a:r>
            <a:r>
              <a:rPr lang="en-US" sz="1333" b="1" i="1" dirty="0">
                <a:cs typeface="Times New Roman" panose="02020603050405020304" pitchFamily="18" charset="0"/>
              </a:rPr>
              <a:t> </a:t>
            </a:r>
            <a:r>
              <a:rPr lang="en-US" sz="1333" b="1" i="1" dirty="0" err="1">
                <a:cs typeface="Times New Roman" panose="02020603050405020304" pitchFamily="18" charset="0"/>
              </a:rPr>
              <a:t>chọn</a:t>
            </a:r>
            <a:r>
              <a:rPr lang="en-US" sz="1333" b="1" i="1" dirty="0">
                <a:cs typeface="Times New Roman" panose="02020603050405020304" pitchFamily="18" charset="0"/>
              </a:rPr>
              <a:t> </a:t>
            </a:r>
            <a:r>
              <a:rPr lang="en-US" sz="1333" b="1" i="1" dirty="0" err="1">
                <a:cs typeface="Times New Roman" panose="02020603050405020304" pitchFamily="18" charset="0"/>
              </a:rPr>
              <a:t>giấy</a:t>
            </a:r>
            <a:r>
              <a:rPr lang="en-US" sz="1333" b="1" i="1" dirty="0">
                <a:cs typeface="Times New Roman" panose="02020603050405020304" pitchFamily="18" charset="0"/>
              </a:rPr>
              <a:t> </a:t>
            </a:r>
            <a:r>
              <a:rPr lang="en-US" sz="1333" b="1" i="1" dirty="0" err="1">
                <a:cs typeface="Times New Roman" panose="02020603050405020304" pitchFamily="18" charset="0"/>
              </a:rPr>
              <a:t>màu</a:t>
            </a:r>
            <a:r>
              <a:rPr lang="en-US" sz="1333" b="1" i="1" dirty="0">
                <a:cs typeface="Times New Roman" panose="02020603050405020304" pitchFamily="18" charset="0"/>
              </a:rPr>
              <a:t> </a:t>
            </a:r>
            <a:r>
              <a:rPr lang="en-US" sz="1333" b="1" i="1" dirty="0" err="1">
                <a:cs typeface="Times New Roman" panose="02020603050405020304" pitchFamily="18" charset="0"/>
              </a:rPr>
              <a:t>phù</a:t>
            </a:r>
            <a:r>
              <a:rPr lang="en-US" sz="1333" b="1" i="1" dirty="0">
                <a:cs typeface="Times New Roman" panose="02020603050405020304" pitchFamily="18" charset="0"/>
              </a:rPr>
              <a:t> </a:t>
            </a:r>
            <a:r>
              <a:rPr lang="en-US" sz="1333" b="1" i="1" dirty="0" err="1">
                <a:cs typeface="Times New Roman" panose="02020603050405020304" pitchFamily="18" charset="0"/>
              </a:rPr>
              <a:t>hợp</a:t>
            </a:r>
            <a:r>
              <a:rPr lang="en-US" sz="1333" b="1" i="1" dirty="0">
                <a:cs typeface="Times New Roman" panose="02020603050405020304" pitchFamily="18" charset="0"/>
              </a:rPr>
              <a:t>, </a:t>
            </a:r>
            <a:r>
              <a:rPr lang="en-US" sz="1333" b="1" i="1" dirty="0" err="1">
                <a:cs typeface="Times New Roman" panose="02020603050405020304" pitchFamily="18" charset="0"/>
              </a:rPr>
              <a:t>vẽ</a:t>
            </a:r>
            <a:r>
              <a:rPr lang="en-US" sz="1333" b="1" i="1" dirty="0">
                <a:cs typeface="Times New Roman" panose="02020603050405020304" pitchFamily="18" charset="0"/>
              </a:rPr>
              <a:t> </a:t>
            </a:r>
            <a:r>
              <a:rPr lang="en-US" sz="1333" b="1" i="1" dirty="0" err="1">
                <a:cs typeface="Times New Roman" panose="02020603050405020304" pitchFamily="18" charset="0"/>
              </a:rPr>
              <a:t>và</a:t>
            </a:r>
            <a:r>
              <a:rPr lang="en-US" sz="1333" b="1" i="1" dirty="0">
                <a:cs typeface="Times New Roman" panose="02020603050405020304" pitchFamily="18" charset="0"/>
              </a:rPr>
              <a:t> </a:t>
            </a:r>
            <a:r>
              <a:rPr lang="en-US" sz="1333" b="1" i="1" dirty="0" err="1">
                <a:cs typeface="Times New Roman" panose="02020603050405020304" pitchFamily="18" charset="0"/>
              </a:rPr>
              <a:t>cắt</a:t>
            </a:r>
            <a:r>
              <a:rPr lang="en-US" sz="1333" b="1" i="1" dirty="0">
                <a:cs typeface="Times New Roman" panose="02020603050405020304" pitchFamily="18" charset="0"/>
              </a:rPr>
              <a:t> </a:t>
            </a:r>
            <a:r>
              <a:rPr lang="en-US" sz="1333" b="1" i="1" dirty="0" err="1">
                <a:cs typeface="Times New Roman" panose="02020603050405020304" pitchFamily="18" charset="0"/>
              </a:rPr>
              <a:t>hình</a:t>
            </a:r>
            <a:r>
              <a:rPr lang="en-US" sz="1333" b="1" i="1" dirty="0">
                <a:cs typeface="Times New Roman" panose="02020603050405020304" pitchFamily="18" charset="0"/>
              </a:rPr>
              <a:t> </a:t>
            </a:r>
            <a:r>
              <a:rPr lang="en-US" sz="1333" b="1" i="1" dirty="0" err="1">
                <a:cs typeface="Times New Roman" panose="02020603050405020304" pitchFamily="18" charset="0"/>
              </a:rPr>
              <a:t>các</a:t>
            </a:r>
            <a:r>
              <a:rPr lang="en-US" sz="1333" b="1" i="1" dirty="0">
                <a:cs typeface="Times New Roman" panose="02020603050405020304" pitchFamily="18" charset="0"/>
              </a:rPr>
              <a:t> </a:t>
            </a:r>
            <a:r>
              <a:rPr lang="en-US" sz="1333" b="1" i="1" dirty="0" err="1">
                <a:cs typeface="Times New Roman" panose="02020603050405020304" pitchFamily="18" charset="0"/>
              </a:rPr>
              <a:t>bộ</a:t>
            </a:r>
            <a:r>
              <a:rPr lang="en-US" sz="1333" b="1" i="1" dirty="0">
                <a:cs typeface="Times New Roman" panose="02020603050405020304" pitchFamily="18" charset="0"/>
              </a:rPr>
              <a:t> </a:t>
            </a:r>
            <a:r>
              <a:rPr lang="en-US" sz="1333" b="1" i="1" dirty="0" err="1">
                <a:cs typeface="Times New Roman" panose="02020603050405020304" pitchFamily="18" charset="0"/>
              </a:rPr>
              <a:t>phận</a:t>
            </a:r>
            <a:r>
              <a:rPr lang="en-US" sz="1333" b="1" i="1" dirty="0">
                <a:cs typeface="Times New Roman" panose="02020603050405020304" pitchFamily="18" charset="0"/>
              </a:rPr>
              <a:t> </a:t>
            </a:r>
            <a:r>
              <a:rPr lang="en-US" sz="1333" b="1" i="1" dirty="0" err="1">
                <a:cs typeface="Times New Roman" panose="02020603050405020304" pitchFamily="18" charset="0"/>
              </a:rPr>
              <a:t>của</a:t>
            </a:r>
            <a:r>
              <a:rPr lang="en-US" sz="1333" b="1" i="1" dirty="0">
                <a:cs typeface="Times New Roman" panose="02020603050405020304" pitchFamily="18" charset="0"/>
              </a:rPr>
              <a:t> </a:t>
            </a:r>
            <a:r>
              <a:rPr lang="en-US" sz="1333" b="1" i="1" dirty="0" err="1">
                <a:cs typeface="Times New Roman" panose="02020603050405020304" pitchFamily="18" charset="0"/>
              </a:rPr>
              <a:t>nhà</a:t>
            </a:r>
            <a:r>
              <a:rPr lang="en-US" sz="1333" b="1" i="1" dirty="0">
                <a:cs typeface="Times New Roman" panose="02020603050405020304" pitchFamily="18" charset="0"/>
              </a:rPr>
              <a:t> </a:t>
            </a:r>
            <a:r>
              <a:rPr lang="en-US" sz="1333" b="1" i="1" dirty="0" err="1">
                <a:cs typeface="Times New Roman" panose="02020603050405020304" pitchFamily="18" charset="0"/>
              </a:rPr>
              <a:t>Rông</a:t>
            </a:r>
            <a:r>
              <a:rPr lang="en-US" sz="1333" b="1" i="1" dirty="0">
                <a:cs typeface="Times New Roman" panose="02020603050405020304" pitchFamily="18" charset="0"/>
              </a:rPr>
              <a:t>.</a:t>
            </a:r>
            <a:endParaRPr lang="en-US" sz="1333" b="1" dirty="0">
              <a:cs typeface="Times New Roman" panose="02020603050405020304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540193" y="5051510"/>
            <a:ext cx="1930207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33" b="1" dirty="0" err="1">
                <a:solidFill>
                  <a:srgbClr val="000000"/>
                </a:solidFill>
                <a:ea typeface="Calibri" panose="020F0502020204030204" pitchFamily="34" charset="0"/>
              </a:rPr>
              <a:t>Bước</a:t>
            </a:r>
            <a:r>
              <a:rPr lang="en-US" sz="1333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1333" b="1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en-US" sz="1333" b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1333" b="1" i="1" dirty="0" err="1"/>
              <a:t>Ghép</a:t>
            </a:r>
            <a:r>
              <a:rPr lang="en-US" sz="1333" b="1" i="1" dirty="0"/>
              <a:t> </a:t>
            </a:r>
            <a:r>
              <a:rPr lang="en-US" sz="1333" b="1" i="1" dirty="0" err="1"/>
              <a:t>các</a:t>
            </a:r>
            <a:r>
              <a:rPr lang="en-US" sz="1333" b="1" i="1" dirty="0"/>
              <a:t> </a:t>
            </a:r>
            <a:r>
              <a:rPr lang="en-US" sz="1333" b="1" i="1" dirty="0" err="1"/>
              <a:t>bộ</a:t>
            </a:r>
            <a:r>
              <a:rPr lang="en-US" sz="1333" b="1" i="1" dirty="0"/>
              <a:t> </a:t>
            </a:r>
            <a:r>
              <a:rPr lang="en-US" sz="1333" b="1" i="1" dirty="0" err="1"/>
              <a:t>phận</a:t>
            </a:r>
            <a:r>
              <a:rPr lang="vi-VN" sz="1333" b="1" i="1" dirty="0"/>
              <a:t> </a:t>
            </a:r>
            <a:r>
              <a:rPr lang="en-US" sz="1333" b="1" i="1" dirty="0" err="1"/>
              <a:t>và</a:t>
            </a:r>
            <a:r>
              <a:rPr lang="en-US" sz="1333" b="1" i="1" dirty="0"/>
              <a:t> </a:t>
            </a:r>
            <a:r>
              <a:rPr lang="en-US" sz="1333" b="1" i="1" dirty="0" err="1"/>
              <a:t>trang</a:t>
            </a:r>
            <a:r>
              <a:rPr lang="en-US" sz="1333" b="1" i="1" dirty="0"/>
              <a:t> </a:t>
            </a:r>
            <a:r>
              <a:rPr lang="en-US" sz="1333" b="1" i="1" dirty="0" err="1"/>
              <a:t>trí</a:t>
            </a:r>
            <a:r>
              <a:rPr lang="en-US" sz="1333" b="1" i="1" dirty="0"/>
              <a:t> </a:t>
            </a:r>
            <a:r>
              <a:rPr lang="en-US" sz="1333" b="1" i="1" dirty="0" err="1"/>
              <a:t>đặc</a:t>
            </a:r>
            <a:r>
              <a:rPr lang="en-US" sz="1333" b="1" i="1" dirty="0"/>
              <a:t> </a:t>
            </a:r>
            <a:r>
              <a:rPr lang="en-US" sz="1333" b="1" i="1" dirty="0" err="1"/>
              <a:t>điểm</a:t>
            </a:r>
            <a:r>
              <a:rPr lang="en-US" sz="1333" b="1" i="1" dirty="0"/>
              <a:t> </a:t>
            </a:r>
            <a:r>
              <a:rPr lang="en-US" sz="1333" b="1" i="1" dirty="0" err="1"/>
              <a:t>riêng</a:t>
            </a:r>
            <a:r>
              <a:rPr lang="en-US" sz="1333" b="1" i="1" dirty="0"/>
              <a:t> </a:t>
            </a:r>
            <a:r>
              <a:rPr lang="en-US" sz="1333" b="1" i="1" dirty="0" err="1"/>
              <a:t>cho</a:t>
            </a:r>
            <a:r>
              <a:rPr lang="en-US" sz="1333" b="1" i="1" dirty="0"/>
              <a:t> </a:t>
            </a:r>
            <a:r>
              <a:rPr lang="en-US" sz="1333" b="1" i="1" dirty="0" err="1"/>
              <a:t>nhà</a:t>
            </a:r>
            <a:r>
              <a:rPr lang="en-US" sz="1333" b="1" i="1" dirty="0"/>
              <a:t> </a:t>
            </a:r>
            <a:r>
              <a:rPr lang="en-US" sz="1333" b="1" i="1" dirty="0" err="1"/>
              <a:t>Rông</a:t>
            </a:r>
            <a:r>
              <a:rPr lang="en-US" sz="1333" b="1" i="1" dirty="0"/>
              <a:t>.</a:t>
            </a:r>
            <a:endParaRPr lang="en-US" sz="1333" b="1" dirty="0"/>
          </a:p>
        </p:txBody>
      </p:sp>
      <p:sp>
        <p:nvSpPr>
          <p:cNvPr id="87" name="Rectangle 86"/>
          <p:cNvSpPr/>
          <p:nvPr/>
        </p:nvSpPr>
        <p:spPr>
          <a:xfrm>
            <a:off x="5080000" y="5117815"/>
            <a:ext cx="2794000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33" b="1" dirty="0" err="1">
                <a:solidFill>
                  <a:srgbClr val="000000"/>
                </a:solidFill>
                <a:ea typeface="Calibri" panose="020F0502020204030204" pitchFamily="34" charset="0"/>
              </a:rPr>
              <a:t>Bước</a:t>
            </a:r>
            <a:r>
              <a:rPr lang="en-US" sz="1333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1333" b="1" dirty="0">
                <a:solidFill>
                  <a:srgbClr val="000000"/>
                </a:solidFill>
                <a:ea typeface="Calibri" panose="020F0502020204030204" pitchFamily="34" charset="0"/>
              </a:rPr>
              <a:t>3</a:t>
            </a:r>
            <a:r>
              <a:rPr lang="en-US" sz="1333" b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1333" b="1" i="1" dirty="0" err="1"/>
              <a:t>Tạo</a:t>
            </a:r>
            <a:r>
              <a:rPr lang="en-US" sz="1333" b="1" i="1" dirty="0"/>
              <a:t> </a:t>
            </a:r>
            <a:r>
              <a:rPr lang="en-US" sz="1333" b="1" i="1" dirty="0" err="1"/>
              <a:t>không</a:t>
            </a:r>
            <a:r>
              <a:rPr lang="en-US" sz="1333" b="1" i="1" dirty="0"/>
              <a:t> </a:t>
            </a:r>
            <a:r>
              <a:rPr lang="en-US" sz="1333" b="1" i="1" dirty="0" err="1"/>
              <a:t>gian</a:t>
            </a:r>
            <a:r>
              <a:rPr lang="en-US" sz="1333" b="1" i="1" dirty="0"/>
              <a:t> </a:t>
            </a:r>
            <a:r>
              <a:rPr lang="en-US" sz="1333" b="1" i="1" dirty="0" err="1"/>
              <a:t>phía</a:t>
            </a:r>
            <a:r>
              <a:rPr lang="en-US" sz="1333" b="1" i="1" dirty="0"/>
              <a:t> </a:t>
            </a:r>
            <a:r>
              <a:rPr lang="en-US" sz="1333" b="1" i="1" dirty="0" err="1"/>
              <a:t>sau</a:t>
            </a:r>
            <a:r>
              <a:rPr lang="en-US" sz="1333" b="1" i="1" dirty="0"/>
              <a:t> </a:t>
            </a:r>
            <a:r>
              <a:rPr lang="en-US" sz="1333" b="1" i="1" dirty="0" err="1"/>
              <a:t>của</a:t>
            </a:r>
            <a:r>
              <a:rPr lang="en-US" sz="1333" b="1" i="1" dirty="0"/>
              <a:t> </a:t>
            </a:r>
            <a:r>
              <a:rPr lang="en-US" sz="1333" b="1" i="1" dirty="0" err="1"/>
              <a:t>nhà</a:t>
            </a:r>
            <a:r>
              <a:rPr lang="en-US" sz="1333" b="1" i="1" dirty="0"/>
              <a:t> </a:t>
            </a:r>
            <a:r>
              <a:rPr lang="en-US" sz="1333" b="1" i="1" dirty="0" err="1"/>
              <a:t>Rông</a:t>
            </a:r>
            <a:r>
              <a:rPr lang="en-US" sz="1200" b="1" i="1" dirty="0"/>
              <a:t>.</a:t>
            </a:r>
            <a:endParaRPr lang="en-US" sz="1200" b="1" dirty="0"/>
          </a:p>
        </p:txBody>
      </p:sp>
      <p:sp>
        <p:nvSpPr>
          <p:cNvPr id="88" name="Rectangle 87"/>
          <p:cNvSpPr/>
          <p:nvPr/>
        </p:nvSpPr>
        <p:spPr>
          <a:xfrm>
            <a:off x="8483600" y="5051511"/>
            <a:ext cx="3088307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33" b="1" dirty="0" err="1">
                <a:solidFill>
                  <a:srgbClr val="000000"/>
                </a:solidFill>
                <a:ea typeface="Calibri" panose="020F0502020204030204" pitchFamily="34" charset="0"/>
              </a:rPr>
              <a:t>Bước</a:t>
            </a:r>
            <a:r>
              <a:rPr lang="en-US" sz="1333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1333" b="1" dirty="0">
                <a:solidFill>
                  <a:srgbClr val="000000"/>
                </a:solidFill>
                <a:ea typeface="Calibri" panose="020F0502020204030204" pitchFamily="34" charset="0"/>
              </a:rPr>
              <a:t>4 </a:t>
            </a:r>
            <a:r>
              <a:rPr lang="en-US" sz="1333" b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1333" b="1" i="1" dirty="0" err="1"/>
              <a:t>Dán</a:t>
            </a:r>
            <a:r>
              <a:rPr lang="en-US" sz="1333" b="1" i="1" dirty="0"/>
              <a:t> </a:t>
            </a:r>
            <a:r>
              <a:rPr lang="en-US" sz="1333" b="1" i="1" dirty="0" err="1"/>
              <a:t>hình</a:t>
            </a:r>
            <a:r>
              <a:rPr lang="en-US" sz="1333" b="1" i="1" dirty="0"/>
              <a:t> </a:t>
            </a:r>
            <a:r>
              <a:rPr lang="en-US" sz="1333" b="1" i="1" dirty="0" err="1"/>
              <a:t>nhà</a:t>
            </a:r>
            <a:r>
              <a:rPr lang="en-US" sz="1333" b="1" i="1" dirty="0"/>
              <a:t> </a:t>
            </a:r>
            <a:r>
              <a:rPr lang="en-US" sz="1333" b="1" i="1" dirty="0" err="1"/>
              <a:t>Rông</a:t>
            </a:r>
            <a:r>
              <a:rPr lang="en-US" sz="1333" b="1" i="1" dirty="0"/>
              <a:t> </a:t>
            </a:r>
            <a:r>
              <a:rPr lang="en-US" sz="1333" b="1" i="1" dirty="0" err="1"/>
              <a:t>và</a:t>
            </a:r>
            <a:r>
              <a:rPr lang="en-US" sz="1333" b="1" i="1" dirty="0"/>
              <a:t> </a:t>
            </a:r>
            <a:endParaRPr lang="vi-VN" sz="1333" b="1" i="1" dirty="0"/>
          </a:p>
          <a:p>
            <a:pPr algn="just"/>
            <a:r>
              <a:rPr lang="en-US" sz="1333" b="1" i="1" dirty="0" err="1"/>
              <a:t>tạo</a:t>
            </a:r>
            <a:r>
              <a:rPr lang="en-US" sz="1333" b="1" i="1" dirty="0"/>
              <a:t> </a:t>
            </a:r>
            <a:r>
              <a:rPr lang="en-US" sz="1333" b="1" i="1" dirty="0" err="1"/>
              <a:t>thêm</a:t>
            </a:r>
            <a:r>
              <a:rPr lang="en-US" sz="1333" b="1" i="1" dirty="0"/>
              <a:t> </a:t>
            </a:r>
            <a:r>
              <a:rPr lang="en-US" sz="1333" b="1" i="1" dirty="0" err="1"/>
              <a:t>cảnh</a:t>
            </a:r>
            <a:r>
              <a:rPr lang="en-US" sz="1333" b="1" i="1" dirty="0"/>
              <a:t> </a:t>
            </a:r>
            <a:r>
              <a:rPr lang="en-US" sz="1333" b="1" i="1" dirty="0" err="1"/>
              <a:t>vật</a:t>
            </a:r>
            <a:r>
              <a:rPr lang="en-US" sz="1333" b="1" i="1" dirty="0"/>
              <a:t> </a:t>
            </a:r>
            <a:r>
              <a:rPr lang="en-US" sz="1333" b="1" i="1" dirty="0" err="1"/>
              <a:t>phía</a:t>
            </a:r>
            <a:r>
              <a:rPr lang="en-US" sz="1333" b="1" i="1" dirty="0"/>
              <a:t> </a:t>
            </a:r>
            <a:r>
              <a:rPr lang="en-US" sz="1333" b="1" i="1" dirty="0" err="1"/>
              <a:t>trước</a:t>
            </a:r>
            <a:r>
              <a:rPr lang="en-US" sz="1333" b="1" i="1" dirty="0"/>
              <a:t> </a:t>
            </a:r>
            <a:r>
              <a:rPr lang="en-US" sz="1333" b="1" i="1" dirty="0" err="1"/>
              <a:t>ngôi</a:t>
            </a:r>
            <a:r>
              <a:rPr lang="en-US" sz="1333" b="1" i="1" dirty="0"/>
              <a:t> </a:t>
            </a:r>
            <a:r>
              <a:rPr lang="en-US" sz="1333" b="1" i="1" dirty="0" err="1"/>
              <a:t>nhà</a:t>
            </a:r>
            <a:r>
              <a:rPr lang="en-US" sz="1333" b="1" i="1" dirty="0"/>
              <a:t>, </a:t>
            </a:r>
            <a:r>
              <a:rPr lang="en-US" sz="1333" b="1" i="1" dirty="0" err="1"/>
              <a:t>hoàn</a:t>
            </a:r>
            <a:r>
              <a:rPr lang="en-US" sz="1333" b="1" i="1" dirty="0"/>
              <a:t> </a:t>
            </a:r>
            <a:r>
              <a:rPr lang="en-US" sz="1333" b="1" i="1" dirty="0" err="1"/>
              <a:t>thiện</a:t>
            </a:r>
            <a:r>
              <a:rPr lang="en-US" sz="1333" b="1" i="1" dirty="0"/>
              <a:t> </a:t>
            </a:r>
            <a:r>
              <a:rPr lang="en-US" sz="1333" b="1" i="1" dirty="0" err="1"/>
              <a:t>sản</a:t>
            </a:r>
            <a:r>
              <a:rPr lang="en-US" sz="1333" b="1" i="1" dirty="0"/>
              <a:t> </a:t>
            </a:r>
            <a:r>
              <a:rPr lang="en-US" sz="1333" b="1" i="1" dirty="0" err="1"/>
              <a:t>phẩm</a:t>
            </a:r>
            <a:r>
              <a:rPr lang="en-US" sz="1333" b="1" i="1" dirty="0"/>
              <a:t>..</a:t>
            </a:r>
            <a:endParaRPr lang="en-US" sz="1333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2CEFD4-2CAA-4511-AC2D-B051D358CB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2638" y="753290"/>
            <a:ext cx="9205758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1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1" grpId="0"/>
      <p:bldP spid="86" grpId="0"/>
      <p:bldP spid="87" grpId="0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-6226389" y="-2004326"/>
            <a:ext cx="18995468" cy="9284035"/>
          </a:xfrm>
          <a:custGeom>
            <a:avLst/>
            <a:gdLst/>
            <a:ahLst/>
            <a:cxnLst/>
            <a:rect l="l" t="t" r="r" b="b"/>
            <a:pathLst>
              <a:path w="18995468" h="9284035">
                <a:moveTo>
                  <a:pt x="0" y="0"/>
                </a:moveTo>
                <a:lnTo>
                  <a:pt x="18995468" y="0"/>
                </a:lnTo>
                <a:lnTo>
                  <a:pt x="18995468" y="9284035"/>
                </a:lnTo>
                <a:lnTo>
                  <a:pt x="0" y="92840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0384" y="0"/>
            <a:ext cx="2048828" cy="240687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40677" y="-448408"/>
            <a:ext cx="5268417" cy="2282041"/>
            <a:chOff x="2027933" y="2428399"/>
            <a:chExt cx="5060619" cy="1608974"/>
          </a:xfrm>
        </p:grpSpPr>
        <p:sp>
          <p:nvSpPr>
            <p:cNvPr id="9" name="圆角矩形 8"/>
            <p:cNvSpPr/>
            <p:nvPr/>
          </p:nvSpPr>
          <p:spPr>
            <a:xfrm>
              <a:off x="2981690" y="2772986"/>
              <a:ext cx="4106862" cy="724688"/>
            </a:xfrm>
            <a:prstGeom prst="roundRect">
              <a:avLst>
                <a:gd name="adj" fmla="val 50000"/>
              </a:avLst>
            </a:prstGeom>
            <a:solidFill>
              <a:srgbClr val="5F91B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933" y="2428399"/>
              <a:ext cx="1013654" cy="1608974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720969" y="1248508"/>
            <a:ext cx="1088487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KIẾN TẠO KIẾN THỨC KĨ NĂNG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SỂ SẢN PHẨM TIẾT 1</a:t>
            </a:r>
          </a:p>
          <a:p>
            <a:pPr lvl="0" algn="ctr"/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SINH NHẬN XÉT ĐÁNH GIÁ SẢN PHẨM CỦA MÌNH CỦA BẠN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1400" b="1" i="1" dirty="0">
              <a:solidFill>
                <a:srgbClr val="0064D2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185" y="2637690"/>
            <a:ext cx="3106617" cy="232996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2875" r="7078" b="5458"/>
          <a:stretch/>
        </p:blipFill>
        <p:spPr>
          <a:xfrm rot="5400000">
            <a:off x="6757669" y="2054826"/>
            <a:ext cx="2197115" cy="338564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" name="Picture 10" descr="10">
            <a:extLst>
              <a:ext uri="{FF2B5EF4-FFF2-40B4-BE49-F238E27FC236}">
                <a16:creationId xmlns:a16="http://schemas.microsoft.com/office/drawing/2014/main" id="{AA1C3F99-1F58-4A8D-B39F-09436BE7A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6" y="5169583"/>
            <a:ext cx="12159501" cy="206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758463" y="5304029"/>
            <a:ext cx="108970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E5323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E5323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E5323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E5323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ấn tượng sản phẩm </a:t>
            </a:r>
            <a:r>
              <a:rPr lang="en-US" sz="2400" dirty="0" err="1">
                <a:solidFill>
                  <a:srgbClr val="E5323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E5323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dirty="0">
              <a:solidFill>
                <a:srgbClr val="E53238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trang trí đường nét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phẩm?</a:t>
            </a:r>
          </a:p>
          <a:p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302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46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-0.08935 L -4.58333E-6 -3.7037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5"/>
          <p:cNvGrpSpPr/>
          <p:nvPr/>
        </p:nvGrpSpPr>
        <p:grpSpPr>
          <a:xfrm>
            <a:off x="3199790" y="687311"/>
            <a:ext cx="5548554" cy="1027840"/>
            <a:chOff x="3133962" y="2756766"/>
            <a:chExt cx="5329707" cy="724688"/>
          </a:xfrm>
        </p:grpSpPr>
        <p:sp>
          <p:nvSpPr>
            <p:cNvPr id="3" name="圆角矩形 8"/>
            <p:cNvSpPr/>
            <p:nvPr/>
          </p:nvSpPr>
          <p:spPr>
            <a:xfrm>
              <a:off x="3133962" y="2756766"/>
              <a:ext cx="4106862" cy="724688"/>
            </a:xfrm>
            <a:prstGeom prst="roundRect">
              <a:avLst>
                <a:gd name="adj" fmla="val 50000"/>
              </a:avLst>
            </a:prstGeom>
            <a:solidFill>
              <a:srgbClr val="5F91B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1"/>
            <p:cNvSpPr txBox="1"/>
            <p:nvPr/>
          </p:nvSpPr>
          <p:spPr>
            <a:xfrm>
              <a:off x="3375719" y="2956360"/>
              <a:ext cx="5087950" cy="325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SẢN PHẨM THAM KHẢO </a:t>
              </a:r>
              <a:endPara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t="1837" r="4307" b="1721"/>
          <a:stretch/>
        </p:blipFill>
        <p:spPr>
          <a:xfrm rot="16200000">
            <a:off x="935749" y="1963254"/>
            <a:ext cx="2491306" cy="374030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3032" r="4040" b="2272"/>
          <a:stretch/>
        </p:blipFill>
        <p:spPr>
          <a:xfrm rot="5400000">
            <a:off x="4945110" y="2045752"/>
            <a:ext cx="2545617" cy="3575304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" t="1778" r="5526"/>
          <a:stretch/>
        </p:blipFill>
        <p:spPr>
          <a:xfrm rot="16200000">
            <a:off x="8842827" y="2001196"/>
            <a:ext cx="2493903" cy="366701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9359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SCORM_RATE_SLIDES" val="0"/>
  <p:tag name="ISPRING_SCORM_RATE_QUIZZES" val="0"/>
  <p:tag name="ISPRING_SCORM_PASSING_SCORE" val="0.000000"/>
  <p:tag name="ISPRING_ULTRA_SCORM_COURSE_ID" val="1DAD3F8B-BA50-4280-A083-8665CED655D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G:\第十三批\555788"/>
  <p:tag name="ISPRING_FIRST_PUBLISH" val="1"/>
  <p:tag name="INKNOELEADERBOARD" val="-1101228234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684</TotalTime>
  <Words>180</Words>
  <Application>Microsoft Office PowerPoint</Application>
  <PresentationFormat>Widescreen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等线</vt:lpstr>
      <vt:lpstr>微软雅黑</vt:lpstr>
      <vt:lpstr>Arial</vt:lpstr>
      <vt:lpstr>Franklin Gothic Heavy</vt:lpstr>
      <vt:lpstr>inpin heiti</vt:lpstr>
      <vt:lpstr>Open Sans</vt:lpstr>
      <vt:lpstr>Times New Roman</vt:lpstr>
      <vt:lpstr>包图主题2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Nguyen Ngoc Quoc Khanh 20226047</cp:lastModifiedBy>
  <cp:revision>101</cp:revision>
  <dcterms:created xsi:type="dcterms:W3CDTF">2017-08-18T03:02:00Z</dcterms:created>
  <dcterms:modified xsi:type="dcterms:W3CDTF">2025-12-17T15:14:37Z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