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81" r:id="rId2"/>
    <p:sldId id="262" r:id="rId3"/>
    <p:sldId id="275" r:id="rId4"/>
    <p:sldId id="263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italic r:id="rId12"/>
    </p:embeddedFont>
    <p:embeddedFont>
      <p:font typeface="Montserrat SemiBold" panose="00000700000000000000" pitchFamily="2" charset="0"/>
      <p:bold r:id="rId13"/>
      <p:boldItalic r:id="rId14"/>
    </p:embeddedFont>
    <p:embeddedFont>
      <p:font typeface="Sanchez" panose="020B0604020202020204" charset="0"/>
      <p:regular r:id="rId15"/>
    </p:embeddedFont>
    <p:embeddedFont>
      <p:font typeface="Shadows Into Light Two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4437"/>
    <a:srgbClr val="F0EADE"/>
    <a:srgbClr val="F2EEE3"/>
    <a:srgbClr val="2F18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665C-A640-44ED-A5DE-5BB589ED0C2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A5D32-D950-45A2-8A79-A5329BE9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293776" y="-5685"/>
            <a:ext cx="22652273" cy="1214154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2047963">
            <a:off x="2337389" y="4298111"/>
            <a:ext cx="1523045" cy="1387356"/>
          </a:xfrm>
          <a:custGeom>
            <a:avLst/>
            <a:gdLst/>
            <a:ahLst/>
            <a:cxnLst/>
            <a:rect l="l" t="t" r="r" b="b"/>
            <a:pathLst>
              <a:path w="1523045" h="1387356">
                <a:moveTo>
                  <a:pt x="0" y="0"/>
                </a:moveTo>
                <a:lnTo>
                  <a:pt x="1523046" y="0"/>
                </a:lnTo>
                <a:lnTo>
                  <a:pt x="1523046" y="1387355"/>
                </a:lnTo>
                <a:lnTo>
                  <a:pt x="0" y="1387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8879954">
            <a:off x="14957389" y="4747675"/>
            <a:ext cx="1523045" cy="1387356"/>
          </a:xfrm>
          <a:custGeom>
            <a:avLst/>
            <a:gdLst/>
            <a:ahLst/>
            <a:cxnLst/>
            <a:rect l="l" t="t" r="r" b="b"/>
            <a:pathLst>
              <a:path w="1523045" h="1387356">
                <a:moveTo>
                  <a:pt x="0" y="0"/>
                </a:moveTo>
                <a:lnTo>
                  <a:pt x="1523045" y="0"/>
                </a:lnTo>
                <a:lnTo>
                  <a:pt x="1523045" y="1387356"/>
                </a:lnTo>
                <a:lnTo>
                  <a:pt x="0" y="13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967897" y="2982558"/>
            <a:ext cx="1096179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5"/>
              </a:lnSpc>
            </a:pPr>
            <a:r>
              <a:rPr lang="en-US" sz="8000" dirty="0" err="1">
                <a:solidFill>
                  <a:srgbClr val="4B261F"/>
                </a:solidFill>
                <a:latin typeface="Montserrat SemiBold" panose="00000700000000000000" pitchFamily="2" charset="0"/>
              </a:rPr>
              <a:t>Chủ</a:t>
            </a:r>
            <a:r>
              <a:rPr lang="en-US" sz="8000" dirty="0">
                <a:solidFill>
                  <a:srgbClr val="4B261F"/>
                </a:solidFill>
                <a:latin typeface="Montserrat SemiBold" panose="00000700000000000000" pitchFamily="2" charset="0"/>
              </a:rPr>
              <a:t> </a:t>
            </a:r>
            <a:r>
              <a:rPr lang="en-US" sz="8000" dirty="0" err="1">
                <a:solidFill>
                  <a:srgbClr val="4B261F"/>
                </a:solidFill>
                <a:latin typeface="Montserrat SemiBold" panose="00000700000000000000" pitchFamily="2" charset="0"/>
              </a:rPr>
              <a:t>đề</a:t>
            </a:r>
            <a:endParaRPr lang="en-US" sz="8000" dirty="0">
              <a:solidFill>
                <a:srgbClr val="4B261F"/>
              </a:solidFill>
              <a:latin typeface="Montserrat SemiBold" panose="00000700000000000000" pitchFamily="2" charset="0"/>
            </a:endParaRPr>
          </a:p>
          <a:p>
            <a:pPr algn="ctr">
              <a:lnSpc>
                <a:spcPts val="8894"/>
              </a:lnSpc>
            </a:pPr>
            <a:r>
              <a:rPr lang="en-US" sz="8000" dirty="0">
                <a:solidFill>
                  <a:srgbClr val="4B261F"/>
                </a:solidFill>
                <a:latin typeface="Montserrat SemiBold" panose="00000700000000000000" pitchFamily="2" charset="0"/>
              </a:rPr>
              <a:t>KHÁM PHÁ THẾ GIỚI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37422" y="6131409"/>
            <a:ext cx="9907314" cy="230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rgbClr val="854437"/>
                </a:solidFill>
                <a:latin typeface="Montserrat SemiBold" panose="00000700000000000000" pitchFamily="2" charset="0"/>
              </a:rPr>
              <a:t>Bài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 </a:t>
            </a:r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3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:</a:t>
            </a:r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 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LINH VẬT THỂ THAO</a:t>
            </a:r>
            <a:endParaRPr lang="vi-VN" sz="5400" dirty="0">
              <a:solidFill>
                <a:srgbClr val="854437"/>
              </a:solidFill>
              <a:latin typeface="Montserrat SemiBold" panose="00000700000000000000" pitchFamily="2" charset="0"/>
            </a:endParaRPr>
          </a:p>
          <a:p>
            <a:pPr algn="ctr"/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(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T</a:t>
            </a:r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iết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 2</a:t>
            </a:r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)</a:t>
            </a:r>
            <a:endParaRPr lang="en-US" sz="5400" dirty="0">
              <a:solidFill>
                <a:srgbClr val="854437"/>
              </a:solidFill>
              <a:latin typeface="Montserrat SemiBold" panose="00000700000000000000" pitchFamily="2" charset="0"/>
            </a:endParaRPr>
          </a:p>
          <a:p>
            <a:pPr algn="ctr">
              <a:lnSpc>
                <a:spcPts val="4900"/>
              </a:lnSpc>
            </a:pPr>
            <a:endParaRPr lang="en-US" sz="5000" dirty="0">
              <a:solidFill>
                <a:srgbClr val="4B261F"/>
              </a:solidFill>
              <a:latin typeface="Shadows Into Light Two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6764606-FEE1-1C8A-DD13-FD50D9480E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66" y="762387"/>
            <a:ext cx="2856347" cy="28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084" y="-3573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>
              <a:spcBef>
                <a:spcPct val="0"/>
              </a:spcBef>
            </a:pPr>
            <a:endParaRPr lang="en-US" sz="1800" dirty="0">
              <a:solidFill>
                <a:srgbClr val="4B261F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1574" y="2442885"/>
            <a:ext cx="13321226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33"/>
              </a:lnSpc>
            </a:pPr>
            <a:r>
              <a:rPr lang="en-US" sz="40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HĐ4. TRƯNG BÀY SẢN PHẨM VÀ CHIA SẺ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1574" y="5224630"/>
            <a:ext cx="15168226" cy="1705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endParaRPr dirty="0"/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+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Giới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thiệu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,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trình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bày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bài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vẽ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với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bạn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,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nêu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cảm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nhận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về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sắp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xếp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hình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mảng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,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mật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độ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chấm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nét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trong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bài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4B261F"/>
              </a:solidFill>
              <a:latin typeface="Sanchez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941556-A7EE-8421-4D28-D1285ECFE04B}"/>
              </a:ext>
            </a:extLst>
          </p:cNvPr>
          <p:cNvSpPr txBox="1"/>
          <p:nvPr/>
        </p:nvSpPr>
        <p:spPr>
          <a:xfrm>
            <a:off x="2281574" y="4381500"/>
            <a:ext cx="72993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4B261F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 sz="3200" dirty="0"/>
              <a:t>+Em </a:t>
            </a:r>
            <a:r>
              <a:rPr lang="en-US" sz="3200" dirty="0" err="1"/>
              <a:t>hãy</a:t>
            </a:r>
            <a:r>
              <a:rPr lang="en-US" sz="3200" dirty="0"/>
              <a:t>  </a:t>
            </a:r>
            <a:r>
              <a:rPr lang="en-US" sz="3200" dirty="0" err="1"/>
              <a:t>trưng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>
              <a:spcBef>
                <a:spcPct val="0"/>
              </a:spcBef>
            </a:pPr>
            <a:endParaRPr lang="en-US" sz="1800" dirty="0">
              <a:solidFill>
                <a:srgbClr val="4B261F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87478" y="1928141"/>
            <a:ext cx="6019800" cy="746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96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Chia </a:t>
            </a:r>
            <a:r>
              <a:rPr lang="en-US" sz="9600" u="sng" dirty="0" err="1">
                <a:solidFill>
                  <a:srgbClr val="2F1813"/>
                </a:solidFill>
                <a:latin typeface="Montserrat SemiBold" panose="00000700000000000000" pitchFamily="2" charset="0"/>
              </a:rPr>
              <a:t>sẻ</a:t>
            </a:r>
            <a:endParaRPr lang="en-US" sz="9600" u="sng" dirty="0">
              <a:solidFill>
                <a:srgbClr val="2F1813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941556-A7EE-8421-4D28-D1285ECFE04B}"/>
              </a:ext>
            </a:extLst>
          </p:cNvPr>
          <p:cNvSpPr txBox="1"/>
          <p:nvPr/>
        </p:nvSpPr>
        <p:spPr>
          <a:xfrm>
            <a:off x="1324627" y="3162300"/>
            <a:ext cx="17526000" cy="382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4B261F"/>
                </a:solidFill>
                <a:latin typeface="Montserrat Medium" panose="00000600000000000000" pitchFamily="2" charset="0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dirty="0"/>
              <a:t>- Chia sẻ cảm nhận của em về: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/>
              <a:t>+ </a:t>
            </a:r>
            <a:r>
              <a:rPr lang="vi-VN" sz="3200" dirty="0"/>
              <a:t>Hình linh vật ấn tượng</a:t>
            </a:r>
            <a:endParaRPr lang="en-US" sz="32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/>
              <a:t>+</a:t>
            </a:r>
            <a:r>
              <a:rPr lang="vi-VN" sz="3200" dirty="0"/>
              <a:t>Nét, màu tạo đặc điểm riêng của linh vật</a:t>
            </a:r>
            <a:endParaRPr lang="en-US" sz="32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/>
              <a:t>+ Em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chỉnh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bổ</a:t>
            </a:r>
            <a:r>
              <a:rPr lang="en-US" sz="3200" dirty="0"/>
              <a:t> sung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/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?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BAE368-D785-A251-81C9-00435664C1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958"/>
            <a:ext cx="1770939" cy="1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25089F-E1B8-F17D-AE83-E896DC810773}"/>
              </a:ext>
            </a:extLst>
          </p:cNvPr>
          <p:cNvSpPr txBox="1"/>
          <p:nvPr/>
        </p:nvSpPr>
        <p:spPr>
          <a:xfrm>
            <a:off x="1371600" y="6632556"/>
            <a:ext cx="17526000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4B261F"/>
                </a:solidFill>
                <a:latin typeface="Montserrat Medium" panose="00000600000000000000" pitchFamily="2" charset="0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/>
              <a:t>- Kể về linh vật mà em biết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1623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53" y="3408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65004" y="1744115"/>
            <a:ext cx="15868650" cy="1853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HĐ5. TÌM HIỂU NÉT ĐẸP VĂN HÓA CỦA LINH VẬT </a:t>
            </a:r>
            <a:endParaRPr lang="en-US" sz="4400" u="sng" dirty="0">
              <a:solidFill>
                <a:srgbClr val="2F1813"/>
              </a:solidFill>
              <a:latin typeface="Montserrat SemiBold" panose="00000700000000000000" pitchFamily="2" charset="0"/>
            </a:endParaRPr>
          </a:p>
          <a:p>
            <a:pPr>
              <a:lnSpc>
                <a:spcPts val="8588"/>
              </a:lnSpc>
            </a:pPr>
            <a:endParaRPr lang="en-US" sz="4100" dirty="0">
              <a:solidFill>
                <a:srgbClr val="4B261F"/>
              </a:solidFill>
              <a:latin typeface="Shadows Into Light Tw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94034" y="3019606"/>
            <a:ext cx="683697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Em quan sát hình, đọc thông tin để nhận biết thêm về nét đẹp văn hóa của linh vật thể thao</a:t>
            </a:r>
            <a:endParaRPr lang="en-US" sz="3200" dirty="0">
              <a:solidFill>
                <a:srgbClr val="4B261F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68B5-3F93-52D7-799A-3C55A94C5E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958"/>
            <a:ext cx="1770939" cy="1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4D448-CB24-EB52-1218-00D7CA93D3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71" t="33935" b="24757"/>
          <a:stretch/>
        </p:blipFill>
        <p:spPr>
          <a:xfrm>
            <a:off x="8813973" y="3095818"/>
            <a:ext cx="8542385" cy="5552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155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Montserrat SemiBold</vt:lpstr>
      <vt:lpstr>Calibri</vt:lpstr>
      <vt:lpstr>Shadows Into Light Two</vt:lpstr>
      <vt:lpstr>Montserrat Medium</vt:lpstr>
      <vt:lpstr>Sanchez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HĐ1. KHÁM PHÁ VỀ CÁC CÔNG TRÌNH KIẾN TRÚC TIÊU BIỂU TRÊN THẾ GIỚI</dc:title>
  <cp:lastModifiedBy>Nguyen Ngoc Quoc Khanh 20226047</cp:lastModifiedBy>
  <cp:revision>34</cp:revision>
  <dcterms:created xsi:type="dcterms:W3CDTF">2006-08-16T00:00:00Z</dcterms:created>
  <dcterms:modified xsi:type="dcterms:W3CDTF">2025-11-11T03:37:29Z</dcterms:modified>
  <dc:identifier>DAF3lnSOfuU</dc:identifier>
</cp:coreProperties>
</file>