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77" r:id="rId4"/>
    <p:sldId id="261" r:id="rId5"/>
  </p:sldIdLst>
  <p:sldSz cx="18288000" cy="10287000"/>
  <p:notesSz cx="6858000" cy="9144000"/>
  <p:embeddedFontLst>
    <p:embeddedFont>
      <p:font typeface="Asap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 Light" panose="00000400000000000000" pitchFamily="2" charset="0"/>
      <p:regular r:id="rId12"/>
      <p:italic r:id="rId13"/>
    </p:embeddedFont>
    <p:embeddedFont>
      <p:font typeface="Montserrat Medium" panose="00000600000000000000" pitchFamily="2" charset="0"/>
      <p:regular r:id="rId14"/>
      <p:italic r:id="rId15"/>
    </p:embeddedFont>
    <p:embeddedFont>
      <p:font typeface="Montserrat SemiBold" panose="00000700000000000000" pitchFamily="2" charset="0"/>
      <p:bold r:id="rId16"/>
      <p:boldItalic r:id="rId17"/>
    </p:embeddedFont>
    <p:embeddedFont>
      <p:font typeface="Sanchez" panose="020B0604020202020204" charset="0"/>
      <p:regular r:id="rId18"/>
    </p:embeddedFont>
    <p:embeddedFont>
      <p:font typeface="Shadows Into Light Two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4437"/>
    <a:srgbClr val="F0EADE"/>
    <a:srgbClr val="F2EEE3"/>
    <a:srgbClr val="2F18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D665C-A640-44ED-A5DE-5BB589ED0C2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A5D32-D950-45A2-8A79-A5329BE96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293776" y="-5685"/>
            <a:ext cx="22652273" cy="1214154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2047963">
            <a:off x="2337389" y="4298111"/>
            <a:ext cx="1523045" cy="1387356"/>
          </a:xfrm>
          <a:custGeom>
            <a:avLst/>
            <a:gdLst/>
            <a:ahLst/>
            <a:cxnLst/>
            <a:rect l="l" t="t" r="r" b="b"/>
            <a:pathLst>
              <a:path w="1523045" h="1387356">
                <a:moveTo>
                  <a:pt x="0" y="0"/>
                </a:moveTo>
                <a:lnTo>
                  <a:pt x="1523046" y="0"/>
                </a:lnTo>
                <a:lnTo>
                  <a:pt x="1523046" y="1387355"/>
                </a:lnTo>
                <a:lnTo>
                  <a:pt x="0" y="1387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8879954">
            <a:off x="14957389" y="4747675"/>
            <a:ext cx="1523045" cy="1387356"/>
          </a:xfrm>
          <a:custGeom>
            <a:avLst/>
            <a:gdLst/>
            <a:ahLst/>
            <a:cxnLst/>
            <a:rect l="l" t="t" r="r" b="b"/>
            <a:pathLst>
              <a:path w="1523045" h="1387356">
                <a:moveTo>
                  <a:pt x="0" y="0"/>
                </a:moveTo>
                <a:lnTo>
                  <a:pt x="1523045" y="0"/>
                </a:lnTo>
                <a:lnTo>
                  <a:pt x="1523045" y="1387356"/>
                </a:lnTo>
                <a:lnTo>
                  <a:pt x="0" y="13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967897" y="2982558"/>
            <a:ext cx="10961790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465"/>
              </a:lnSpc>
            </a:pPr>
            <a:r>
              <a:rPr lang="en-US" sz="8000" dirty="0" err="1">
                <a:solidFill>
                  <a:srgbClr val="4B261F"/>
                </a:solidFill>
                <a:latin typeface="Montserrat SemiBold" panose="00000700000000000000" pitchFamily="2" charset="0"/>
              </a:rPr>
              <a:t>Chủ</a:t>
            </a:r>
            <a:r>
              <a:rPr lang="en-US" sz="8000" dirty="0">
                <a:solidFill>
                  <a:srgbClr val="4B261F"/>
                </a:solidFill>
                <a:latin typeface="Montserrat SemiBold" panose="00000700000000000000" pitchFamily="2" charset="0"/>
              </a:rPr>
              <a:t> </a:t>
            </a:r>
            <a:r>
              <a:rPr lang="en-US" sz="8000" dirty="0" err="1">
                <a:solidFill>
                  <a:srgbClr val="4B261F"/>
                </a:solidFill>
                <a:latin typeface="Montserrat SemiBold" panose="00000700000000000000" pitchFamily="2" charset="0"/>
              </a:rPr>
              <a:t>đề</a:t>
            </a:r>
            <a:endParaRPr lang="en-US" sz="8000" dirty="0">
              <a:solidFill>
                <a:srgbClr val="4B261F"/>
              </a:solidFill>
              <a:latin typeface="Montserrat SemiBold" panose="00000700000000000000" pitchFamily="2" charset="0"/>
            </a:endParaRPr>
          </a:p>
          <a:p>
            <a:pPr algn="ctr">
              <a:lnSpc>
                <a:spcPts val="8894"/>
              </a:lnSpc>
            </a:pPr>
            <a:r>
              <a:rPr lang="en-US" sz="8000" dirty="0">
                <a:solidFill>
                  <a:srgbClr val="4B261F"/>
                </a:solidFill>
                <a:latin typeface="Montserrat SemiBold" panose="00000700000000000000" pitchFamily="2" charset="0"/>
              </a:rPr>
              <a:t>KHÁM PHÁ THẾ GIỚI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37422" y="6131409"/>
            <a:ext cx="9907314" cy="230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 err="1">
                <a:solidFill>
                  <a:srgbClr val="854437"/>
                </a:solidFill>
                <a:latin typeface="Montserrat SemiBold" panose="00000700000000000000" pitchFamily="2" charset="0"/>
              </a:rPr>
              <a:t>Bài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 </a:t>
            </a:r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3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:</a:t>
            </a:r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 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LINH VẬT THỂ THAO</a:t>
            </a:r>
            <a:endParaRPr lang="vi-VN" sz="5400" dirty="0">
              <a:solidFill>
                <a:srgbClr val="854437"/>
              </a:solidFill>
              <a:latin typeface="Montserrat SemiBold" panose="00000700000000000000" pitchFamily="2" charset="0"/>
            </a:endParaRPr>
          </a:p>
          <a:p>
            <a:pPr algn="ctr"/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(</a:t>
            </a:r>
            <a:r>
              <a:rPr lang="en-US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T</a:t>
            </a:r>
            <a:r>
              <a:rPr lang="vi-VN" sz="5400" dirty="0">
                <a:solidFill>
                  <a:srgbClr val="854437"/>
                </a:solidFill>
                <a:latin typeface="Montserrat SemiBold" panose="00000700000000000000" pitchFamily="2" charset="0"/>
              </a:rPr>
              <a:t>iết</a:t>
            </a:r>
            <a:r>
              <a:rPr lang="en-US" sz="5400">
                <a:solidFill>
                  <a:srgbClr val="854437"/>
                </a:solidFill>
                <a:latin typeface="Montserrat SemiBold" panose="00000700000000000000" pitchFamily="2" charset="0"/>
              </a:rPr>
              <a:t> 1</a:t>
            </a:r>
            <a:r>
              <a:rPr lang="vi-VN" sz="5400">
                <a:solidFill>
                  <a:srgbClr val="854437"/>
                </a:solidFill>
                <a:latin typeface="Montserrat SemiBold" panose="00000700000000000000" pitchFamily="2" charset="0"/>
              </a:rPr>
              <a:t>)</a:t>
            </a:r>
            <a:endParaRPr lang="en-US" sz="5400" dirty="0">
              <a:solidFill>
                <a:srgbClr val="854437"/>
              </a:solidFill>
              <a:latin typeface="Montserrat SemiBold" panose="00000700000000000000" pitchFamily="2" charset="0"/>
            </a:endParaRPr>
          </a:p>
          <a:p>
            <a:pPr algn="ctr">
              <a:lnSpc>
                <a:spcPts val="4900"/>
              </a:lnSpc>
            </a:pPr>
            <a:endParaRPr lang="en-US" sz="5000" dirty="0">
              <a:solidFill>
                <a:srgbClr val="4B261F"/>
              </a:solidFill>
              <a:latin typeface="Shadows Into Light Two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6764606-FEE1-1C8A-DD13-FD50D9480E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66" y="762387"/>
            <a:ext cx="2856347" cy="28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967" y="5640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09943" y="3280829"/>
            <a:ext cx="17449740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33"/>
              </a:lnSpc>
            </a:pPr>
            <a:r>
              <a:rPr lang="en-US" sz="40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 </a:t>
            </a:r>
            <a:r>
              <a:rPr lang="vi-VN" sz="40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HĐ2. </a:t>
            </a:r>
            <a:r>
              <a:rPr lang="en-US" sz="40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CÁC BƯỚC VẼ MÔ PHỎNG HÌNH LINH VẬT THỂ THAO.</a:t>
            </a:r>
          </a:p>
          <a:p>
            <a:pPr>
              <a:lnSpc>
                <a:spcPts val="4633"/>
              </a:lnSpc>
            </a:pPr>
            <a:endParaRPr lang="en-US" sz="4000" u="sng" dirty="0">
              <a:solidFill>
                <a:srgbClr val="2F1813"/>
              </a:solidFill>
              <a:latin typeface="Montserrat SemiBold" panose="00000700000000000000" pitchFamily="2" charset="0"/>
            </a:endParaRPr>
          </a:p>
          <a:p>
            <a:pPr>
              <a:lnSpc>
                <a:spcPts val="8588"/>
              </a:lnSpc>
            </a:pPr>
            <a:endParaRPr lang="en-US" sz="4100" dirty="0">
              <a:solidFill>
                <a:srgbClr val="4B261F"/>
              </a:solidFill>
              <a:latin typeface="Asap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09943" y="4613202"/>
            <a:ext cx="1570165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Em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quan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sát</a:t>
            </a:r>
            <a:r>
              <a:rPr lang="en-US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4000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hình</a:t>
            </a:r>
            <a:r>
              <a:rPr lang="vi-VN" sz="4000" dirty="0">
                <a:solidFill>
                  <a:srgbClr val="4B261F"/>
                </a:solidFill>
                <a:latin typeface="Montserrat Medium" panose="00000600000000000000" pitchFamily="2" charset="0"/>
              </a:rPr>
              <a:t> và chỉ ra các bước vẽ mô phỏng hình ảnh linh vật thể thao</a:t>
            </a:r>
            <a:endParaRPr lang="en-US" sz="2100" dirty="0">
              <a:solidFill>
                <a:srgbClr val="4B261F"/>
              </a:solidFill>
              <a:latin typeface="Sanchez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AD0F9F4-B26F-2C63-B694-7248F84AAA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958"/>
            <a:ext cx="1770939" cy="17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fox playing with a ball&#10;&#10;Description automatically generated">
            <a:extLst>
              <a:ext uri="{FF2B5EF4-FFF2-40B4-BE49-F238E27FC236}">
                <a16:creationId xmlns:a16="http://schemas.microsoft.com/office/drawing/2014/main" id="{B5102E5C-BBFC-AB76-680C-3443EAA96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r="5951"/>
          <a:stretch/>
        </p:blipFill>
        <p:spPr>
          <a:xfrm>
            <a:off x="5032852" y="1386699"/>
            <a:ext cx="3754075" cy="5846272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15118" y="2360830"/>
            <a:ext cx="0" cy="556534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artoon of a fox wearing a football uniform&#10;&#10;Description automatically generated">
            <a:extLst>
              <a:ext uri="{FF2B5EF4-FFF2-40B4-BE49-F238E27FC236}">
                <a16:creationId xmlns:a16="http://schemas.microsoft.com/office/drawing/2014/main" id="{ECCD5DE9-B383-9889-A52B-BED1081480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r="5477"/>
          <a:stretch/>
        </p:blipFill>
        <p:spPr>
          <a:xfrm>
            <a:off x="13827110" y="1386699"/>
            <a:ext cx="3933854" cy="5890401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8892" y="2360830"/>
            <a:ext cx="0" cy="556534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toy animal wearing a football uniform&#10;&#10;Description automatically generated">
            <a:extLst>
              <a:ext uri="{FF2B5EF4-FFF2-40B4-BE49-F238E27FC236}">
                <a16:creationId xmlns:a16="http://schemas.microsoft.com/office/drawing/2014/main" id="{D9D31938-FE06-000D-2CD2-9E2F8A357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r="4313"/>
          <a:stretch/>
        </p:blipFill>
        <p:spPr>
          <a:xfrm>
            <a:off x="489080" y="1386699"/>
            <a:ext cx="4100765" cy="584627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34930" y="2360830"/>
            <a:ext cx="0" cy="556534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artoon of a wolf with a football ball&#10;&#10;Description automatically generated">
            <a:extLst>
              <a:ext uri="{FF2B5EF4-FFF2-40B4-BE49-F238E27FC236}">
                <a16:creationId xmlns:a16="http://schemas.microsoft.com/office/drawing/2014/main" id="{A61B1611-C586-B7B7-E2C6-E5030E4507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r="6681"/>
          <a:stretch/>
        </p:blipFill>
        <p:spPr>
          <a:xfrm>
            <a:off x="9358887" y="1386699"/>
            <a:ext cx="3933854" cy="5894763"/>
          </a:xfrm>
          <a:prstGeom prst="rect">
            <a:avLst/>
          </a:prstGeom>
        </p:spPr>
      </p:pic>
      <p:sp>
        <p:nvSpPr>
          <p:cNvPr id="4" name="Freeform 14">
            <a:extLst>
              <a:ext uri="{FF2B5EF4-FFF2-40B4-BE49-F238E27FC236}">
                <a16:creationId xmlns:a16="http://schemas.microsoft.com/office/drawing/2014/main" id="{89A83EAC-C147-FE72-5384-E0D5DB275568}"/>
              </a:ext>
            </a:extLst>
          </p:cNvPr>
          <p:cNvSpPr/>
          <p:nvPr/>
        </p:nvSpPr>
        <p:spPr>
          <a:xfrm>
            <a:off x="5020151" y="7926172"/>
            <a:ext cx="3754076" cy="974130"/>
          </a:xfrm>
          <a:custGeom>
            <a:avLst/>
            <a:gdLst/>
            <a:ahLst/>
            <a:cxnLst/>
            <a:rect l="l" t="t" r="r" b="b"/>
            <a:pathLst>
              <a:path w="2213460" h="759115">
                <a:moveTo>
                  <a:pt x="16362" y="0"/>
                </a:moveTo>
                <a:lnTo>
                  <a:pt x="2197097" y="0"/>
                </a:lnTo>
                <a:cubicBezTo>
                  <a:pt x="2201437" y="0"/>
                  <a:pt x="2205599" y="1724"/>
                  <a:pt x="2208667" y="4792"/>
                </a:cubicBezTo>
                <a:cubicBezTo>
                  <a:pt x="2211736" y="7861"/>
                  <a:pt x="2213460" y="12023"/>
                  <a:pt x="2213460" y="16362"/>
                </a:cubicBezTo>
                <a:lnTo>
                  <a:pt x="2213460" y="742753"/>
                </a:lnTo>
                <a:cubicBezTo>
                  <a:pt x="2213460" y="747092"/>
                  <a:pt x="2211736" y="751254"/>
                  <a:pt x="2208667" y="754323"/>
                </a:cubicBezTo>
                <a:cubicBezTo>
                  <a:pt x="2205599" y="757391"/>
                  <a:pt x="2201437" y="759115"/>
                  <a:pt x="2197097" y="759115"/>
                </a:cubicBezTo>
                <a:lnTo>
                  <a:pt x="16362" y="759115"/>
                </a:lnTo>
                <a:cubicBezTo>
                  <a:pt x="12023" y="759115"/>
                  <a:pt x="7861" y="757391"/>
                  <a:pt x="4792" y="754323"/>
                </a:cubicBezTo>
                <a:cubicBezTo>
                  <a:pt x="1724" y="751254"/>
                  <a:pt x="0" y="747092"/>
                  <a:pt x="0" y="742753"/>
                </a:cubicBezTo>
                <a:lnTo>
                  <a:pt x="0" y="16362"/>
                </a:lnTo>
                <a:cubicBezTo>
                  <a:pt x="0" y="12023"/>
                  <a:pt x="1724" y="7861"/>
                  <a:pt x="4792" y="4792"/>
                </a:cubicBezTo>
                <a:cubicBezTo>
                  <a:pt x="7861" y="1724"/>
                  <a:pt x="12023" y="0"/>
                  <a:pt x="16362" y="0"/>
                </a:cubicBezTo>
                <a:close/>
              </a:path>
            </a:pathLst>
          </a:custGeom>
          <a:solidFill>
            <a:srgbClr val="9B9B87"/>
          </a:solidFill>
          <a:ln w="95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algn="ctr"/>
            <a:r>
              <a:rPr lang="vi-VN" sz="2400" b="1" dirty="0">
                <a:solidFill>
                  <a:srgbClr val="FFFFFF"/>
                </a:solidFill>
                <a:latin typeface="Montserrat Light" panose="00000400000000000000" pitchFamily="2" charset="0"/>
              </a:rPr>
              <a:t>1. Vẽ phác hình linh vật để xác định bố cục</a:t>
            </a:r>
            <a:endParaRPr lang="en-US" sz="2400" b="1" dirty="0">
              <a:solidFill>
                <a:srgbClr val="FFFFFF"/>
              </a:solidFill>
              <a:latin typeface="Montserrat Light" panose="00000400000000000000" pitchFamily="2" charset="0"/>
            </a:endParaRP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AD14D073-6182-0B51-6919-7B7334934C9F}"/>
              </a:ext>
            </a:extLst>
          </p:cNvPr>
          <p:cNvSpPr/>
          <p:nvPr/>
        </p:nvSpPr>
        <p:spPr>
          <a:xfrm>
            <a:off x="606320" y="7926172"/>
            <a:ext cx="3754076" cy="974130"/>
          </a:xfrm>
          <a:custGeom>
            <a:avLst/>
            <a:gdLst/>
            <a:ahLst/>
            <a:cxnLst/>
            <a:rect l="l" t="t" r="r" b="b"/>
            <a:pathLst>
              <a:path w="2213460" h="759115">
                <a:moveTo>
                  <a:pt x="16362" y="0"/>
                </a:moveTo>
                <a:lnTo>
                  <a:pt x="2197097" y="0"/>
                </a:lnTo>
                <a:cubicBezTo>
                  <a:pt x="2201437" y="0"/>
                  <a:pt x="2205599" y="1724"/>
                  <a:pt x="2208667" y="4792"/>
                </a:cubicBezTo>
                <a:cubicBezTo>
                  <a:pt x="2211736" y="7861"/>
                  <a:pt x="2213460" y="12023"/>
                  <a:pt x="2213460" y="16362"/>
                </a:cubicBezTo>
                <a:lnTo>
                  <a:pt x="2213460" y="742753"/>
                </a:lnTo>
                <a:cubicBezTo>
                  <a:pt x="2213460" y="747092"/>
                  <a:pt x="2211736" y="751254"/>
                  <a:pt x="2208667" y="754323"/>
                </a:cubicBezTo>
                <a:cubicBezTo>
                  <a:pt x="2205599" y="757391"/>
                  <a:pt x="2201437" y="759115"/>
                  <a:pt x="2197097" y="759115"/>
                </a:cubicBezTo>
                <a:lnTo>
                  <a:pt x="16362" y="759115"/>
                </a:lnTo>
                <a:cubicBezTo>
                  <a:pt x="12023" y="759115"/>
                  <a:pt x="7861" y="757391"/>
                  <a:pt x="4792" y="754323"/>
                </a:cubicBezTo>
                <a:cubicBezTo>
                  <a:pt x="1724" y="751254"/>
                  <a:pt x="0" y="747092"/>
                  <a:pt x="0" y="742753"/>
                </a:cubicBezTo>
                <a:lnTo>
                  <a:pt x="0" y="16362"/>
                </a:lnTo>
                <a:cubicBezTo>
                  <a:pt x="0" y="12023"/>
                  <a:pt x="1724" y="7861"/>
                  <a:pt x="4792" y="4792"/>
                </a:cubicBezTo>
                <a:cubicBezTo>
                  <a:pt x="7861" y="1724"/>
                  <a:pt x="12023" y="0"/>
                  <a:pt x="16362" y="0"/>
                </a:cubicBezTo>
                <a:close/>
              </a:path>
            </a:pathLst>
          </a:custGeom>
          <a:solidFill>
            <a:srgbClr val="9B9B87"/>
          </a:solidFill>
          <a:ln w="95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algn="ctr"/>
            <a:r>
              <a:rPr lang="vi-VN" sz="2400" b="1" dirty="0">
                <a:solidFill>
                  <a:srgbClr val="FFFFFF"/>
                </a:solidFill>
                <a:latin typeface="Montserrat Light" panose="00000400000000000000" pitchFamily="2" charset="0"/>
              </a:rPr>
              <a:t>Da-bi-va-ca (Zabivaka)</a:t>
            </a:r>
          </a:p>
          <a:p>
            <a:pPr algn="ctr"/>
            <a:r>
              <a:rPr lang="vi-VN" sz="2000" dirty="0">
                <a:solidFill>
                  <a:srgbClr val="FFFFFF"/>
                </a:solidFill>
                <a:latin typeface="Montserrat Light" panose="00000400000000000000" pitchFamily="2" charset="0"/>
              </a:rPr>
              <a:t>Worldcup 2018</a:t>
            </a:r>
            <a:endParaRPr lang="en-US" sz="2000" dirty="0">
              <a:solidFill>
                <a:srgbClr val="FFFFFF"/>
              </a:solidFill>
              <a:latin typeface="Montserrat Light" panose="00000400000000000000" pitchFamily="2" charset="0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5A6FB871-7B59-7E6D-80C4-8895DDA7076C}"/>
              </a:ext>
            </a:extLst>
          </p:cNvPr>
          <p:cNvSpPr/>
          <p:nvPr/>
        </p:nvSpPr>
        <p:spPr>
          <a:xfrm>
            <a:off x="9179109" y="7916656"/>
            <a:ext cx="4199565" cy="974130"/>
          </a:xfrm>
          <a:custGeom>
            <a:avLst/>
            <a:gdLst/>
            <a:ahLst/>
            <a:cxnLst/>
            <a:rect l="l" t="t" r="r" b="b"/>
            <a:pathLst>
              <a:path w="2213460" h="759115">
                <a:moveTo>
                  <a:pt x="16362" y="0"/>
                </a:moveTo>
                <a:lnTo>
                  <a:pt x="2197097" y="0"/>
                </a:lnTo>
                <a:cubicBezTo>
                  <a:pt x="2201437" y="0"/>
                  <a:pt x="2205599" y="1724"/>
                  <a:pt x="2208667" y="4792"/>
                </a:cubicBezTo>
                <a:cubicBezTo>
                  <a:pt x="2211736" y="7861"/>
                  <a:pt x="2213460" y="12023"/>
                  <a:pt x="2213460" y="16362"/>
                </a:cubicBezTo>
                <a:lnTo>
                  <a:pt x="2213460" y="742753"/>
                </a:lnTo>
                <a:cubicBezTo>
                  <a:pt x="2213460" y="747092"/>
                  <a:pt x="2211736" y="751254"/>
                  <a:pt x="2208667" y="754323"/>
                </a:cubicBezTo>
                <a:cubicBezTo>
                  <a:pt x="2205599" y="757391"/>
                  <a:pt x="2201437" y="759115"/>
                  <a:pt x="2197097" y="759115"/>
                </a:cubicBezTo>
                <a:lnTo>
                  <a:pt x="16362" y="759115"/>
                </a:lnTo>
                <a:cubicBezTo>
                  <a:pt x="12023" y="759115"/>
                  <a:pt x="7861" y="757391"/>
                  <a:pt x="4792" y="754323"/>
                </a:cubicBezTo>
                <a:cubicBezTo>
                  <a:pt x="1724" y="751254"/>
                  <a:pt x="0" y="747092"/>
                  <a:pt x="0" y="742753"/>
                </a:cubicBezTo>
                <a:lnTo>
                  <a:pt x="0" y="16362"/>
                </a:lnTo>
                <a:cubicBezTo>
                  <a:pt x="0" y="12023"/>
                  <a:pt x="1724" y="7861"/>
                  <a:pt x="4792" y="4792"/>
                </a:cubicBezTo>
                <a:cubicBezTo>
                  <a:pt x="7861" y="1724"/>
                  <a:pt x="12023" y="0"/>
                  <a:pt x="16362" y="0"/>
                </a:cubicBezTo>
                <a:close/>
              </a:path>
            </a:pathLst>
          </a:custGeom>
          <a:solidFill>
            <a:srgbClr val="9B9B87"/>
          </a:solidFill>
          <a:ln w="95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algn="ctr"/>
            <a:r>
              <a:rPr lang="vi-VN" sz="2400" b="1" dirty="0">
                <a:solidFill>
                  <a:srgbClr val="FFFFFF"/>
                </a:solidFill>
                <a:latin typeface="Montserrat Light" panose="00000400000000000000" pitchFamily="2" charset="0"/>
              </a:rPr>
              <a:t>2. Vẽ chi tiết đặc điểm của linh vật theo hình mẫu</a:t>
            </a:r>
            <a:endParaRPr lang="en-US" sz="2400" b="1" dirty="0">
              <a:solidFill>
                <a:srgbClr val="FFFFFF"/>
              </a:solidFill>
              <a:latin typeface="Montserrat Light" panose="00000400000000000000" pitchFamily="2" charset="0"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C2204EF0-E54A-848E-F611-ABD0B63A5C84}"/>
              </a:ext>
            </a:extLst>
          </p:cNvPr>
          <p:cNvSpPr/>
          <p:nvPr/>
        </p:nvSpPr>
        <p:spPr>
          <a:xfrm>
            <a:off x="13857389" y="7926171"/>
            <a:ext cx="3754076" cy="974130"/>
          </a:xfrm>
          <a:custGeom>
            <a:avLst/>
            <a:gdLst/>
            <a:ahLst/>
            <a:cxnLst/>
            <a:rect l="l" t="t" r="r" b="b"/>
            <a:pathLst>
              <a:path w="2213460" h="759115">
                <a:moveTo>
                  <a:pt x="16362" y="0"/>
                </a:moveTo>
                <a:lnTo>
                  <a:pt x="2197097" y="0"/>
                </a:lnTo>
                <a:cubicBezTo>
                  <a:pt x="2201437" y="0"/>
                  <a:pt x="2205599" y="1724"/>
                  <a:pt x="2208667" y="4792"/>
                </a:cubicBezTo>
                <a:cubicBezTo>
                  <a:pt x="2211736" y="7861"/>
                  <a:pt x="2213460" y="12023"/>
                  <a:pt x="2213460" y="16362"/>
                </a:cubicBezTo>
                <a:lnTo>
                  <a:pt x="2213460" y="742753"/>
                </a:lnTo>
                <a:cubicBezTo>
                  <a:pt x="2213460" y="747092"/>
                  <a:pt x="2211736" y="751254"/>
                  <a:pt x="2208667" y="754323"/>
                </a:cubicBezTo>
                <a:cubicBezTo>
                  <a:pt x="2205599" y="757391"/>
                  <a:pt x="2201437" y="759115"/>
                  <a:pt x="2197097" y="759115"/>
                </a:cubicBezTo>
                <a:lnTo>
                  <a:pt x="16362" y="759115"/>
                </a:lnTo>
                <a:cubicBezTo>
                  <a:pt x="12023" y="759115"/>
                  <a:pt x="7861" y="757391"/>
                  <a:pt x="4792" y="754323"/>
                </a:cubicBezTo>
                <a:cubicBezTo>
                  <a:pt x="1724" y="751254"/>
                  <a:pt x="0" y="747092"/>
                  <a:pt x="0" y="742753"/>
                </a:cubicBezTo>
                <a:lnTo>
                  <a:pt x="0" y="16362"/>
                </a:lnTo>
                <a:cubicBezTo>
                  <a:pt x="0" y="12023"/>
                  <a:pt x="1724" y="7861"/>
                  <a:pt x="4792" y="4792"/>
                </a:cubicBezTo>
                <a:cubicBezTo>
                  <a:pt x="7861" y="1724"/>
                  <a:pt x="12023" y="0"/>
                  <a:pt x="16362" y="0"/>
                </a:cubicBezTo>
                <a:close/>
              </a:path>
            </a:pathLst>
          </a:custGeom>
          <a:solidFill>
            <a:srgbClr val="9B9B87"/>
          </a:solidFill>
          <a:ln w="95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pPr algn="ctr"/>
            <a:r>
              <a:rPr lang="vi-VN" sz="2400" b="1" dirty="0">
                <a:solidFill>
                  <a:srgbClr val="FFFFFF"/>
                </a:solidFill>
                <a:latin typeface="Montserrat Light" panose="00000400000000000000" pitchFamily="2" charset="0"/>
              </a:rPr>
              <a:t>3. Vẽ màu theo mẫu hoàn thiện sản phẩm</a:t>
            </a:r>
            <a:endParaRPr lang="en-US" sz="2400" b="1" dirty="0">
              <a:solidFill>
                <a:srgbClr val="FFFFFF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1E9B415-C5B7-7644-7461-D55FA273789B}"/>
              </a:ext>
            </a:extLst>
          </p:cNvPr>
          <p:cNvPicPr/>
          <p:nvPr/>
        </p:nvPicPr>
        <p:blipFill>
          <a:blip r:embed="rId6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958"/>
            <a:ext cx="1770939" cy="17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44058" y="2821242"/>
            <a:ext cx="16706850" cy="1146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33"/>
              </a:lnSpc>
            </a:pPr>
            <a:r>
              <a:rPr lang="en-US" sz="36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 </a:t>
            </a:r>
            <a:r>
              <a:rPr lang="vi-VN" sz="4400" u="sng" dirty="0">
                <a:solidFill>
                  <a:srgbClr val="2F1813"/>
                </a:solidFill>
                <a:latin typeface="Montserrat SemiBold" panose="00000700000000000000" pitchFamily="2" charset="0"/>
              </a:rPr>
              <a:t>HĐ3. VẼ MÔ PHỎNG LINH VẬT THỂ THAO YÊU THÍCH.</a:t>
            </a:r>
            <a:endParaRPr lang="en-US" sz="4400" u="sng" dirty="0">
              <a:solidFill>
                <a:srgbClr val="2F1813"/>
              </a:solidFill>
              <a:latin typeface="Montserrat SemiBold" panose="00000700000000000000" pitchFamily="2" charset="0"/>
            </a:endParaRPr>
          </a:p>
          <a:p>
            <a:pPr>
              <a:lnSpc>
                <a:spcPts val="4633"/>
              </a:lnSpc>
            </a:pPr>
            <a:endParaRPr lang="en-US" sz="3600" u="sng" dirty="0">
              <a:solidFill>
                <a:srgbClr val="2F1813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44058" y="4371122"/>
            <a:ext cx="14656960" cy="1860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Em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tham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khảo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các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bài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vẽ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ở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sách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giáo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khoa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và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suy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 </a:t>
            </a:r>
            <a:r>
              <a:rPr lang="en-US" sz="3200" b="1" dirty="0" err="1">
                <a:solidFill>
                  <a:srgbClr val="4B261F"/>
                </a:solidFill>
                <a:latin typeface="Montserrat Medium" panose="00000600000000000000" pitchFamily="2" charset="0"/>
              </a:rPr>
              <a:t>nghĩ</a:t>
            </a:r>
            <a:r>
              <a:rPr lang="en-US" sz="3200" b="1" dirty="0">
                <a:solidFill>
                  <a:srgbClr val="4B261F"/>
                </a:solidFill>
                <a:latin typeface="Montserrat Medium" panose="00000600000000000000" pitchFamily="2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lnSpc>
                <a:spcPts val="3216"/>
              </a:lnSpc>
              <a:spcBef>
                <a:spcPct val="0"/>
              </a:spcBef>
            </a:pPr>
            <a:endParaRPr lang="en-US" sz="2297" dirty="0">
              <a:solidFill>
                <a:srgbClr val="4B261F"/>
              </a:solidFill>
              <a:latin typeface="Sanchez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092898E-A350-4E6F-9757-3C991E4F21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alphaModFix amt="4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5" b="91376" l="9945" r="89687">
                        <a14:foregroundMark x1="26888" y1="76697" x2="37569" y2="88991"/>
                        <a14:foregroundMark x1="37569" y1="88991" x2="54144" y2="90642"/>
                        <a14:foregroundMark x1="54144" y1="90642" x2="66851" y2="90092"/>
                        <a14:foregroundMark x1="66851" y1="90092" x2="70902" y2="80917"/>
                        <a14:foregroundMark x1="70902" y1="80917" x2="28913" y2="75413"/>
                        <a14:foregroundMark x1="28913" y1="75413" x2="28545" y2="76697"/>
                        <a14:foregroundMark x1="26151" y1="79266" x2="25599" y2="88257"/>
                        <a14:foregroundMark x1="65562" y1="77064" x2="74770" y2="80367"/>
                        <a14:foregroundMark x1="74770" y1="80367" x2="69982" y2="88257"/>
                        <a14:foregroundMark x1="69982" y1="88257" x2="69429" y2="88257"/>
                        <a14:foregroundMark x1="71271" y1="75780" x2="75322" y2="86606"/>
                        <a14:foregroundMark x1="75322" y1="86606" x2="72560" y2="89174"/>
                        <a14:foregroundMark x1="71639" y1="75780" x2="77164" y2="83853"/>
                        <a14:foregroundMark x1="77164" y1="83853" x2="72192" y2="90642"/>
                        <a14:foregroundMark x1="45120" y1="77615" x2="57643" y2="77248"/>
                        <a14:foregroundMark x1="57643" y1="77248" x2="69613" y2="78716"/>
                        <a14:foregroundMark x1="73665" y1="76697" x2="81031" y2="84771"/>
                        <a14:foregroundMark x1="81031" y1="84771" x2="72744" y2="88991"/>
                        <a14:foregroundMark x1="78085" y1="77982" x2="78085" y2="77982"/>
                        <a14:foregroundMark x1="78085" y1="77982" x2="78085" y2="77982"/>
                        <a14:foregroundMark x1="78085" y1="77982" x2="80479" y2="83119"/>
                        <a14:foregroundMark x1="68508" y1="75780" x2="76059" y2="75596"/>
                        <a14:foregroundMark x1="48619" y1="75780" x2="65009" y2="75596"/>
                        <a14:foregroundMark x1="65009" y1="75596" x2="65378" y2="75596"/>
                        <a14:foregroundMark x1="36832" y1="75780" x2="51934" y2="74862"/>
                        <a14:foregroundMark x1="51934" y1="74862" x2="55064" y2="75229"/>
                        <a14:foregroundMark x1="25967" y1="75780" x2="24309" y2="84954"/>
                        <a14:foregroundMark x1="20626" y1="65872" x2="57090" y2="66422"/>
                        <a14:foregroundMark x1="57090" y1="66422" x2="60037" y2="66239"/>
                        <a14:foregroundMark x1="26151" y1="61284" x2="60958" y2="62936"/>
                        <a14:foregroundMark x1="59116" y1="61284" x2="77716" y2="61835"/>
                        <a14:foregroundMark x1="64457" y1="35596" x2="66851" y2="44404"/>
                        <a14:foregroundMark x1="69982" y1="41835" x2="72928" y2="49174"/>
                        <a14:foregroundMark x1="72192" y1="39266" x2="71087" y2="44037"/>
                        <a14:foregroundMark x1="51013" y1="38899" x2="61142" y2="47706"/>
                        <a14:foregroundMark x1="40331" y1="35046" x2="29834" y2="49908"/>
                        <a14:foregroundMark x1="41805" y1="39450" x2="47145" y2="52477"/>
                        <a14:foregroundMark x1="52302" y1="42385" x2="51750" y2="52844"/>
                        <a14:foregroundMark x1="22284" y1="58716" x2="22836" y2="64404"/>
                        <a14:foregroundMark x1="20258" y1="56147" x2="34254" y2="55413"/>
                        <a14:foregroundMark x1="34254" y1="55413" x2="48987" y2="56514"/>
                        <a14:foregroundMark x1="30018" y1="38165" x2="29098" y2="45505"/>
                        <a14:foregroundMark x1="20258" y1="56697" x2="27624" y2="65872"/>
                        <a14:foregroundMark x1="27624" y1="65872" x2="27624" y2="65872"/>
                        <a14:foregroundMark x1="47330" y1="75596" x2="55064" y2="77982"/>
                        <a14:foregroundMark x1="49724" y1="79266" x2="52486" y2="85138"/>
                        <a14:foregroundMark x1="27256" y1="86055" x2="37753" y2="87890"/>
                        <a14:foregroundMark x1="26703" y1="88073" x2="41989" y2="88807"/>
                        <a14:foregroundMark x1="26703" y1="89358" x2="43646" y2="91009"/>
                        <a14:foregroundMark x1="25230" y1="77064" x2="23757" y2="83119"/>
                        <a14:foregroundMark x1="24309" y1="77798" x2="22836" y2="83119"/>
                        <a14:foregroundMark x1="22836" y1="83486" x2="23941" y2="87523"/>
                        <a14:foregroundMark x1="76980" y1="76147" x2="79926" y2="79266"/>
                        <a14:foregroundMark x1="77164" y1="75596" x2="80295" y2="77798"/>
                        <a14:foregroundMark x1="80663" y1="85321" x2="71639" y2="89908"/>
                        <a14:foregroundMark x1="71639" y1="89908" x2="71271" y2="89725"/>
                        <a14:foregroundMark x1="71271" y1="89725" x2="76980" y2="87706"/>
                        <a14:foregroundMark x1="73297" y1="90642" x2="79926" y2="87890"/>
                        <a14:foregroundMark x1="29834" y1="91193" x2="29834" y2="91193"/>
                        <a14:foregroundMark x1="30018" y1="75046" x2="39411" y2="75046"/>
                        <a14:foregroundMark x1="39411" y1="75046" x2="40147" y2="75229"/>
                        <a14:foregroundMark x1="55985" y1="75046" x2="66483" y2="74495"/>
                        <a14:foregroundMark x1="66483" y1="74495" x2="75138" y2="77064"/>
                        <a14:foregroundMark x1="73849" y1="91376" x2="79006" y2="88073"/>
                        <a14:foregroundMark x1="78821" y1="88073" x2="78821" y2="8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6958"/>
            <a:ext cx="1770939" cy="17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61BA03FD-73DF-874E-3D6A-D27A665682C4}"/>
              </a:ext>
            </a:extLst>
          </p:cNvPr>
          <p:cNvSpPr txBox="1"/>
          <p:nvPr/>
        </p:nvSpPr>
        <p:spPr>
          <a:xfrm>
            <a:off x="1844058" y="5561625"/>
            <a:ext cx="14656960" cy="2414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Montserrat Medium" panose="00000600000000000000" pitchFamily="2" charset="0"/>
              </a:rPr>
              <a:t>Hình</a:t>
            </a:r>
            <a:r>
              <a:rPr lang="en-US" sz="3200" dirty="0">
                <a:latin typeface="Montserrat Medium" panose="00000600000000000000" pitchFamily="2" charset="0"/>
              </a:rPr>
              <a:t> dung </a:t>
            </a:r>
            <a:r>
              <a:rPr lang="en-US" sz="3200" dirty="0" err="1">
                <a:latin typeface="Montserrat Medium" panose="00000600000000000000" pitchFamily="2" charset="0"/>
              </a:rPr>
              <a:t>về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hình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dáng</a:t>
            </a:r>
            <a:r>
              <a:rPr lang="en-US" sz="3200" dirty="0">
                <a:latin typeface="Montserrat Medium" panose="00000600000000000000" pitchFamily="2" charset="0"/>
              </a:rPr>
              <a:t>, </a:t>
            </a:r>
            <a:r>
              <a:rPr lang="en-US" sz="3200" dirty="0" err="1">
                <a:latin typeface="Montserrat Medium" panose="00000600000000000000" pitchFamily="2" charset="0"/>
              </a:rPr>
              <a:t>đặc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điểm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của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linh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vật</a:t>
            </a:r>
            <a:r>
              <a:rPr lang="en-US" sz="3200" dirty="0">
                <a:latin typeface="Montserrat Medium" panose="00000600000000000000" pitchFamily="2" charset="0"/>
              </a:rPr>
              <a:t>. 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Montserrat Medium" panose="00000600000000000000" pitchFamily="2" charset="0"/>
              </a:rPr>
              <a:t>Thực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hiện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bài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vẽ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theo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gợi</a:t>
            </a:r>
            <a:r>
              <a:rPr lang="en-US" sz="3200" dirty="0">
                <a:latin typeface="Montserrat Medium" panose="00000600000000000000" pitchFamily="2" charset="0"/>
              </a:rPr>
              <a:t> ý.</a:t>
            </a:r>
          </a:p>
          <a:p>
            <a:pPr marL="571500" indent="-571500" algn="just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200" dirty="0">
                <a:latin typeface="Montserrat Medium" panose="00000600000000000000" pitchFamily="2" charset="0"/>
              </a:rPr>
              <a:t>Hoàn </a:t>
            </a:r>
            <a:r>
              <a:rPr lang="en-US" sz="3200" dirty="0" err="1">
                <a:latin typeface="Montserrat Medium" panose="00000600000000000000" pitchFamily="2" charset="0"/>
              </a:rPr>
              <a:t>thiện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bài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vẽ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bằng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các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chất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liệu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và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hình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thức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khác</a:t>
            </a:r>
            <a:r>
              <a:rPr lang="en-US" sz="3200" dirty="0">
                <a:latin typeface="Montserrat Medium" panose="00000600000000000000" pitchFamily="2" charset="0"/>
              </a:rPr>
              <a:t> </a:t>
            </a:r>
            <a:r>
              <a:rPr lang="en-US" sz="3200" dirty="0" err="1">
                <a:latin typeface="Montserrat Medium" panose="00000600000000000000" pitchFamily="2" charset="0"/>
              </a:rPr>
              <a:t>nhau</a:t>
            </a:r>
            <a:r>
              <a:rPr lang="en-US" sz="3200" dirty="0">
                <a:latin typeface="Montserrat Medium" panose="00000600000000000000" pitchFamily="2" charset="0"/>
              </a:rPr>
              <a:t>.</a:t>
            </a:r>
          </a:p>
          <a:p>
            <a:pPr>
              <a:lnSpc>
                <a:spcPts val="3216"/>
              </a:lnSpc>
              <a:spcBef>
                <a:spcPct val="0"/>
              </a:spcBef>
            </a:pPr>
            <a:endParaRPr lang="en-US" sz="2297" dirty="0">
              <a:solidFill>
                <a:srgbClr val="4B261F"/>
              </a:solidFill>
              <a:latin typeface="Sanchez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152</Words>
  <Application>Microsoft Office PowerPoint</Application>
  <PresentationFormat>Custom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Asap</vt:lpstr>
      <vt:lpstr>Arial</vt:lpstr>
      <vt:lpstr>Montserrat Light</vt:lpstr>
      <vt:lpstr>Calibri</vt:lpstr>
      <vt:lpstr>Montserrat SemiBold</vt:lpstr>
      <vt:lpstr>Shadows Into Light Two</vt:lpstr>
      <vt:lpstr>Montserrat Medium</vt:lpstr>
      <vt:lpstr>Sanchez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HĐ1. KHÁM PHÁ VỀ CÁC CÔNG TRÌNH KIẾN TRÚC TIÊU BIỂU TRÊN THẾ GIỚI</dc:title>
  <cp:lastModifiedBy>Nguyen Ngoc Quoc Khanh 20226047</cp:lastModifiedBy>
  <cp:revision>34</cp:revision>
  <dcterms:created xsi:type="dcterms:W3CDTF">2006-08-16T00:00:00Z</dcterms:created>
  <dcterms:modified xsi:type="dcterms:W3CDTF">2025-11-11T03:36:31Z</dcterms:modified>
  <dc:identifier>DAF3lnSOfuU</dc:identifier>
</cp:coreProperties>
</file>