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6" r:id="rId2"/>
    <p:sldId id="257" r:id="rId3"/>
    <p:sldId id="258" r:id="rId4"/>
    <p:sldId id="272" r:id="rId5"/>
    <p:sldId id="261" r:id="rId6"/>
  </p:sldIdLst>
  <p:sldSz cx="18288000" cy="10287000"/>
  <p:notesSz cx="6858000" cy="9144000"/>
  <p:embeddedFontLst>
    <p:embeddedFont>
      <p:font typeface="Asap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SemiBold" panose="00000700000000000000" pitchFamily="2" charset="0"/>
      <p:bold r:id="rId15"/>
      <p:boldItalic r:id="rId16"/>
    </p:embeddedFont>
    <p:embeddedFont>
      <p:font typeface="Sanchez" panose="020B0604020202020204" charset="0"/>
      <p:regular r:id="rId17"/>
    </p:embeddedFont>
    <p:embeddedFont>
      <p:font typeface="Shadows Into Light Tw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437"/>
    <a:srgbClr val="FFFFFF"/>
    <a:srgbClr val="F0EADE"/>
    <a:srgbClr val="2F1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665C-A640-44ED-A5DE-5BB589ED0C2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5D32-D950-45A2-8A79-A5329BE9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293776" y="-5685"/>
            <a:ext cx="22652273" cy="1214154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047963">
            <a:off x="2337389" y="4298111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6" y="0"/>
                </a:lnTo>
                <a:lnTo>
                  <a:pt x="1523046" y="1387355"/>
                </a:lnTo>
                <a:lnTo>
                  <a:pt x="0" y="1387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8879954">
            <a:off x="14957389" y="4747675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5" y="0"/>
                </a:lnTo>
                <a:lnTo>
                  <a:pt x="1523045" y="1387356"/>
                </a:lnTo>
                <a:lnTo>
                  <a:pt x="0" y="13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967897" y="2982558"/>
            <a:ext cx="1096179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Chủ</a:t>
            </a: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 </a:t>
            </a: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đề</a:t>
            </a:r>
            <a:endParaRPr lang="en-US" sz="8000" dirty="0">
              <a:solidFill>
                <a:srgbClr val="4B261F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8894"/>
              </a:lnSpc>
            </a:pP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KHÁM PHÁ THẾ GIỚI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37422" y="6131409"/>
            <a:ext cx="9907314" cy="230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854437"/>
                </a:solidFill>
                <a:latin typeface="Montserrat SemiBold" panose="00000700000000000000" pitchFamily="2" charset="0"/>
              </a:rPr>
              <a:t>Bài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1: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KÌ QUAN THẾ GIỚI</a:t>
            </a:r>
            <a:endParaRPr lang="vi-VN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(tiết 1)</a:t>
            </a:r>
            <a:endParaRPr lang="en-US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4900"/>
              </a:lnSpc>
            </a:pPr>
            <a:endParaRPr lang="en-US" sz="5000" dirty="0">
              <a:solidFill>
                <a:srgbClr val="4B261F"/>
              </a:solidFill>
              <a:latin typeface="Shadows Into Light Two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6764606-FEE1-1C8A-DD13-FD50D9480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66" y="762387"/>
            <a:ext cx="2856347" cy="28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98182" y="2101315"/>
            <a:ext cx="16175418" cy="543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32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HĐ1. KHÁM PHÁ VỀ CÁC CÔNG TRÌNH KIẾN TRÚC TIÊU BIỂU TRÊN THẾ GIỚI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8182" y="3820541"/>
            <a:ext cx="1077704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Em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hãy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quan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sát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hình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và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chia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sẻ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600" i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về</a:t>
            </a:r>
            <a:r>
              <a: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rPr>
              <a:t>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162163-B052-0BBF-37D2-156BF85602FB}"/>
              </a:ext>
            </a:extLst>
          </p:cNvPr>
          <p:cNvGrpSpPr/>
          <p:nvPr/>
        </p:nvGrpSpPr>
        <p:grpSpPr>
          <a:xfrm>
            <a:off x="1198182" y="5219700"/>
            <a:ext cx="14560423" cy="756890"/>
            <a:chOff x="685800" y="5219700"/>
            <a:chExt cx="14560423" cy="756890"/>
          </a:xfrm>
        </p:grpSpPr>
        <p:sp>
          <p:nvSpPr>
            <p:cNvPr id="14" name="TextBox 14"/>
            <p:cNvSpPr txBox="1"/>
            <p:nvPr/>
          </p:nvSpPr>
          <p:spPr>
            <a:xfrm>
              <a:off x="1494961" y="5275485"/>
              <a:ext cx="1375126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Hình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,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khối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và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đường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nét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chủ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yếu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của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mỗi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công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trình</a:t>
              </a:r>
              <a:endParaRPr lang="en-US" sz="3600" i="1" dirty="0">
                <a:solidFill>
                  <a:srgbClr val="4B261F"/>
                </a:solidFill>
                <a:latin typeface="Montserrat Medium" panose="00000600000000000000" pitchFamily="2" charset="0"/>
              </a:endParaRPr>
            </a:p>
          </p:txBody>
        </p:sp>
        <p:pic>
          <p:nvPicPr>
            <p:cNvPr id="18" name="Graphic 17" descr="Direction with solid fill">
              <a:extLst>
                <a:ext uri="{FF2B5EF4-FFF2-40B4-BE49-F238E27FC236}">
                  <a16:creationId xmlns:a16="http://schemas.microsoft.com/office/drawing/2014/main" id="{FA83BD94-C860-DE85-F056-3293AF19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800" y="5219700"/>
              <a:ext cx="756890" cy="75689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3E4EAC-0292-D27A-24F7-F65D666EDAD2}"/>
              </a:ext>
            </a:extLst>
          </p:cNvPr>
          <p:cNvGrpSpPr/>
          <p:nvPr/>
        </p:nvGrpSpPr>
        <p:grpSpPr>
          <a:xfrm>
            <a:off x="1198182" y="6286500"/>
            <a:ext cx="12173075" cy="1162210"/>
            <a:chOff x="609600" y="6286500"/>
            <a:chExt cx="12173075" cy="1162210"/>
          </a:xfrm>
        </p:grpSpPr>
        <p:sp>
          <p:nvSpPr>
            <p:cNvPr id="17" name="TextBox 17"/>
            <p:cNvSpPr txBox="1"/>
            <p:nvPr/>
          </p:nvSpPr>
          <p:spPr>
            <a:xfrm>
              <a:off x="1494961" y="6340714"/>
              <a:ext cx="11287714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Em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hãy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chọn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và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nhận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xét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nét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đặc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trưng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của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một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công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trình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mà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em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4B261F"/>
                  </a:solidFill>
                  <a:latin typeface="Montserrat Medium" panose="00000600000000000000" pitchFamily="2" charset="0"/>
                </a:rPr>
                <a:t>thích</a:t>
              </a:r>
              <a:r>
                <a:rPr lang="en-US" sz="3600" i="1" dirty="0">
                  <a:solidFill>
                    <a:srgbClr val="4B261F"/>
                  </a:solidFill>
                  <a:latin typeface="Montserrat Medium" panose="00000600000000000000" pitchFamily="2" charset="0"/>
                </a:rPr>
                <a:t>.</a:t>
              </a:r>
            </a:p>
          </p:txBody>
        </p:sp>
        <p:pic>
          <p:nvPicPr>
            <p:cNvPr id="19" name="Graphic 18" descr="Direction with solid fill">
              <a:extLst>
                <a:ext uri="{FF2B5EF4-FFF2-40B4-BE49-F238E27FC236}">
                  <a16:creationId xmlns:a16="http://schemas.microsoft.com/office/drawing/2014/main" id="{69913C06-8C3B-7E1F-5AE1-6C444DD0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" y="6286500"/>
              <a:ext cx="756890" cy="756890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18A8A1DB-3D20-2AB2-ABEE-527D9C2D6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967" y="564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09943" y="3280829"/>
            <a:ext cx="17449740" cy="1533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en-US" sz="40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HĐ2. CÁC BƯỚC MÔ PHỎNG CÔNG TRÌNH KIẾN TRÚC QUA ẢNH</a:t>
            </a:r>
          </a:p>
          <a:p>
            <a:pPr>
              <a:lnSpc>
                <a:spcPts val="8588"/>
              </a:lnSpc>
            </a:pPr>
            <a:endParaRPr lang="en-US" sz="4100" dirty="0">
              <a:solidFill>
                <a:srgbClr val="4B261F"/>
              </a:solidFill>
              <a:latin typeface="Asa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9943" y="4613202"/>
            <a:ext cx="17367090" cy="1579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Em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quan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sát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hình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minh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họa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trong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sách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giáo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khoa,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thảo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luận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để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biết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và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chỉ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ra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bước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mô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phỏng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công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trình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kiến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trúc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qua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ảnh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4B261F"/>
              </a:solidFill>
              <a:latin typeface="Sanchez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AD0F9F4-B26F-2C63-B694-7248F84AAA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B6D0F815-B980-274E-5E2C-E9D872C7C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134891"/>
            <a:ext cx="8029750" cy="493829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0"/>
            <a:ext cx="0" cy="4800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 building with a city in the background&#10;&#10;Description automatically generated">
            <a:extLst>
              <a:ext uri="{FF2B5EF4-FFF2-40B4-BE49-F238E27FC236}">
                <a16:creationId xmlns:a16="http://schemas.microsoft.com/office/drawing/2014/main" id="{D04E5233-AC57-62EE-A918-3C11280D45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09" y="188371"/>
            <a:ext cx="6920511" cy="4498334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2613" y="4800600"/>
            <a:ext cx="0" cy="5486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28495" y="4800600"/>
            <a:ext cx="0" cy="5486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14685" y="4796118"/>
            <a:ext cx="7434072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991199"/>
            <a:ext cx="5404104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2801600" y="5991199"/>
            <a:ext cx="5486400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building and a train&#10;&#10;Description automatically generated">
            <a:extLst>
              <a:ext uri="{FF2B5EF4-FFF2-40B4-BE49-F238E27FC236}">
                <a16:creationId xmlns:a16="http://schemas.microsoft.com/office/drawing/2014/main" id="{D04DEA6A-C37A-A156-344A-3D42A7DB0A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130" y="6109403"/>
            <a:ext cx="4921873" cy="3371483"/>
          </a:xfrm>
          <a:prstGeom prst="rect">
            <a:avLst/>
          </a:prstGeom>
        </p:spPr>
      </p:pic>
      <p:pic>
        <p:nvPicPr>
          <p:cNvPr id="11" name="Picture 10" descr="Sydney Opera House with white roof&#10;&#10;Description automatically generated">
            <a:extLst>
              <a:ext uri="{FF2B5EF4-FFF2-40B4-BE49-F238E27FC236}">
                <a16:creationId xmlns:a16="http://schemas.microsoft.com/office/drawing/2014/main" id="{80970E84-79F0-00C9-00F1-D2EEA6DCE0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34" y="5020359"/>
            <a:ext cx="6467695" cy="4317187"/>
          </a:xfrm>
          <a:prstGeom prst="rect">
            <a:avLst/>
          </a:prstGeom>
        </p:spPr>
      </p:pic>
      <p:pic>
        <p:nvPicPr>
          <p:cNvPr id="5" name="Picture 4" descr="A drawing of a building&#10;&#10;Description automatically generated">
            <a:extLst>
              <a:ext uri="{FF2B5EF4-FFF2-40B4-BE49-F238E27FC236}">
                <a16:creationId xmlns:a16="http://schemas.microsoft.com/office/drawing/2014/main" id="{D25AB1EA-70B7-924D-07A2-9B5CEB8577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7" y="6152628"/>
            <a:ext cx="4531874" cy="3093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80719B1-A53D-C86E-63BE-4DE4222C45A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30" y="4744719"/>
            <a:ext cx="5396276" cy="1139622"/>
            <a:chOff x="705981" y="4995240"/>
            <a:chExt cx="4599388" cy="723889"/>
          </a:xfrm>
        </p:grpSpPr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FE98875B-8525-3C01-C26A-DE140E1D895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81" y="4995240"/>
              <a:ext cx="4482770" cy="723889"/>
              <a:chOff x="0" y="-38100"/>
              <a:chExt cx="2301005" cy="797215"/>
            </a:xfrm>
          </p:grpSpPr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1044CB65-D7F8-30BF-3658-DD71645859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268" y="0"/>
                <a:ext cx="2286737" cy="759115"/>
              </a:xfrm>
              <a:custGeom>
                <a:avLst/>
                <a:gdLst/>
                <a:ahLst/>
                <a:cxnLst/>
                <a:rect l="l" t="t" r="r" b="b"/>
                <a:pathLst>
                  <a:path w="2213460" h="759115">
                    <a:moveTo>
                      <a:pt x="16362" y="0"/>
                    </a:moveTo>
                    <a:lnTo>
                      <a:pt x="2197097" y="0"/>
                    </a:lnTo>
                    <a:cubicBezTo>
                      <a:pt x="2201437" y="0"/>
                      <a:pt x="2205599" y="1724"/>
                      <a:pt x="2208667" y="4792"/>
                    </a:cubicBezTo>
                    <a:cubicBezTo>
                      <a:pt x="2211736" y="7861"/>
                      <a:pt x="2213460" y="12023"/>
                      <a:pt x="2213460" y="16362"/>
                    </a:cubicBezTo>
                    <a:lnTo>
                      <a:pt x="2213460" y="742753"/>
                    </a:lnTo>
                    <a:cubicBezTo>
                      <a:pt x="2213460" y="747092"/>
                      <a:pt x="2211736" y="751254"/>
                      <a:pt x="2208667" y="754323"/>
                    </a:cubicBezTo>
                    <a:cubicBezTo>
                      <a:pt x="2205599" y="757391"/>
                      <a:pt x="2201437" y="759115"/>
                      <a:pt x="2197097" y="759115"/>
                    </a:cubicBezTo>
                    <a:lnTo>
                      <a:pt x="16362" y="759115"/>
                    </a:lnTo>
                    <a:cubicBezTo>
                      <a:pt x="12023" y="759115"/>
                      <a:pt x="7861" y="757391"/>
                      <a:pt x="4792" y="754323"/>
                    </a:cubicBezTo>
                    <a:cubicBezTo>
                      <a:pt x="1724" y="751254"/>
                      <a:pt x="0" y="747092"/>
                      <a:pt x="0" y="742753"/>
                    </a:cubicBezTo>
                    <a:lnTo>
                      <a:pt x="0" y="16362"/>
                    </a:lnTo>
                    <a:cubicBezTo>
                      <a:pt x="0" y="12023"/>
                      <a:pt x="1724" y="7861"/>
                      <a:pt x="4792" y="4792"/>
                    </a:cubicBezTo>
                    <a:cubicBezTo>
                      <a:pt x="7861" y="1724"/>
                      <a:pt x="12023" y="0"/>
                      <a:pt x="16362" y="0"/>
                    </a:cubicBezTo>
                    <a:close/>
                  </a:path>
                </a:pathLst>
              </a:custGeom>
              <a:solidFill>
                <a:srgbClr val="9B9B87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D529CADF-A001-2082-5C0C-CB7B5B08F77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213460" cy="797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207413-418A-7D9C-D420-1ABB9D3B30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245" y="5060925"/>
              <a:ext cx="4041124" cy="654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vi-VN" sz="2400" u="none" strike="noStrike" dirty="0">
                  <a:solidFill>
                    <a:srgbClr val="FFFFFF"/>
                  </a:solidFill>
                  <a:latin typeface="Sanchez"/>
                </a:rPr>
                <a:t>Vẽ phác hình mảng chính của công trình kiến trúc.</a:t>
              </a:r>
              <a:endParaRPr lang="en-US" sz="2400" u="none" strike="noStrike" dirty="0">
                <a:solidFill>
                  <a:srgbClr val="FFFFFF"/>
                </a:solidFill>
                <a:latin typeface="Sanchez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54057D-F134-1D7C-F9B9-E425283C8EE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698" y="5127171"/>
              <a:ext cx="692461" cy="33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01.</a:t>
              </a:r>
              <a:endParaRPr lang="en-US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51FDCB-3194-C89B-C0F1-E05DF5731D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949789" y="4785762"/>
            <a:ext cx="5274980" cy="1125651"/>
            <a:chOff x="705981" y="4995240"/>
            <a:chExt cx="4554064" cy="723889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8A2DB756-1EBB-6D13-2A59-D5BD29D092A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81" y="4995240"/>
              <a:ext cx="4508768" cy="723889"/>
              <a:chOff x="0" y="-38100"/>
              <a:chExt cx="2314350" cy="797215"/>
            </a:xfrm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26BC97F0-370F-15C7-649E-654F035FA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314350" cy="759115"/>
              </a:xfrm>
              <a:custGeom>
                <a:avLst/>
                <a:gdLst/>
                <a:ahLst/>
                <a:cxnLst/>
                <a:rect l="l" t="t" r="r" b="b"/>
                <a:pathLst>
                  <a:path w="2213460" h="759115">
                    <a:moveTo>
                      <a:pt x="16362" y="0"/>
                    </a:moveTo>
                    <a:lnTo>
                      <a:pt x="2197097" y="0"/>
                    </a:lnTo>
                    <a:cubicBezTo>
                      <a:pt x="2201437" y="0"/>
                      <a:pt x="2205599" y="1724"/>
                      <a:pt x="2208667" y="4792"/>
                    </a:cubicBezTo>
                    <a:cubicBezTo>
                      <a:pt x="2211736" y="7861"/>
                      <a:pt x="2213460" y="12023"/>
                      <a:pt x="2213460" y="16362"/>
                    </a:cubicBezTo>
                    <a:lnTo>
                      <a:pt x="2213460" y="742753"/>
                    </a:lnTo>
                    <a:cubicBezTo>
                      <a:pt x="2213460" y="747092"/>
                      <a:pt x="2211736" y="751254"/>
                      <a:pt x="2208667" y="754323"/>
                    </a:cubicBezTo>
                    <a:cubicBezTo>
                      <a:pt x="2205599" y="757391"/>
                      <a:pt x="2201437" y="759115"/>
                      <a:pt x="2197097" y="759115"/>
                    </a:cubicBezTo>
                    <a:lnTo>
                      <a:pt x="16362" y="759115"/>
                    </a:lnTo>
                    <a:cubicBezTo>
                      <a:pt x="12023" y="759115"/>
                      <a:pt x="7861" y="757391"/>
                      <a:pt x="4792" y="754323"/>
                    </a:cubicBezTo>
                    <a:cubicBezTo>
                      <a:pt x="1724" y="751254"/>
                      <a:pt x="0" y="747092"/>
                      <a:pt x="0" y="742753"/>
                    </a:cubicBezTo>
                    <a:lnTo>
                      <a:pt x="0" y="16362"/>
                    </a:lnTo>
                    <a:cubicBezTo>
                      <a:pt x="0" y="12023"/>
                      <a:pt x="1724" y="7861"/>
                      <a:pt x="4792" y="4792"/>
                    </a:cubicBezTo>
                    <a:cubicBezTo>
                      <a:pt x="7861" y="1724"/>
                      <a:pt x="12023" y="0"/>
                      <a:pt x="16362" y="0"/>
                    </a:cubicBezTo>
                    <a:close/>
                  </a:path>
                </a:pathLst>
              </a:custGeom>
              <a:solidFill>
                <a:srgbClr val="9B9B87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BD6DF294-E988-B43C-D783-6BFA49D404E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213460" cy="797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0073D-3767-5A5F-9A6B-D764D3BA2F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4656" y="5121526"/>
              <a:ext cx="3945389" cy="534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vi-VN" sz="2400" u="none" strike="noStrike" dirty="0">
                  <a:solidFill>
                    <a:srgbClr val="FFFFFF"/>
                  </a:solidFill>
                  <a:latin typeface="Sanchez"/>
                </a:rPr>
                <a:t>Tạo độ đậm nhạt, xa gần bằng các nét, hoàn thiện bức tranh.</a:t>
              </a:r>
              <a:endParaRPr lang="en-US" sz="2400" u="none" strike="noStrike" dirty="0">
                <a:solidFill>
                  <a:srgbClr val="FFFFFF"/>
                </a:solidFill>
                <a:latin typeface="Sanchez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508FCD-1F86-EB70-5968-3AEE703B0A9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496" y="5197963"/>
              <a:ext cx="666930" cy="33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04.</a:t>
              </a:r>
              <a:endParaRPr lang="en-US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6B53C6-17EB-9CCA-4A35-D053E89682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934586" y="9245632"/>
            <a:ext cx="5237717" cy="961126"/>
            <a:chOff x="705981" y="4995240"/>
            <a:chExt cx="4312216" cy="791919"/>
          </a:xfrm>
        </p:grpSpPr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680752B3-1C50-F227-0200-A1222B7343C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81" y="4995240"/>
              <a:ext cx="4312216" cy="791919"/>
              <a:chOff x="0" y="-38100"/>
              <a:chExt cx="2213460" cy="872136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1071A84B-8D9E-2497-BEB7-01557E7F3A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213460" cy="834036"/>
              </a:xfrm>
              <a:custGeom>
                <a:avLst/>
                <a:gdLst/>
                <a:ahLst/>
                <a:cxnLst/>
                <a:rect l="l" t="t" r="r" b="b"/>
                <a:pathLst>
                  <a:path w="2213460" h="759115">
                    <a:moveTo>
                      <a:pt x="16362" y="0"/>
                    </a:moveTo>
                    <a:lnTo>
                      <a:pt x="2197097" y="0"/>
                    </a:lnTo>
                    <a:cubicBezTo>
                      <a:pt x="2201437" y="0"/>
                      <a:pt x="2205599" y="1724"/>
                      <a:pt x="2208667" y="4792"/>
                    </a:cubicBezTo>
                    <a:cubicBezTo>
                      <a:pt x="2211736" y="7861"/>
                      <a:pt x="2213460" y="12023"/>
                      <a:pt x="2213460" y="16362"/>
                    </a:cubicBezTo>
                    <a:lnTo>
                      <a:pt x="2213460" y="742753"/>
                    </a:lnTo>
                    <a:cubicBezTo>
                      <a:pt x="2213460" y="747092"/>
                      <a:pt x="2211736" y="751254"/>
                      <a:pt x="2208667" y="754323"/>
                    </a:cubicBezTo>
                    <a:cubicBezTo>
                      <a:pt x="2205599" y="757391"/>
                      <a:pt x="2201437" y="759115"/>
                      <a:pt x="2197097" y="759115"/>
                    </a:cubicBezTo>
                    <a:lnTo>
                      <a:pt x="16362" y="759115"/>
                    </a:lnTo>
                    <a:cubicBezTo>
                      <a:pt x="12023" y="759115"/>
                      <a:pt x="7861" y="757391"/>
                      <a:pt x="4792" y="754323"/>
                    </a:cubicBezTo>
                    <a:cubicBezTo>
                      <a:pt x="1724" y="751254"/>
                      <a:pt x="0" y="747092"/>
                      <a:pt x="0" y="742753"/>
                    </a:cubicBezTo>
                    <a:lnTo>
                      <a:pt x="0" y="16362"/>
                    </a:lnTo>
                    <a:cubicBezTo>
                      <a:pt x="0" y="12023"/>
                      <a:pt x="1724" y="7861"/>
                      <a:pt x="4792" y="4792"/>
                    </a:cubicBezTo>
                    <a:cubicBezTo>
                      <a:pt x="7861" y="1724"/>
                      <a:pt x="12023" y="0"/>
                      <a:pt x="16362" y="0"/>
                    </a:cubicBezTo>
                    <a:close/>
                  </a:path>
                </a:pathLst>
              </a:custGeom>
              <a:solidFill>
                <a:srgbClr val="9B9B87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id="{1306C4D4-3894-E820-05D6-8BB1D9A1685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213460" cy="797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99F82D-4B4C-9289-6612-827ACD60C9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0817" y="5144354"/>
              <a:ext cx="3448825" cy="64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>
                <a:lnSpc>
                  <a:spcPts val="2119"/>
                </a:lnSpc>
                <a:spcBef>
                  <a:spcPct val="0"/>
                </a:spcBef>
              </a:pPr>
              <a:r>
                <a:rPr lang="vi-VN" sz="2400" u="none" strike="noStrike" dirty="0">
                  <a:solidFill>
                    <a:srgbClr val="FFFFFF"/>
                  </a:solidFill>
                  <a:latin typeface="Sanchez"/>
                </a:rPr>
                <a:t>Vẽ nét tạo không gian xung quanh.</a:t>
              </a:r>
              <a:endParaRPr lang="en-US" sz="2400" u="none" strike="noStrike" dirty="0">
                <a:solidFill>
                  <a:srgbClr val="FFFFFF"/>
                </a:solidFill>
                <a:latin typeface="Sanchez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1785FC-0C99-33C2-4C5F-88C7B5D5C9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170" y="5155811"/>
              <a:ext cx="838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03.</a:t>
              </a:r>
              <a:endParaRPr lang="en-US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22C1E3-5D5A-C623-E8B4-A789EE68A2C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30" y="9224763"/>
            <a:ext cx="5272506" cy="1082114"/>
            <a:chOff x="705981" y="4995240"/>
            <a:chExt cx="4384673" cy="941233"/>
          </a:xfrm>
        </p:grpSpPr>
        <p:grpSp>
          <p:nvGrpSpPr>
            <p:cNvPr id="33" name="Group 13">
              <a:extLst>
                <a:ext uri="{FF2B5EF4-FFF2-40B4-BE49-F238E27FC236}">
                  <a16:creationId xmlns:a16="http://schemas.microsoft.com/office/drawing/2014/main" id="{218D60F7-CB1B-ABE6-5C5A-AD919C1F299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81" y="4995240"/>
              <a:ext cx="4312216" cy="816835"/>
              <a:chOff x="0" y="-38100"/>
              <a:chExt cx="2213460" cy="899576"/>
            </a:xfrm>
          </p:grpSpPr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EB82EE9E-1810-BEB5-F5B0-B0A32FE88C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"/>
                <a:ext cx="2213460" cy="861477"/>
              </a:xfrm>
              <a:custGeom>
                <a:avLst/>
                <a:gdLst/>
                <a:ahLst/>
                <a:cxnLst/>
                <a:rect l="l" t="t" r="r" b="b"/>
                <a:pathLst>
                  <a:path w="2213460" h="759115">
                    <a:moveTo>
                      <a:pt x="16362" y="0"/>
                    </a:moveTo>
                    <a:lnTo>
                      <a:pt x="2197097" y="0"/>
                    </a:lnTo>
                    <a:cubicBezTo>
                      <a:pt x="2201437" y="0"/>
                      <a:pt x="2205599" y="1724"/>
                      <a:pt x="2208667" y="4792"/>
                    </a:cubicBezTo>
                    <a:cubicBezTo>
                      <a:pt x="2211736" y="7861"/>
                      <a:pt x="2213460" y="12023"/>
                      <a:pt x="2213460" y="16362"/>
                    </a:cubicBezTo>
                    <a:lnTo>
                      <a:pt x="2213460" y="742753"/>
                    </a:lnTo>
                    <a:cubicBezTo>
                      <a:pt x="2213460" y="747092"/>
                      <a:pt x="2211736" y="751254"/>
                      <a:pt x="2208667" y="754323"/>
                    </a:cubicBezTo>
                    <a:cubicBezTo>
                      <a:pt x="2205599" y="757391"/>
                      <a:pt x="2201437" y="759115"/>
                      <a:pt x="2197097" y="759115"/>
                    </a:cubicBezTo>
                    <a:lnTo>
                      <a:pt x="16362" y="759115"/>
                    </a:lnTo>
                    <a:cubicBezTo>
                      <a:pt x="12023" y="759115"/>
                      <a:pt x="7861" y="757391"/>
                      <a:pt x="4792" y="754323"/>
                    </a:cubicBezTo>
                    <a:cubicBezTo>
                      <a:pt x="1724" y="751254"/>
                      <a:pt x="0" y="747092"/>
                      <a:pt x="0" y="742753"/>
                    </a:cubicBezTo>
                    <a:lnTo>
                      <a:pt x="0" y="16362"/>
                    </a:lnTo>
                    <a:cubicBezTo>
                      <a:pt x="0" y="12023"/>
                      <a:pt x="1724" y="7861"/>
                      <a:pt x="4792" y="4792"/>
                    </a:cubicBezTo>
                    <a:cubicBezTo>
                      <a:pt x="7861" y="1724"/>
                      <a:pt x="12023" y="0"/>
                      <a:pt x="16362" y="0"/>
                    </a:cubicBezTo>
                    <a:close/>
                  </a:path>
                </a:pathLst>
              </a:custGeom>
              <a:solidFill>
                <a:srgbClr val="9B9B87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15">
                <a:extLst>
                  <a:ext uri="{FF2B5EF4-FFF2-40B4-BE49-F238E27FC236}">
                    <a16:creationId xmlns:a16="http://schemas.microsoft.com/office/drawing/2014/main" id="{8E5037DD-8A38-34AE-78E8-12D00A0E307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213460" cy="797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B2D792-E23D-F47E-6346-04C387E8EBC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8549" y="5105476"/>
              <a:ext cx="387210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vi-VN" sz="2400" dirty="0">
                  <a:solidFill>
                    <a:srgbClr val="FFFFFF"/>
                  </a:solidFill>
                </a:rPr>
                <a:t>Vẽ chi tiết thể hiện đặc điểm của công trình kiến trúc bằng nét.</a:t>
              </a:r>
              <a:endParaRPr lang="en-US" sz="2400" dirty="0">
                <a:solidFill>
                  <a:srgbClr val="FFFFFF"/>
                </a:solidFill>
                <a:latin typeface="Sanchez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E4768A-C57B-3A35-A1C0-04049D6159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5981" y="5142048"/>
              <a:ext cx="634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02.</a:t>
              </a:r>
              <a:endParaRPr lang="en-US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6FB26B-46B8-7A58-4DDF-7928605EC14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844029" y="9450926"/>
            <a:ext cx="6467695" cy="689293"/>
            <a:chOff x="705981" y="5029836"/>
            <a:chExt cx="4368364" cy="689293"/>
          </a:xfrm>
        </p:grpSpPr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3E453222-1922-A0D8-A7CA-CD2F55A7F28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81" y="5029836"/>
              <a:ext cx="4312216" cy="689293"/>
              <a:chOff x="0" y="0"/>
              <a:chExt cx="2213460" cy="759115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F4F87D19-D076-5699-14D8-2D605AF389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213460" cy="759115"/>
              </a:xfrm>
              <a:custGeom>
                <a:avLst/>
                <a:gdLst/>
                <a:ahLst/>
                <a:cxnLst/>
                <a:rect l="l" t="t" r="r" b="b"/>
                <a:pathLst>
                  <a:path w="2213460" h="759115">
                    <a:moveTo>
                      <a:pt x="16362" y="0"/>
                    </a:moveTo>
                    <a:lnTo>
                      <a:pt x="2197097" y="0"/>
                    </a:lnTo>
                    <a:cubicBezTo>
                      <a:pt x="2201437" y="0"/>
                      <a:pt x="2205599" y="1724"/>
                      <a:pt x="2208667" y="4792"/>
                    </a:cubicBezTo>
                    <a:cubicBezTo>
                      <a:pt x="2211736" y="7861"/>
                      <a:pt x="2213460" y="12023"/>
                      <a:pt x="2213460" y="16362"/>
                    </a:cubicBezTo>
                    <a:lnTo>
                      <a:pt x="2213460" y="742753"/>
                    </a:lnTo>
                    <a:cubicBezTo>
                      <a:pt x="2213460" y="747092"/>
                      <a:pt x="2211736" y="751254"/>
                      <a:pt x="2208667" y="754323"/>
                    </a:cubicBezTo>
                    <a:cubicBezTo>
                      <a:pt x="2205599" y="757391"/>
                      <a:pt x="2201437" y="759115"/>
                      <a:pt x="2197097" y="759115"/>
                    </a:cubicBezTo>
                    <a:lnTo>
                      <a:pt x="16362" y="759115"/>
                    </a:lnTo>
                    <a:cubicBezTo>
                      <a:pt x="12023" y="759115"/>
                      <a:pt x="7861" y="757391"/>
                      <a:pt x="4792" y="754323"/>
                    </a:cubicBezTo>
                    <a:cubicBezTo>
                      <a:pt x="1724" y="751254"/>
                      <a:pt x="0" y="747092"/>
                      <a:pt x="0" y="742753"/>
                    </a:cubicBezTo>
                    <a:lnTo>
                      <a:pt x="0" y="16362"/>
                    </a:lnTo>
                    <a:cubicBezTo>
                      <a:pt x="0" y="12023"/>
                      <a:pt x="1724" y="7861"/>
                      <a:pt x="4792" y="4792"/>
                    </a:cubicBezTo>
                    <a:cubicBezTo>
                      <a:pt x="7861" y="1724"/>
                      <a:pt x="12023" y="0"/>
                      <a:pt x="16362" y="0"/>
                    </a:cubicBezTo>
                    <a:close/>
                  </a:path>
                </a:pathLst>
              </a:custGeom>
              <a:solidFill>
                <a:srgbClr val="9B9B87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15">
                <a:extLst>
                  <a:ext uri="{FF2B5EF4-FFF2-40B4-BE49-F238E27FC236}">
                    <a16:creationId xmlns:a16="http://schemas.microsoft.com/office/drawing/2014/main" id="{B1EBC3BB-71A5-7A36-2AD9-A907B9EE7B4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213460" cy="797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91BF3B-4747-EB25-4645-441DCAD30E2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849" y="5148794"/>
              <a:ext cx="4267496" cy="371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>
                <a:lnSpc>
                  <a:spcPts val="2119"/>
                </a:lnSpc>
                <a:spcBef>
                  <a:spcPct val="0"/>
                </a:spcBef>
              </a:pPr>
              <a:r>
                <a:rPr lang="vi-VN" sz="2400" dirty="0">
                  <a:solidFill>
                    <a:srgbClr val="FFFFFF"/>
                  </a:solidFill>
                </a:rPr>
                <a:t>Nhà hát Ô- pê- ra (Opera), Ốt – Xtrây- lia</a:t>
              </a:r>
              <a:endParaRPr lang="en-US" sz="2400" dirty="0">
                <a:solidFill>
                  <a:srgbClr val="FFFFFF"/>
                </a:solidFill>
                <a:latin typeface="Sanchez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72F85698-72F1-8DD5-3E69-B1D746F9F4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1150" y="2634400"/>
            <a:ext cx="16706850" cy="556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vi-VN" sz="36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</a:t>
            </a:r>
            <a:r>
              <a:rPr lang="en-US" sz="36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3. VẼ TRANH VỀ CÔNG TRÌNH KIẾN TRÚC TIÊU BIỂU CỦA THẾ GIỚI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1150" y="4229100"/>
            <a:ext cx="14656960" cy="4076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Em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tham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khảo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bài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ở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sách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giáo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khoa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và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suy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nghĩ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+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chọn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và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phác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hình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mảng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chính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của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công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trình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+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tiếp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chi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tiết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để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làm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rõ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đặc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trưng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của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công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trình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+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lựa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chọn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loại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nét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phù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hợp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để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tạo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không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gian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cho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bức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tranh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+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tạo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độ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đậm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nhạt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, xa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gần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bằng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nét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hoàn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thiện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bức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tranh</a:t>
            </a:r>
            <a:r>
              <a:rPr lang="en-US" sz="3200" dirty="0">
                <a:solidFill>
                  <a:srgbClr val="4B261F"/>
                </a:solidFill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ts val="3216"/>
              </a:lnSpc>
              <a:spcBef>
                <a:spcPct val="0"/>
              </a:spcBef>
            </a:pPr>
            <a:endParaRPr lang="en-US" sz="2297" dirty="0">
              <a:solidFill>
                <a:srgbClr val="4B261F"/>
              </a:solidFill>
              <a:latin typeface="Sanchez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092898E-A350-4E6F-9757-3C991E4F2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276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Asap</vt:lpstr>
      <vt:lpstr>Montserrat SemiBold</vt:lpstr>
      <vt:lpstr>Shadows Into Light Two</vt:lpstr>
      <vt:lpstr>Montserrat Medium</vt:lpstr>
      <vt:lpstr>Sanchez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HĐ1. KHÁM PHÁ VỀ CÁC CÔNG TRÌNH KIẾN TRÚC TIÊU BIỂU TRÊN THẾ GIỚI</dc:title>
  <cp:lastModifiedBy>Nguyen Ngoc Quoc Khanh 20226047</cp:lastModifiedBy>
  <cp:revision>21</cp:revision>
  <dcterms:created xsi:type="dcterms:W3CDTF">2006-08-16T00:00:00Z</dcterms:created>
  <dcterms:modified xsi:type="dcterms:W3CDTF">2025-11-11T03:30:40Z</dcterms:modified>
  <dc:identifier>DAF3lnSOfuU</dc:identifier>
</cp:coreProperties>
</file>