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2" r:id="rId5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Dancing Script" panose="020B0604020202020204" charset="0"/>
      <p:regular r:id="rId10"/>
    </p:embeddedFont>
    <p:embeddedFont>
      <p:font typeface="Dancing Script Bold" panose="020B0604020202020204" charset="0"/>
      <p:regular r:id="rId11"/>
    </p:embeddedFont>
    <p:embeddedFont>
      <p:font typeface="Montserrat" panose="00000500000000000000" pitchFamily="2" charset="0"/>
      <p:regular r:id="rId12"/>
      <p:bold r:id="rId13"/>
      <p:italic r:id="rId14"/>
      <p:boldItalic r:id="rId15"/>
    </p:embeddedFont>
    <p:embeddedFont>
      <p:font typeface="Montserrat Bold" panose="00000800000000000000" charset="0"/>
      <p:regular r:id="rId16"/>
    </p:embeddedFont>
    <p:embeddedFont>
      <p:font typeface="Montserrat Bold Italics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4048">
            <a:off x="4048819" y="2862217"/>
            <a:ext cx="7806541" cy="5017022"/>
          </a:xfrm>
          <a:custGeom>
            <a:avLst/>
            <a:gdLst/>
            <a:ahLst/>
            <a:cxnLst/>
            <a:rect l="l" t="t" r="r" b="b"/>
            <a:pathLst>
              <a:path w="7806541" h="5017022">
                <a:moveTo>
                  <a:pt x="0" y="0"/>
                </a:moveTo>
                <a:lnTo>
                  <a:pt x="7806541" y="0"/>
                </a:lnTo>
                <a:lnTo>
                  <a:pt x="7806541" y="5017022"/>
                </a:lnTo>
                <a:lnTo>
                  <a:pt x="0" y="5017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2160">
            <a:off x="4759816" y="3396278"/>
            <a:ext cx="6384547" cy="194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6854" spc="-390">
                <a:solidFill>
                  <a:srgbClr val="272727"/>
                </a:solidFill>
                <a:latin typeface="Dancing Script"/>
              </a:rPr>
              <a:t>Bài 2</a:t>
            </a:r>
          </a:p>
          <a:p>
            <a:pPr algn="ctr">
              <a:lnSpc>
                <a:spcPts val="8147"/>
              </a:lnSpc>
            </a:pPr>
            <a:r>
              <a:rPr lang="en-US" sz="8313" spc="-473">
                <a:solidFill>
                  <a:srgbClr val="457D58"/>
                </a:solidFill>
                <a:latin typeface="Dancing Script"/>
              </a:rPr>
              <a:t>Họa tiết Trang trí</a:t>
            </a:r>
          </a:p>
        </p:txBody>
      </p:sp>
      <p:sp>
        <p:nvSpPr>
          <p:cNvPr id="9" name="TextBox 9"/>
          <p:cNvSpPr txBox="1"/>
          <p:nvPr/>
        </p:nvSpPr>
        <p:spPr>
          <a:xfrm rot="-33196">
            <a:off x="4884803" y="5190755"/>
            <a:ext cx="5952357" cy="99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3"/>
              </a:lnSpc>
            </a:pPr>
            <a:r>
              <a:rPr lang="en-US" sz="5641" spc="-321">
                <a:solidFill>
                  <a:srgbClr val="457D58"/>
                </a:solidFill>
                <a:latin typeface="Dancing Script Bold"/>
              </a:rPr>
              <a:t>từ hình cắt giấy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77478" y="1577779"/>
            <a:ext cx="7549224" cy="126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 spc="-209">
                <a:solidFill>
                  <a:srgbClr val="272727"/>
                </a:solidFill>
                <a:latin typeface="Montserrat Bold Italics"/>
              </a:rPr>
              <a:t>CHỦ ĐỀ:</a:t>
            </a:r>
          </a:p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 spc="-209">
                <a:solidFill>
                  <a:srgbClr val="272727"/>
                </a:solidFill>
                <a:latin typeface="Montserrat Bold Italics"/>
              </a:rPr>
              <a:t>GIA ĐÌNH VÀ ĐỒ VẬT THÂN QUEN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56454" y="6255570"/>
            <a:ext cx="1009055" cy="4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  <a:spcBef>
                <a:spcPct val="0"/>
              </a:spcBef>
            </a:pPr>
            <a:r>
              <a:rPr lang="en-US" sz="2873" spc="-163">
                <a:solidFill>
                  <a:srgbClr val="272727"/>
                </a:solidFill>
                <a:latin typeface="Montserrat Bold Italics"/>
              </a:rPr>
              <a:t>2 TIẾT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331097">
            <a:off x="1173271" y="1456896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62989">
            <a:off x="1519859" y="2592423"/>
            <a:ext cx="9621094" cy="113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-438">
                <a:solidFill>
                  <a:srgbClr val="272727"/>
                </a:solidFill>
                <a:latin typeface="Dancing Script"/>
              </a:rPr>
              <a:t>Hoạt động Khám phá</a:t>
            </a:r>
          </a:p>
        </p:txBody>
      </p:sp>
      <p:grpSp>
        <p:nvGrpSpPr>
          <p:cNvPr id="5" name="Group 5"/>
          <p:cNvGrpSpPr/>
          <p:nvPr/>
        </p:nvGrpSpPr>
        <p:grpSpPr>
          <a:xfrm rot="244483">
            <a:off x="10727118" y="2861421"/>
            <a:ext cx="7047243" cy="5496849"/>
            <a:chOff x="0" y="0"/>
            <a:chExt cx="9396323" cy="7329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96323" cy="7329132"/>
            </a:xfrm>
            <a:custGeom>
              <a:avLst/>
              <a:gdLst/>
              <a:ahLst/>
              <a:cxnLst/>
              <a:rect l="l" t="t" r="r" b="b"/>
              <a:pathLst>
                <a:path w="9396323" h="7329132">
                  <a:moveTo>
                    <a:pt x="0" y="0"/>
                  </a:moveTo>
                  <a:lnTo>
                    <a:pt x="9396323" y="0"/>
                  </a:lnTo>
                  <a:lnTo>
                    <a:pt x="9396323" y="7329132"/>
                  </a:lnTo>
                  <a:lnTo>
                    <a:pt x="0" y="732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63711" y="384665"/>
              <a:ext cx="8723098" cy="6616545"/>
            </a:xfrm>
            <a:custGeom>
              <a:avLst/>
              <a:gdLst/>
              <a:ahLst/>
              <a:cxnLst/>
              <a:rect l="l" t="t" r="r" b="b"/>
              <a:pathLst>
                <a:path w="8723098" h="6616545">
                  <a:moveTo>
                    <a:pt x="0" y="0"/>
                  </a:moveTo>
                  <a:lnTo>
                    <a:pt x="8723098" y="0"/>
                  </a:lnTo>
                  <a:lnTo>
                    <a:pt x="8723098" y="6616545"/>
                  </a:lnTo>
                  <a:lnTo>
                    <a:pt x="0" y="661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697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329322">
            <a:off x="2771678" y="1663740"/>
            <a:ext cx="7315200" cy="605790"/>
          </a:xfrm>
          <a:custGeom>
            <a:avLst/>
            <a:gdLst/>
            <a:ahLst/>
            <a:cxnLst/>
            <a:rect l="l" t="t" r="r" b="b"/>
            <a:pathLst>
              <a:path w="7315200" h="605790">
                <a:moveTo>
                  <a:pt x="0" y="0"/>
                </a:moveTo>
                <a:lnTo>
                  <a:pt x="7315200" y="0"/>
                </a:lnTo>
                <a:lnTo>
                  <a:pt x="7315200" y="605790"/>
                </a:lnTo>
                <a:lnTo>
                  <a:pt x="0" y="60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15639">
            <a:off x="3210509" y="3983552"/>
            <a:ext cx="6742917" cy="3489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 Bold"/>
              </a:rPr>
              <a:t>Khám phá các hoạ tiết trang trí từ hình cắt giấy.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Các hoạ tiết có trong hình.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Điểm giống nhau và khác nhau của các hoạ tiết.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Cách tạo hoạ tiết trang trí từ hình cắt giấy và khoảng trống còn lại của hình cắt.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9005" y="-2346261"/>
            <a:ext cx="16912832" cy="15671945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5"/>
                </a:lnTo>
                <a:lnTo>
                  <a:pt x="0" y="15671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2678472" y="3714351"/>
            <a:ext cx="12690401" cy="20227"/>
          </a:xfrm>
          <a:prstGeom prst="line">
            <a:avLst/>
          </a:prstGeom>
          <a:ln w="38100" cap="flat">
            <a:solidFill>
              <a:srgbClr val="457D5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43530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" name="AutoShape 6"/>
          <p:cNvSpPr/>
          <p:nvPr/>
        </p:nvSpPr>
        <p:spPr>
          <a:xfrm>
            <a:off x="694404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" name="AutoShape 7"/>
          <p:cNvSpPr/>
          <p:nvPr/>
        </p:nvSpPr>
        <p:spPr>
          <a:xfrm>
            <a:off x="1114455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534506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9" name="Freeform 9"/>
          <p:cNvSpPr/>
          <p:nvPr/>
        </p:nvSpPr>
        <p:spPr>
          <a:xfrm>
            <a:off x="1551663" y="5967457"/>
            <a:ext cx="2723079" cy="3701067"/>
          </a:xfrm>
          <a:custGeom>
            <a:avLst/>
            <a:gdLst/>
            <a:ahLst/>
            <a:cxnLst/>
            <a:rect l="l" t="t" r="r" b="b"/>
            <a:pathLst>
              <a:path w="2723079" h="3701067">
                <a:moveTo>
                  <a:pt x="0" y="0"/>
                </a:moveTo>
                <a:lnTo>
                  <a:pt x="2723079" y="0"/>
                </a:lnTo>
                <a:lnTo>
                  <a:pt x="2723079" y="3701067"/>
                </a:lnTo>
                <a:lnTo>
                  <a:pt x="0" y="370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20594" b="-26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02430" y="5951459"/>
            <a:ext cx="2729364" cy="3733063"/>
          </a:xfrm>
          <a:custGeom>
            <a:avLst/>
            <a:gdLst/>
            <a:ahLst/>
            <a:cxnLst/>
            <a:rect l="l" t="t" r="r" b="b"/>
            <a:pathLst>
              <a:path w="2729364" h="3733063">
                <a:moveTo>
                  <a:pt x="0" y="0"/>
                </a:moveTo>
                <a:lnTo>
                  <a:pt x="2729364" y="0"/>
                </a:lnTo>
                <a:lnTo>
                  <a:pt x="2729364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403" r="-277991" b="-174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59482" y="5951459"/>
            <a:ext cx="2818826" cy="3733063"/>
          </a:xfrm>
          <a:custGeom>
            <a:avLst/>
            <a:gdLst/>
            <a:ahLst/>
            <a:cxnLst/>
            <a:rect l="l" t="t" r="r" b="b"/>
            <a:pathLst>
              <a:path w="2818826" h="3733063">
                <a:moveTo>
                  <a:pt x="0" y="0"/>
                </a:moveTo>
                <a:lnTo>
                  <a:pt x="2818826" y="0"/>
                </a:lnTo>
                <a:lnTo>
                  <a:pt x="2818826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9683" r="-133228" b="-174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05996" y="5918972"/>
            <a:ext cx="2630340" cy="3798037"/>
          </a:xfrm>
          <a:custGeom>
            <a:avLst/>
            <a:gdLst/>
            <a:ahLst/>
            <a:cxnLst/>
            <a:rect l="l" t="t" r="r" b="b"/>
            <a:pathLst>
              <a:path w="2630340" h="3798037">
                <a:moveTo>
                  <a:pt x="0" y="0"/>
                </a:moveTo>
                <a:lnTo>
                  <a:pt x="2630341" y="0"/>
                </a:lnTo>
                <a:lnTo>
                  <a:pt x="2630341" y="3798037"/>
                </a:lnTo>
                <a:lnTo>
                  <a:pt x="0" y="3798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94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72218" y="440908"/>
            <a:ext cx="5412449" cy="639653"/>
          </a:xfrm>
          <a:custGeom>
            <a:avLst/>
            <a:gdLst/>
            <a:ahLst/>
            <a:cxnLst/>
            <a:rect l="l" t="t" r="r" b="b"/>
            <a:pathLst>
              <a:path w="5412449" h="639653">
                <a:moveTo>
                  <a:pt x="0" y="0"/>
                </a:moveTo>
                <a:lnTo>
                  <a:pt x="5412449" y="0"/>
                </a:lnTo>
                <a:lnTo>
                  <a:pt x="5412449" y="639653"/>
                </a:lnTo>
                <a:lnTo>
                  <a:pt x="0" y="63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42519" y="1992924"/>
            <a:ext cx="11271847" cy="10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46"/>
              </a:lnSpc>
            </a:pPr>
            <a:r>
              <a:rPr lang="en-US" sz="7038" spc="-401">
                <a:solidFill>
                  <a:srgbClr val="272727"/>
                </a:solidFill>
                <a:latin typeface="Dancing Script"/>
              </a:rPr>
              <a:t>Kiến tạo Kiến thức Kỹ năng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0566" y="4876932"/>
            <a:ext cx="232527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2 tờ giấy màu ,</a:t>
            </a:r>
          </a:p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tờ nhỏ bằng ½ tờ 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89432" y="4743648"/>
            <a:ext cx="2942361" cy="79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Gấp đôi tờ giấy nhỏ vẽ và cắt hình trang trí</a:t>
            </a:r>
          </a:p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sát mép giấy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0603" y="4743648"/>
            <a:ext cx="2396584" cy="79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Dán tờ giấy nhỏ đã cắt hình vào một nửa tờ giấy lớn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12088" y="4610365"/>
            <a:ext cx="3218157" cy="106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Dán các hình cắt vào nửa còn lại của tờ giấy theo nguyên lý cân bằng, tương phản lặp lại để tạo họa tiết trang trí.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23594" y="1290111"/>
            <a:ext cx="421600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HOẠT  ĐỘNG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6880" y="1028700"/>
            <a:ext cx="4130842" cy="5338729"/>
            <a:chOff x="0" y="0"/>
            <a:chExt cx="5507789" cy="7118305"/>
          </a:xfrm>
        </p:grpSpPr>
        <p:sp>
          <p:nvSpPr>
            <p:cNvPr id="4" name="Freeform 4"/>
            <p:cNvSpPr/>
            <p:nvPr/>
          </p:nvSpPr>
          <p:spPr>
            <a:xfrm rot="5400000">
              <a:off x="-805258" y="805258"/>
              <a:ext cx="7118305" cy="5507789"/>
            </a:xfrm>
            <a:custGeom>
              <a:avLst/>
              <a:gdLst/>
              <a:ahLst/>
              <a:cxnLst/>
              <a:rect l="l" t="t" r="r" b="b"/>
              <a:pathLst>
                <a:path w="7118305" h="5507789">
                  <a:moveTo>
                    <a:pt x="0" y="0"/>
                  </a:moveTo>
                  <a:lnTo>
                    <a:pt x="7118305" y="0"/>
                  </a:lnTo>
                  <a:lnTo>
                    <a:pt x="7118305" y="5507789"/>
                  </a:lnTo>
                  <a:lnTo>
                    <a:pt x="0" y="5507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0237" y="282805"/>
              <a:ext cx="4867315" cy="6506301"/>
            </a:xfrm>
            <a:custGeom>
              <a:avLst/>
              <a:gdLst/>
              <a:ahLst/>
              <a:cxnLst/>
              <a:rect l="l" t="t" r="r" b="b"/>
              <a:pathLst>
                <a:path w="4867315" h="6506301">
                  <a:moveTo>
                    <a:pt x="0" y="0"/>
                  </a:moveTo>
                  <a:lnTo>
                    <a:pt x="4867315" y="0"/>
                  </a:lnTo>
                  <a:lnTo>
                    <a:pt x="4867315" y="6506302"/>
                  </a:lnTo>
                  <a:lnTo>
                    <a:pt x="0" y="6506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173" r="-275521" b="-665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233921" y="4574761"/>
            <a:ext cx="5021140" cy="4983334"/>
            <a:chOff x="0" y="0"/>
            <a:chExt cx="6694853" cy="66444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94853" cy="6644445"/>
            </a:xfrm>
            <a:custGeom>
              <a:avLst/>
              <a:gdLst/>
              <a:ahLst/>
              <a:cxnLst/>
              <a:rect l="l" t="t" r="r" b="b"/>
              <a:pathLst>
                <a:path w="6694853" h="6644445">
                  <a:moveTo>
                    <a:pt x="0" y="0"/>
                  </a:moveTo>
                  <a:lnTo>
                    <a:pt x="6694853" y="0"/>
                  </a:lnTo>
                  <a:lnTo>
                    <a:pt x="6694853" y="6644445"/>
                  </a:lnTo>
                  <a:lnTo>
                    <a:pt x="0" y="6644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2865" t="-4176" r="-29904" b="-775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33668" y="485653"/>
              <a:ext cx="5784824" cy="5740396"/>
            </a:xfrm>
            <a:custGeom>
              <a:avLst/>
              <a:gdLst/>
              <a:ahLst/>
              <a:cxnLst/>
              <a:rect l="l" t="t" r="r" b="b"/>
              <a:pathLst>
                <a:path w="5784824" h="5740396">
                  <a:moveTo>
                    <a:pt x="0" y="0"/>
                  </a:moveTo>
                  <a:lnTo>
                    <a:pt x="5784824" y="0"/>
                  </a:lnTo>
                  <a:lnTo>
                    <a:pt x="5784824" y="5740396"/>
                  </a:lnTo>
                  <a:lnTo>
                    <a:pt x="0" y="574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3294" r="-169881" b="-6844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329441" y="3216042"/>
            <a:ext cx="6929859" cy="5361978"/>
            <a:chOff x="0" y="0"/>
            <a:chExt cx="9239812" cy="7149304"/>
          </a:xfrm>
        </p:grpSpPr>
        <p:sp>
          <p:nvSpPr>
            <p:cNvPr id="10" name="Freeform 10"/>
            <p:cNvSpPr/>
            <p:nvPr/>
          </p:nvSpPr>
          <p:spPr>
            <a:xfrm rot="-10800000">
              <a:off x="0" y="0"/>
              <a:ext cx="9239812" cy="7149304"/>
            </a:xfrm>
            <a:custGeom>
              <a:avLst/>
              <a:gdLst/>
              <a:ahLst/>
              <a:cxnLst/>
              <a:rect l="l" t="t" r="r" b="b"/>
              <a:pathLst>
                <a:path w="9239812" h="7149304">
                  <a:moveTo>
                    <a:pt x="0" y="0"/>
                  </a:moveTo>
                  <a:lnTo>
                    <a:pt x="9239812" y="0"/>
                  </a:lnTo>
                  <a:lnTo>
                    <a:pt x="9239812" y="7149304"/>
                  </a:lnTo>
                  <a:lnTo>
                    <a:pt x="0" y="7149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24542" y="418015"/>
              <a:ext cx="8391079" cy="6333142"/>
            </a:xfrm>
            <a:custGeom>
              <a:avLst/>
              <a:gdLst/>
              <a:ahLst/>
              <a:cxnLst/>
              <a:rect l="l" t="t" r="r" b="b"/>
              <a:pathLst>
                <a:path w="8391079" h="6333142">
                  <a:moveTo>
                    <a:pt x="0" y="0"/>
                  </a:moveTo>
                  <a:lnTo>
                    <a:pt x="8391079" y="0"/>
                  </a:lnTo>
                  <a:lnTo>
                    <a:pt x="8391079" y="6333142"/>
                  </a:lnTo>
                  <a:lnTo>
                    <a:pt x="0" y="6333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1815" t="-46509" r="-505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9144000" y="1454227"/>
            <a:ext cx="7870822" cy="146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399"/>
              </a:lnSpc>
            </a:pPr>
            <a:r>
              <a:rPr lang="en-US" sz="10088" spc="-575">
                <a:solidFill>
                  <a:srgbClr val="E1D9CE"/>
                </a:solidFill>
                <a:latin typeface="Dancing Script"/>
              </a:rPr>
              <a:t>Tham khảo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154</Words>
  <Application>Microsoft Office PowerPoint</Application>
  <PresentationFormat>Custom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Montserrat Bold</vt:lpstr>
      <vt:lpstr>Calibri</vt:lpstr>
      <vt:lpstr>Montserrat</vt:lpstr>
      <vt:lpstr>Montserrat Bold Italics</vt:lpstr>
      <vt:lpstr>Dancing Script</vt:lpstr>
      <vt:lpstr>Arial</vt:lpstr>
      <vt:lpstr>Dancing Script 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Thiết kế không tên</dc:title>
  <cp:lastModifiedBy>Nguyen Ngoc Quoc Khanh 20226047</cp:lastModifiedBy>
  <cp:revision>7</cp:revision>
  <dcterms:created xsi:type="dcterms:W3CDTF">2006-08-16T00:00:00Z</dcterms:created>
  <dcterms:modified xsi:type="dcterms:W3CDTF">2025-10-19T14:52:46Z</dcterms:modified>
  <dc:identifier>DAF4oyCFMDA</dc:identifier>
</cp:coreProperties>
</file>