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ancing Script" panose="020B0604020202020204" charset="0"/>
      <p:regular r:id="rId10"/>
    </p:embeddedFont>
    <p:embeddedFont>
      <p:font typeface="Montserrat Bold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4048">
            <a:off x="3623988" y="2922994"/>
            <a:ext cx="11428971" cy="7446149"/>
          </a:xfrm>
          <a:custGeom>
            <a:avLst/>
            <a:gdLst/>
            <a:ahLst/>
            <a:cxnLst/>
            <a:rect l="l" t="t" r="r" b="b"/>
            <a:pathLst>
              <a:path w="7806541" h="5017022">
                <a:moveTo>
                  <a:pt x="0" y="0"/>
                </a:moveTo>
                <a:lnTo>
                  <a:pt x="7806541" y="0"/>
                </a:lnTo>
                <a:lnTo>
                  <a:pt x="7806541" y="5017022"/>
                </a:lnTo>
                <a:lnTo>
                  <a:pt x="0" y="5017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772351">
            <a:off x="12320437" y="6377885"/>
            <a:ext cx="2333924" cy="2582814"/>
          </a:xfrm>
          <a:custGeom>
            <a:avLst/>
            <a:gdLst/>
            <a:ahLst/>
            <a:cxnLst/>
            <a:rect l="l" t="t" r="r" b="b"/>
            <a:pathLst>
              <a:path w="2333924" h="2582814">
                <a:moveTo>
                  <a:pt x="0" y="0"/>
                </a:moveTo>
                <a:lnTo>
                  <a:pt x="2333924" y="0"/>
                </a:lnTo>
                <a:lnTo>
                  <a:pt x="2333924" y="2582814"/>
                </a:lnTo>
                <a:lnTo>
                  <a:pt x="0" y="258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2160">
            <a:off x="3772447" y="3567780"/>
            <a:ext cx="10508091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7"/>
              </a:lnSpc>
            </a:pPr>
            <a:endParaRPr lang="en-US" sz="4800" spc="-3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717"/>
              </a:lnSpc>
            </a:pPr>
            <a:r>
              <a:rPr lang="en-US" sz="4800" spc="-3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spc="-3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lnSpc>
                <a:spcPts val="8147"/>
              </a:lnSpc>
            </a:pPr>
            <a:r>
              <a:rPr lang="vi-VN" sz="5400" b="1" i="1" dirty="0">
                <a:solidFill>
                  <a:srgbClr val="00B0F0"/>
                </a:solidFill>
                <a:latin typeface="+mj-lt"/>
              </a:rPr>
              <a:t>    ĐỒ GỐM SỨ TRONG GIA ĐÌNH</a:t>
            </a:r>
            <a:endParaRPr lang="en-US" sz="5400" spc="-473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Freeform 7"/>
          <p:cNvSpPr/>
          <p:nvPr/>
        </p:nvSpPr>
        <p:spPr>
          <a:xfrm rot="20483982">
            <a:off x="4137611" y="6377885"/>
            <a:ext cx="2333924" cy="2582814"/>
          </a:xfrm>
          <a:custGeom>
            <a:avLst/>
            <a:gdLst/>
            <a:ahLst/>
            <a:cxnLst/>
            <a:rect l="l" t="t" r="r" b="b"/>
            <a:pathLst>
              <a:path w="2333924" h="2582814">
                <a:moveTo>
                  <a:pt x="0" y="0"/>
                </a:moveTo>
                <a:lnTo>
                  <a:pt x="2333924" y="0"/>
                </a:lnTo>
                <a:lnTo>
                  <a:pt x="2333924" y="2582814"/>
                </a:lnTo>
                <a:lnTo>
                  <a:pt x="0" y="258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/>
          <p:cNvSpPr/>
          <p:nvPr/>
        </p:nvSpPr>
        <p:spPr>
          <a:xfrm>
            <a:off x="4191000" y="642937"/>
            <a:ext cx="9296400" cy="2362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5056446" y="1021536"/>
            <a:ext cx="7549224" cy="126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CHỦ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ĐỀ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:</a:t>
            </a:r>
          </a:p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GIA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ĐÌNH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VÀ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ĐỒ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VẬT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THÂN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QUEN</a:t>
            </a:r>
            <a:endParaRPr lang="en-US" sz="3673" b="1" spc="-209" dirty="0">
              <a:solidFill>
                <a:schemeClr val="tx2">
                  <a:lumMod val="75000"/>
                </a:schemeClr>
              </a:solidFill>
              <a:latin typeface="Montserrat 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331097">
            <a:off x="458399" y="345922"/>
            <a:ext cx="7406383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21036624">
            <a:off x="-890715" y="1770237"/>
            <a:ext cx="947763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01"/>
              </a:lnSpc>
            </a:pP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Hoạt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động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Khám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phá</a:t>
            </a:r>
            <a:endParaRPr lang="en-US" sz="7700" spc="-438" dirty="0">
              <a:solidFill>
                <a:srgbClr val="272727"/>
              </a:solidFill>
              <a:latin typeface="Dancing Script"/>
            </a:endParaRPr>
          </a:p>
        </p:txBody>
      </p:sp>
      <p:sp>
        <p:nvSpPr>
          <p:cNvPr id="8" name="Freeform 8"/>
          <p:cNvSpPr/>
          <p:nvPr/>
        </p:nvSpPr>
        <p:spPr>
          <a:xfrm rot="20937391">
            <a:off x="239838" y="1045061"/>
            <a:ext cx="6759322" cy="558993"/>
          </a:xfrm>
          <a:custGeom>
            <a:avLst/>
            <a:gdLst/>
            <a:ahLst/>
            <a:cxnLst/>
            <a:rect l="l" t="t" r="r" b="b"/>
            <a:pathLst>
              <a:path w="7315200" h="605790">
                <a:moveTo>
                  <a:pt x="0" y="0"/>
                </a:moveTo>
                <a:lnTo>
                  <a:pt x="7315200" y="0"/>
                </a:lnTo>
                <a:lnTo>
                  <a:pt x="7315200" y="605790"/>
                </a:lnTo>
                <a:lnTo>
                  <a:pt x="0" y="605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21047848">
            <a:off x="910763" y="3212994"/>
            <a:ext cx="6742917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800" b="1" dirty="0"/>
              <a:t>Khám phá hình dáng và cách trang trí đồ gốm sứ trong gia đình.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Gọi tên các đồ gốm sứ có trong hình.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Điểm giống nhau và khác nhau về cách tạo dáng,họa tiết trang trí các đồ gốm sứ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Hình khối tạo nên các đồ gốm</a:t>
            </a:r>
            <a:endParaRPr lang="vi-V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58600" y="495300"/>
            <a:ext cx="58978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0" y="5143500"/>
            <a:ext cx="3186112" cy="4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0" y="5219700"/>
            <a:ext cx="2733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571500"/>
            <a:ext cx="3200400" cy="55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81000" y="-571500"/>
            <a:ext cx="19202400" cy="12344400"/>
          </a:xfrm>
          <a:custGeom>
            <a:avLst/>
            <a:gdLst/>
            <a:ahLst/>
            <a:cxnLst/>
            <a:rect l="l" t="t" r="r" b="b"/>
            <a:pathLst>
              <a:path w="16912832" h="15671945">
                <a:moveTo>
                  <a:pt x="0" y="0"/>
                </a:moveTo>
                <a:lnTo>
                  <a:pt x="16912832" y="0"/>
                </a:lnTo>
                <a:lnTo>
                  <a:pt x="16912832" y="15671945"/>
                </a:lnTo>
                <a:lnTo>
                  <a:pt x="0" y="15671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8</a:t>
            </a:r>
            <a:endParaRPr lang="vi-VN" dirty="0"/>
          </a:p>
        </p:txBody>
      </p:sp>
      <p:sp>
        <p:nvSpPr>
          <p:cNvPr id="4" name="AutoShape 4"/>
          <p:cNvSpPr/>
          <p:nvPr/>
        </p:nvSpPr>
        <p:spPr>
          <a:xfrm>
            <a:off x="2678472" y="3714351"/>
            <a:ext cx="12690401" cy="20227"/>
          </a:xfrm>
          <a:prstGeom prst="line">
            <a:avLst/>
          </a:prstGeom>
          <a:ln w="38100" cap="flat">
            <a:solidFill>
              <a:srgbClr val="457D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743530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>
            <a:off x="694404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1114455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>
            <a:off x="1534506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3" name="Freeform 13"/>
          <p:cNvSpPr/>
          <p:nvPr/>
        </p:nvSpPr>
        <p:spPr>
          <a:xfrm>
            <a:off x="6872218" y="465247"/>
            <a:ext cx="5412449" cy="639653"/>
          </a:xfrm>
          <a:custGeom>
            <a:avLst/>
            <a:gdLst/>
            <a:ahLst/>
            <a:cxnLst/>
            <a:rect l="l" t="t" r="r" b="b"/>
            <a:pathLst>
              <a:path w="5412449" h="639653">
                <a:moveTo>
                  <a:pt x="0" y="0"/>
                </a:moveTo>
                <a:lnTo>
                  <a:pt x="5412449" y="0"/>
                </a:lnTo>
                <a:lnTo>
                  <a:pt x="5412449" y="639653"/>
                </a:lnTo>
                <a:lnTo>
                  <a:pt x="0" y="639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42519" y="1931300"/>
            <a:ext cx="11271847" cy="107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46"/>
              </a:lnSpc>
            </a:pP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Kiến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tạo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Kiến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thức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Kỹ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năng</a:t>
            </a:r>
            <a:endParaRPr lang="en-US" sz="7038" spc="-401" dirty="0">
              <a:solidFill>
                <a:srgbClr val="272727"/>
              </a:solidFill>
              <a:latin typeface="Dancing Scrip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0566" y="4876932"/>
            <a:ext cx="232527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9432" y="4743648"/>
            <a:ext cx="2942361" cy="54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60"/>
              </a:lnSpc>
            </a:pP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70603" y="4743648"/>
            <a:ext cx="239658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35001" y="4610365"/>
            <a:ext cx="31242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tiếtt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23594" y="1262683"/>
            <a:ext cx="421600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272727"/>
                </a:solidFill>
                <a:latin typeface="Montserrat Bold Italics"/>
              </a:rPr>
              <a:t>HOẠT  ĐỘNG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0" y="58293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057900"/>
            <a:ext cx="2133600" cy="267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5867400" y="56769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9982200" y="55245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13868400" y="56007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905500"/>
            <a:ext cx="2133600" cy="280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10800" y="5753100"/>
            <a:ext cx="21229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97001" y="5753100"/>
            <a:ext cx="2133599" cy="27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97768" y="0"/>
            <a:ext cx="2590232" cy="4535767"/>
          </a:xfrm>
          <a:custGeom>
            <a:avLst/>
            <a:gdLst/>
            <a:ahLst/>
            <a:cxnLst/>
            <a:rect l="l" t="t" r="r" b="b"/>
            <a:pathLst>
              <a:path w="2590232" h="4535767">
                <a:moveTo>
                  <a:pt x="0" y="0"/>
                </a:moveTo>
                <a:lnTo>
                  <a:pt x="2590232" y="0"/>
                </a:lnTo>
                <a:lnTo>
                  <a:pt x="2590232" y="4535767"/>
                </a:lnTo>
                <a:lnTo>
                  <a:pt x="0" y="4535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90" r="-899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33800" y="419100"/>
            <a:ext cx="7870822" cy="1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399"/>
              </a:lnSpc>
            </a:pPr>
            <a:r>
              <a:rPr lang="en-US" sz="10088" spc="-575" dirty="0" err="1">
                <a:solidFill>
                  <a:srgbClr val="E1D9CE"/>
                </a:solidFill>
                <a:latin typeface="Dancing Script"/>
              </a:rPr>
              <a:t>Tham</a:t>
            </a:r>
            <a:r>
              <a:rPr lang="en-US" sz="10088" spc="-575" dirty="0">
                <a:solidFill>
                  <a:srgbClr val="E1D9CE"/>
                </a:solidFill>
                <a:latin typeface="Dancing Script"/>
              </a:rPr>
              <a:t> </a:t>
            </a:r>
            <a:r>
              <a:rPr lang="en-US" sz="10088" spc="-575" dirty="0" err="1">
                <a:solidFill>
                  <a:srgbClr val="E1D9CE"/>
                </a:solidFill>
                <a:latin typeface="Dancing Script"/>
              </a:rPr>
              <a:t>khảo</a:t>
            </a:r>
            <a:endParaRPr lang="en-US" sz="10088" spc="-575" dirty="0">
              <a:solidFill>
                <a:srgbClr val="E1D9CE"/>
              </a:solidFill>
              <a:latin typeface="Dancing Scrip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1905000"/>
            <a:ext cx="16459200" cy="7200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524000" y="2781300"/>
            <a:ext cx="15741318" cy="6050115"/>
          </a:xfrm>
          <a:custGeom>
            <a:avLst/>
            <a:gdLst/>
            <a:ahLst/>
            <a:cxnLst/>
            <a:rect l="l" t="t" r="r" b="b"/>
            <a:pathLst>
              <a:path w="5636847" h="4523570">
                <a:moveTo>
                  <a:pt x="0" y="0"/>
                </a:moveTo>
                <a:lnTo>
                  <a:pt x="5636846" y="0"/>
                </a:lnTo>
                <a:lnTo>
                  <a:pt x="5636846" y="4523570"/>
                </a:lnTo>
                <a:lnTo>
                  <a:pt x="0" y="4523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781300"/>
            <a:ext cx="2209800" cy="33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152900"/>
            <a:ext cx="1981200" cy="35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06200" y="4533900"/>
            <a:ext cx="2667000" cy="35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0" y="3009899"/>
            <a:ext cx="2514600" cy="43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143500"/>
            <a:ext cx="4038600" cy="36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131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Dancing Script</vt:lpstr>
      <vt:lpstr>Times New Roman</vt:lpstr>
      <vt:lpstr>Calibri</vt:lpstr>
      <vt:lpstr>Montserrat Bold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Thiết kế không tên</dc:title>
  <cp:lastModifiedBy>Nguyen Ngoc Quoc Khanh 20226047</cp:lastModifiedBy>
  <cp:revision>34</cp:revision>
  <dcterms:created xsi:type="dcterms:W3CDTF">2006-08-16T00:00:00Z</dcterms:created>
  <dcterms:modified xsi:type="dcterms:W3CDTF">2025-10-19T14:45:53Z</dcterms:modified>
  <dc:identifier>DAF4oyCFMDA</dc:identifier>
</cp:coreProperties>
</file>