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1" r:id="rId1"/>
    <p:sldMasterId id="2147483793" r:id="rId2"/>
  </p:sldMasterIdLst>
  <p:notesMasterIdLst>
    <p:notesMasterId r:id="rId12"/>
  </p:notesMasterIdLst>
  <p:sldIdLst>
    <p:sldId id="337" r:id="rId3"/>
    <p:sldId id="346" r:id="rId4"/>
    <p:sldId id="329" r:id="rId5"/>
    <p:sldId id="344" r:id="rId6"/>
    <p:sldId id="269" r:id="rId7"/>
    <p:sldId id="268" r:id="rId8"/>
    <p:sldId id="343" r:id="rId9"/>
    <p:sldId id="353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85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560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372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2868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4545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5770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583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27015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89965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0535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04528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1817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302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91392-46B3-4988-B725-C457EAD2BD8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E37A7-131E-4749-AAF7-688385F4F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6432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67415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9849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9551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488" y="4105175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50754435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508805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429604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7783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0382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60729361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29623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37756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986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112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7507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E1BB7-1AEA-4241-A1A4-B3E9CE44291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FDBEA-6FCD-439E-9496-7EE16FD10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4431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8382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7951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rand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43" r:id="rId12"/>
    <p:sldLayoutId id="2147483845" r:id="rId13"/>
    <p:sldLayoutId id="2147483779" r:id="rId14"/>
    <p:sldLayoutId id="2147483780" r:id="rId15"/>
    <p:sldLayoutId id="2147483781" r:id="rId16"/>
    <p:sldLayoutId id="2147483783" r:id="rId17"/>
    <p:sldLayoutId id="2147483668" r:id="rId18"/>
    <p:sldLayoutId id="2147483673" r:id="rId19"/>
  </p:sldLayoutIdLst>
  <p:transition spd="slow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iCiel Pony" pitchFamily="2" charset="-93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92911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676" y="2254455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Pony" pitchFamily="2" charset="-93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5157193"/>
            <a:ext cx="1085182" cy="1554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44658"/>
            <a:ext cx="1440160" cy="1680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5230940"/>
            <a:ext cx="1627061" cy="16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467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17140" y="1112835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6" y="107492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3951" y="1991766"/>
            <a:ext cx="67175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 29: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</a:t>
            </a:r>
            <a:r>
              <a:rPr kumimoji="0" lang="en-US" sz="4400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uyện</a:t>
            </a:r>
            <a:r>
              <a:rPr kumimoji="0" lang="en-US" sz="4400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4400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tập</a:t>
            </a:r>
            <a:endParaRPr kumimoji="0" lang="en-US" sz="4400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459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6" y="3481034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39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01796" y="255286"/>
            <a:ext cx="6624736" cy="2918537"/>
            <a:chOff x="2647247" y="-39334"/>
            <a:chExt cx="4968552" cy="2188903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47247" y="1270097"/>
              <a:ext cx="4968552" cy="8794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400" b="1" kern="0" dirty="0" err="1">
                  <a:solidFill>
                    <a:srgbClr val="FFFFFF"/>
                  </a:solidFill>
                  <a:latin typeface="iCiel Pony" pitchFamily="2" charset="-93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lang="en-US" altLang="zh-CN" sz="5400" b="1" kern="0" dirty="0">
                  <a:solidFill>
                    <a:srgbClr val="FFFFFF"/>
                  </a:solidFill>
                  <a:latin typeface="iCiel Pony" pitchFamily="2" charset="-93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2.</a:t>
              </a:r>
              <a:endParaRPr lang="zh-CN" altLang="en-US" sz="5400" b="1" kern="0" dirty="0">
                <a:solidFill>
                  <a:srgbClr val="FFFFFF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36" y="4544673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07677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F280553-1275-4764-909C-4202D64025F4}"/>
              </a:ext>
            </a:extLst>
          </p:cNvPr>
          <p:cNvGrpSpPr/>
          <p:nvPr/>
        </p:nvGrpSpPr>
        <p:grpSpPr>
          <a:xfrm>
            <a:off x="228601" y="173057"/>
            <a:ext cx="609600" cy="587971"/>
            <a:chOff x="228601" y="108715"/>
            <a:chExt cx="609600" cy="5879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851538-AAC8-4CBA-ADD9-B6997FF48F6E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6CBBD4E-AAC4-44CF-8044-2C1CA42B4FFA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FEF6236-5665-42FC-A32D-18C99E7DB486}"/>
              </a:ext>
            </a:extLst>
          </p:cNvPr>
          <p:cNvSpPr txBox="1"/>
          <p:nvPr/>
        </p:nvSpPr>
        <p:spPr>
          <a:xfrm>
            <a:off x="838202" y="103756"/>
            <a:ext cx="723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04/bai-1-l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2810"/>
            <a:ext cx="12192000" cy="38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1757" y="2064470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23353" y="2144911"/>
            <a:ext cx="611652" cy="1008668"/>
            <a:chOff x="4488249" y="1989056"/>
            <a:chExt cx="451396" cy="100866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4432780" y="2064469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30598" y="260179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63477" y="2568804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62386" y="318657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36536" y="320159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18421" y="3205913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55401" y="2596824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28059" y="1917742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03291" y="1949929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09117" y="2318881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14383" y="2866621"/>
            <a:ext cx="63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55638" y="287948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65516" y="2461805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710338" y="1939392"/>
            <a:ext cx="611652" cy="1008668"/>
            <a:chOff x="4488249" y="1989056"/>
            <a:chExt cx="451396" cy="1008668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>
            <a:off x="7115904" y="2851809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366996" y="1991783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982139" y="1991782"/>
            <a:ext cx="6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391010" y="2879487"/>
            <a:ext cx="44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570357" y="2872383"/>
            <a:ext cx="41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180670" y="2443726"/>
            <a:ext cx="34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0932277" y="1971192"/>
            <a:ext cx="611652" cy="1008668"/>
            <a:chOff x="4488249" y="1989056"/>
            <a:chExt cx="451396" cy="1008668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>
            <a:off x="10353381" y="296251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0390511" y="2404712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48760" y="2450096"/>
            <a:ext cx="32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997086" y="2450095"/>
            <a:ext cx="27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123590" y="3256823"/>
            <a:ext cx="63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32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7211809" y="3731531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0457835" y="374475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367350" y="3634158"/>
            <a:ext cx="34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502036" y="3178978"/>
            <a:ext cx="56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639151" y="3625286"/>
            <a:ext cx="34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762386" y="2649244"/>
            <a:ext cx="29371" cy="6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71" grpId="0"/>
      <p:bldP spid="72" grpId="0"/>
      <p:bldP spid="73" grpId="0"/>
      <p:bldP spid="74" grpId="0"/>
      <p:bldP spid="80" grpId="0"/>
      <p:bldP spid="81" grpId="0"/>
      <p:bldP spid="82" grpId="0"/>
      <p:bldP spid="83" grpId="0"/>
      <p:bldP spid="88" grpId="0"/>
      <p:bldP spid="89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>
            <a:off x="7774069" y="1558687"/>
            <a:ext cx="1008864" cy="70889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2CC577-E177-4C21-AF7A-6F321CED8D39}"/>
              </a:ext>
            </a:extLst>
          </p:cNvPr>
          <p:cNvGrpSpPr/>
          <p:nvPr/>
        </p:nvGrpSpPr>
        <p:grpSpPr>
          <a:xfrm>
            <a:off x="257176" y="288329"/>
            <a:ext cx="609600" cy="587971"/>
            <a:chOff x="228601" y="108715"/>
            <a:chExt cx="609600" cy="58797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8BB9415-CD77-4A3F-86DD-0CC9F4DF1355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C26E87A-0D4B-454E-9950-46FA331D6747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2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34F59D9-B5DD-4027-A9A7-F0867D0DC227}"/>
              </a:ext>
            </a:extLst>
          </p:cNvPr>
          <p:cNvGrpSpPr/>
          <p:nvPr/>
        </p:nvGrpSpPr>
        <p:grpSpPr>
          <a:xfrm>
            <a:off x="1010918" y="235405"/>
            <a:ext cx="1213613" cy="693817"/>
            <a:chOff x="1010918" y="235405"/>
            <a:chExt cx="1213613" cy="69381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3CB1F67-F998-4AB6-9D4D-23BE914D5D36}"/>
                </a:ext>
              </a:extLst>
            </p:cNvPr>
            <p:cNvSpPr/>
            <p:nvPr/>
          </p:nvSpPr>
          <p:spPr>
            <a:xfrm>
              <a:off x="1010918" y="235405"/>
              <a:ext cx="760732" cy="69381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0070C0"/>
                  </a:solidFill>
                </a:rPr>
                <a:t>Số</a:t>
              </a:r>
              <a:endParaRPr lang="vi-VN" sz="3600" dirty="0">
                <a:solidFill>
                  <a:srgbClr val="0070C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735603-72E0-427A-AB61-B9885117A455}"/>
                </a:ext>
              </a:extLst>
            </p:cNvPr>
            <p:cNvSpPr txBox="1"/>
            <p:nvPr/>
          </p:nvSpPr>
          <p:spPr>
            <a:xfrm>
              <a:off x="1757806" y="259147"/>
              <a:ext cx="466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</a:rPr>
                <a:t>?</a:t>
              </a:r>
              <a:endParaRPr lang="vi-VN" sz="3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5" y="1804045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403835" y="1800520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32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86260" y="2118182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3472" y="2082037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43471" y="168587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05721" y="159840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3026718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Oval 40"/>
          <p:cNvSpPr/>
          <p:nvPr/>
        </p:nvSpPr>
        <p:spPr>
          <a:xfrm>
            <a:off x="2403834" y="3023193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42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186259" y="3340855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63471" y="3304710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/>
          <p:cNvSpPr/>
          <p:nvPr/>
        </p:nvSpPr>
        <p:spPr>
          <a:xfrm>
            <a:off x="7774068" y="2873809"/>
            <a:ext cx="914400" cy="70889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43470" y="2908549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72845" y="2792360"/>
            <a:ext cx="258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Bớt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4263935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8" name="Oval 47"/>
          <p:cNvSpPr/>
          <p:nvPr/>
        </p:nvSpPr>
        <p:spPr>
          <a:xfrm>
            <a:off x="2403834" y="4260410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186259" y="4578072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863471" y="4541927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7774068" y="4111026"/>
            <a:ext cx="914400" cy="70889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43470" y="414576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37431" y="4058296"/>
            <a:ext cx="271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1798731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96</a:t>
            </a:r>
          </a:p>
        </p:txBody>
      </p:sp>
      <p:sp>
        <p:nvSpPr>
          <p:cNvPr id="55" name="Isosceles Triangle 54"/>
          <p:cNvSpPr/>
          <p:nvPr/>
        </p:nvSpPr>
        <p:spPr>
          <a:xfrm>
            <a:off x="7742351" y="1509397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3035948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</a:p>
        </p:txBody>
      </p:sp>
      <p:sp>
        <p:nvSpPr>
          <p:cNvPr id="57" name="Isosceles Triangle 56"/>
          <p:cNvSpPr/>
          <p:nvPr/>
        </p:nvSpPr>
        <p:spPr>
          <a:xfrm>
            <a:off x="7701402" y="2835623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4241969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22</a:t>
            </a:r>
          </a:p>
        </p:txBody>
      </p:sp>
      <p:sp>
        <p:nvSpPr>
          <p:cNvPr id="60" name="Isosceles Triangle 59"/>
          <p:cNvSpPr/>
          <p:nvPr/>
        </p:nvSpPr>
        <p:spPr>
          <a:xfrm>
            <a:off x="7733512" y="4088258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  <p:bldP spid="47" grpId="0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8" grpId="0" animBg="1"/>
      <p:bldP spid="58" grpId="1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51AB8-6200-4BC4-B848-271938B38F3C}"/>
              </a:ext>
            </a:extLst>
          </p:cNvPr>
          <p:cNvSpPr txBox="1"/>
          <p:nvPr/>
        </p:nvSpPr>
        <p:spPr>
          <a:xfrm>
            <a:off x="1099945" y="132036"/>
            <a:ext cx="1100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Rô-bốt dùng 35 m vải để may quần áo công nhân. Mỗi bộ quần áo công nhân hết 3 m vải. Hỏi Rô-bốt có thể may được nhiều nhất bao nhiêu bộ quần áo công nhân và còn thừa mấy mét vải ?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558A1E0C-4DC1-42F6-8C67-13E69ACBB1D0}"/>
              </a:ext>
            </a:extLst>
          </p:cNvPr>
          <p:cNvSpPr/>
          <p:nvPr/>
        </p:nvSpPr>
        <p:spPr>
          <a:xfrm>
            <a:off x="8819917" y="1725514"/>
            <a:ext cx="3254274" cy="14741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527D23-8E17-428E-91EF-5B4FC48BF0AB}"/>
              </a:ext>
            </a:extLst>
          </p:cNvPr>
          <p:cNvCxnSpPr>
            <a:cxnSpLocks/>
          </p:cNvCxnSpPr>
          <p:nvPr/>
        </p:nvCxnSpPr>
        <p:spPr>
          <a:xfrm flipV="1">
            <a:off x="1542920" y="645393"/>
            <a:ext cx="7327703" cy="1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>
            <a:off x="6970859" y="1183561"/>
            <a:ext cx="4077356" cy="238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 flipV="1">
            <a:off x="1542920" y="1168297"/>
            <a:ext cx="4509075" cy="35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ud 22">
            <a:extLst>
              <a:ext uri="{FF2B5EF4-FFF2-40B4-BE49-F238E27FC236}">
                <a16:creationId xmlns:a16="http://schemas.microsoft.com/office/drawing/2014/main" id="{C65A20F9-4E6B-45A3-A03B-54D46DDF4199}"/>
              </a:ext>
            </a:extLst>
          </p:cNvPr>
          <p:cNvSpPr/>
          <p:nvPr/>
        </p:nvSpPr>
        <p:spPr>
          <a:xfrm>
            <a:off x="8154899" y="1794960"/>
            <a:ext cx="4217210" cy="13000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>
            <a:off x="9850769" y="680628"/>
            <a:ext cx="1197446" cy="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 flipV="1">
            <a:off x="1306920" y="1656790"/>
            <a:ext cx="8006762" cy="63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76673" y="3316729"/>
            <a:ext cx="104135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 có 35 : 3 = 11 (dư 2)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 Rô-bốt may được nhiều nhất 11 bộ quần áo và còn thừa 2 mét vải.</a:t>
            </a:r>
          </a:p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   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 số: 11 bộ quần 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thừa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mét vải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280553-1275-4764-909C-4202D64025F4}"/>
              </a:ext>
            </a:extLst>
          </p:cNvPr>
          <p:cNvGrpSpPr/>
          <p:nvPr/>
        </p:nvGrpSpPr>
        <p:grpSpPr>
          <a:xfrm>
            <a:off x="228601" y="173057"/>
            <a:ext cx="609600" cy="587971"/>
            <a:chOff x="228601" y="108715"/>
            <a:chExt cx="609600" cy="58797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7851538-AAC8-4CBA-ADD9-B6997FF48F6E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6CBBD4E-AAC4-44CF-8044-2C1CA42B4FFA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1345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51AB8-6200-4BC4-B848-271938B38F3C}"/>
              </a:ext>
            </a:extLst>
          </p:cNvPr>
          <p:cNvSpPr txBox="1"/>
          <p:nvPr/>
        </p:nvSpPr>
        <p:spPr>
          <a:xfrm>
            <a:off x="1099945" y="132036"/>
            <a:ext cx="1100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ngày hội trồng cây, Việt trồng được 5 cây. Số cây Rô-bốt trồng được gấp 3 lần số cây của Việt. Hỏi cả hai bạn trồng được bao nhiêu cây?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86A9A9-8C86-4A07-BE7F-A7034ECA6F32}"/>
              </a:ext>
            </a:extLst>
          </p:cNvPr>
          <p:cNvSpPr/>
          <p:nvPr/>
        </p:nvSpPr>
        <p:spPr>
          <a:xfrm>
            <a:off x="278447" y="557260"/>
            <a:ext cx="695324" cy="646331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D2DE68-5A4C-48BB-ACB1-1C929543138F}"/>
              </a:ext>
            </a:extLst>
          </p:cNvPr>
          <p:cNvSpPr/>
          <p:nvPr/>
        </p:nvSpPr>
        <p:spPr>
          <a:xfrm>
            <a:off x="403744" y="602364"/>
            <a:ext cx="484978" cy="5561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558A1E0C-4DC1-42F6-8C67-13E69ACBB1D0}"/>
              </a:ext>
            </a:extLst>
          </p:cNvPr>
          <p:cNvSpPr/>
          <p:nvPr/>
        </p:nvSpPr>
        <p:spPr>
          <a:xfrm>
            <a:off x="7566152" y="1455506"/>
            <a:ext cx="3254274" cy="14741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527D23-8E17-428E-91EF-5B4FC48BF0AB}"/>
              </a:ext>
            </a:extLst>
          </p:cNvPr>
          <p:cNvCxnSpPr>
            <a:cxnSpLocks/>
          </p:cNvCxnSpPr>
          <p:nvPr/>
        </p:nvCxnSpPr>
        <p:spPr>
          <a:xfrm flipV="1">
            <a:off x="5825765" y="654821"/>
            <a:ext cx="3044858" cy="129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>
            <a:off x="7803810" y="1161108"/>
            <a:ext cx="4077356" cy="238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 flipV="1">
            <a:off x="1542920" y="1138655"/>
            <a:ext cx="5234952" cy="64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ud 22">
            <a:extLst>
              <a:ext uri="{FF2B5EF4-FFF2-40B4-BE49-F238E27FC236}">
                <a16:creationId xmlns:a16="http://schemas.microsoft.com/office/drawing/2014/main" id="{C65A20F9-4E6B-45A3-A03B-54D46DDF4199}"/>
              </a:ext>
            </a:extLst>
          </p:cNvPr>
          <p:cNvSpPr/>
          <p:nvPr/>
        </p:nvSpPr>
        <p:spPr>
          <a:xfrm>
            <a:off x="7566152" y="1465984"/>
            <a:ext cx="3610475" cy="13000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>
            <a:off x="9842488" y="669248"/>
            <a:ext cx="1197446" cy="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 flipV="1">
            <a:off x="1174945" y="1701696"/>
            <a:ext cx="2520362" cy="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85361" y="3101361"/>
            <a:ext cx="8069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giải</a:t>
            </a:r>
            <a:endParaRPr lang="vi-VN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cây Rô-bốt trồng được là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x 3 = 15 (cây)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cây cả hai bạn trồng được là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+ 15 = 20 (cây)</a:t>
            </a:r>
          </a:p>
          <a:p>
            <a:pPr algn="ctr"/>
            <a:r>
              <a:rPr lang="en-GB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 số: 20 cây</a:t>
            </a:r>
          </a:p>
        </p:txBody>
      </p:sp>
    </p:spTree>
    <p:extLst>
      <p:ext uri="{BB962C8B-B14F-4D97-AF65-F5344CB8AC3E}">
        <p14:creationId xmlns:p14="http://schemas.microsoft.com/office/powerpoint/2010/main" val="20719147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7200" dirty="0" err="1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7200" dirty="0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7200" dirty="0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7200" dirty="0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4942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284</Words>
  <Application>Microsoft Office PowerPoint</Application>
  <PresentationFormat>Widescreen</PresentationFormat>
  <Paragraphs>76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Arial-Rounded</vt:lpstr>
      <vt:lpstr>Calibri</vt:lpstr>
      <vt:lpstr>iCiel Pony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DIEP NGUYEN</cp:lastModifiedBy>
  <cp:revision>162</cp:revision>
  <dcterms:created xsi:type="dcterms:W3CDTF">2021-05-12T04:19:00Z</dcterms:created>
  <dcterms:modified xsi:type="dcterms:W3CDTF">2025-11-24T11:44:43Z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