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6" r:id="rId3"/>
    <p:sldId id="274" r:id="rId4"/>
    <p:sldId id="275" r:id="rId5"/>
    <p:sldId id="273" r:id="rId6"/>
    <p:sldId id="265" r:id="rId7"/>
    <p:sldId id="271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99"/>
    <a:srgbClr val="FFFF99"/>
    <a:srgbClr val="66CCFF"/>
    <a:srgbClr val="3399FF"/>
    <a:srgbClr val="FF99CC"/>
    <a:srgbClr val="FBE2D1"/>
    <a:srgbClr val="53D2FF"/>
    <a:srgbClr val="EAEAEA"/>
    <a:srgbClr val="25C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610" autoAdjust="0"/>
    <p:restoredTop sz="94660"/>
  </p:normalViewPr>
  <p:slideViewPr>
    <p:cSldViewPr snapToGrid="0">
      <p:cViewPr varScale="1">
        <p:scale>
          <a:sx n="72" d="100"/>
          <a:sy n="72" d="100"/>
        </p:scale>
        <p:origin x="27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983E99-D698-4B9E-B8CC-9CDD567884DF}" type="datetimeFigureOut">
              <a:rPr lang="en-US" smtClean="0"/>
              <a:t>22-Sep-25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20FE4F-644A-4175-9F4E-68DE4DF54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532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pPr/>
              <a:t>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802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7351A-30F0-412C-B057-2A87A61424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D7766F-0083-4C80-8BFC-91FB574181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29B05D-B614-4D37-9A59-CC50B88FC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/>
              <a:t>22-Sep-25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30B0B7-0F6A-4B28-9096-38B13E9BC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E6A0C1-E3EE-4E77-9CE0-332D2A24F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555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149CE-901B-4B06-97B9-C6077792E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58B58D-33A4-4AC2-B310-C303A0DA86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2CDCCD-B6C9-43E3-A78C-E29D1F4DE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/>
              <a:t>22-Sep-25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B86986-3253-4590-8CA5-141296D9D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8A6360-1AB4-4233-8C23-D790D625F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804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A7EA6F-255A-4B9A-8E32-BA03E68E8D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5A2F42-E516-4ABF-96C0-DE6A2EDE6D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3AF64A-0247-446E-8A18-6379B2A10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/>
              <a:t>22-Sep-25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FD2DA7-EC48-4F9B-9176-156CA75E4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CA5F51-AD39-4776-A33E-D5583328B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9038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313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E6407-74D4-4225-A73B-F34DBA1E5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8AABE1-E9E8-45CC-9A0C-AC39EA95A7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D2B510-90BA-42AD-A066-D0AB2A881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/>
              <a:t>22-Sep-25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898BC8-147A-42CE-B884-9FB83F5EA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AADC36-97AD-46FB-811F-B692BB1F9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880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DEB6B-57C1-4831-A17B-42CE7FAD6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EDFBD9-5A49-446F-94CE-19852280F4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22F1DC-95F4-4B63-A71D-0C74E0F63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/>
              <a:t>22-Sep-25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A08B91-155B-4C4B-950F-C3CDD821C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EB9974-8456-466B-9E0A-2CE9EAF1D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988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35D74-B313-410F-8241-24B5978B8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1F535B-0EA2-45A5-A596-2B809498BF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D1E4EE-D403-46CA-8665-B2A03857F8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592B83-2A5F-4991-B765-AD9E4DCF6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/>
              <a:t>22-Sep-25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37AB14-278C-4A99-9634-2586F32F5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2178BA-3086-469B-8D78-8E3EBFB9C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233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DA40A-4CEA-4849-8AC9-694A531BC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65A50E-AB8A-47C1-962F-D9863FAEFE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DAFF9F-322E-40F5-9DFB-41B14AEA5A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B79A35-E151-4723-9445-FF5622CD7F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1024CB-98A7-4E3D-979A-FF4BF6178D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B4415C-6491-45FD-84A6-0320C39E8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/>
              <a:t>22-Sep-25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AE8464-75FE-47E9-B58B-EEF6628F0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3615216-E7BE-43AC-A702-F0F003632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915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7C9E4-8C66-4FE3-95D2-6B9F5EB77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65EDD8-69B8-4DB1-B78A-B247B8A5B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/>
              <a:t>22-Sep-25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37A803-4248-470E-A95A-9D105FDB9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5A1F37-0B78-4088-A962-FF4749F5F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879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45928D8-1D35-4798-B218-519BFB297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/>
              <a:t>22-Sep-25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0128F3-C451-4A65-879A-3F77CC623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2C0F21-D0E5-4F74-81F9-BFDD731D2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582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EB9B5-B74F-4541-8BE1-696BF3929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AEB87D-BAA1-432B-BC7A-540D24897A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24872D-1BF0-4C56-8DA2-C76E0B5240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7F9B2B-DDD5-42B4-ADED-E9A6EBCB8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/>
              <a:t>22-Sep-25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EB32D7-6B2A-4B81-9C6C-E48EA3AE2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A66AB7-9732-486A-B38B-3BDB04141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399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E5231-9EEB-4DCE-882A-20AE862E2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D945AD-1D43-4645-A660-432FC74020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0C2351-BD59-4801-85DF-579E57747E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E8B9B9-CFB6-428C-982C-9E2208CAC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/>
              <a:t>22-Sep-25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CDEDFE-7E83-42BF-B866-CD7D80345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2FD4E0-6DAE-43FE-B6BE-52327C7AC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324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DC1F86-0395-41C3-AC89-3EDF24C56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41B32E-BD0B-411B-89E0-6A646DB065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30BA32-99A2-4F91-B563-D1CB04F304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E956C0-84CB-4FAB-BED0-64DE07A026AD}" type="datetimeFigureOut">
              <a:rPr lang="en-US" smtClean="0"/>
              <a:t>22-Sep-25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6DBC7D-ADF3-49ED-B6EF-EEA2F6587C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E12C06-8A70-4E31-BD17-CFFCBC5DDF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F10A7C-E07B-4F18-92E7-43BF93096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334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microsoft.com/office/2007/relationships/hdphoto" Target="../media/hdphoto1.wdp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image" Target="../media/image10.png"/><Relationship Id="rId10" Type="http://schemas.openxmlformats.org/officeDocument/2006/relationships/image" Target="../media/image14.png"/><Relationship Id="rId4" Type="http://schemas.openxmlformats.org/officeDocument/2006/relationships/image" Target="../media/image9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microsoft.com/office/2007/relationships/hdphoto" Target="../media/hdphoto3.wdp"/><Relationship Id="rId7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7">
            <a:extLst>
              <a:ext uri="{FF2B5EF4-FFF2-40B4-BE49-F238E27FC236}">
                <a16:creationId xmlns:a16="http://schemas.microsoft.com/office/drawing/2014/main" id="{A74DE11A-01D2-431B-A58E-F7D56BB21DB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5" t="25449" r="-48" b="17034"/>
          <a:stretch/>
        </p:blipFill>
        <p:spPr>
          <a:xfrm>
            <a:off x="-1" y="-58995"/>
            <a:ext cx="12230410" cy="6921391"/>
          </a:xfrm>
          <a:prstGeom prst="rect">
            <a:avLst/>
          </a:prstGeom>
        </p:spPr>
      </p:pic>
      <p:pic>
        <p:nvPicPr>
          <p:cNvPr id="15" name="图片 1">
            <a:extLst>
              <a:ext uri="{FF2B5EF4-FFF2-40B4-BE49-F238E27FC236}">
                <a16:creationId xmlns:a16="http://schemas.microsoft.com/office/drawing/2014/main" id="{DD3F6845-D14E-4477-BDDB-1236351A26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" y="2550840"/>
            <a:ext cx="12228484" cy="4307160"/>
          </a:xfrm>
          <a:prstGeom prst="rect">
            <a:avLst/>
          </a:prstGeom>
        </p:spPr>
      </p:pic>
      <p:pic>
        <p:nvPicPr>
          <p:cNvPr id="16" name="图片 2">
            <a:extLst>
              <a:ext uri="{FF2B5EF4-FFF2-40B4-BE49-F238E27FC236}">
                <a16:creationId xmlns:a16="http://schemas.microsoft.com/office/drawing/2014/main" id="{B273A01A-DBB4-495A-B9CF-6ED2622D206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0" y="828598"/>
            <a:ext cx="16347367" cy="2209405"/>
          </a:xfrm>
          <a:prstGeom prst="rect">
            <a:avLst/>
          </a:prstGeom>
        </p:spPr>
      </p:pic>
      <p:pic>
        <p:nvPicPr>
          <p:cNvPr id="17" name="图片 3">
            <a:extLst>
              <a:ext uri="{FF2B5EF4-FFF2-40B4-BE49-F238E27FC236}">
                <a16:creationId xmlns:a16="http://schemas.microsoft.com/office/drawing/2014/main" id="{018C178A-896C-4E94-8AB5-526E98DE2EB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54" y="206148"/>
            <a:ext cx="1641597" cy="2275481"/>
          </a:xfrm>
          <a:prstGeom prst="rect">
            <a:avLst/>
          </a:prstGeom>
        </p:spPr>
      </p:pic>
      <p:pic>
        <p:nvPicPr>
          <p:cNvPr id="18" name="图片 8">
            <a:extLst>
              <a:ext uri="{FF2B5EF4-FFF2-40B4-BE49-F238E27FC236}">
                <a16:creationId xmlns:a16="http://schemas.microsoft.com/office/drawing/2014/main" id="{6D18978E-34CE-4A73-978C-5339F194F7B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52" y="4870829"/>
            <a:ext cx="5471431" cy="1781023"/>
          </a:xfrm>
          <a:prstGeom prst="rect">
            <a:avLst/>
          </a:prstGeom>
        </p:spPr>
      </p:pic>
      <p:pic>
        <p:nvPicPr>
          <p:cNvPr id="19" name="dubuque精美钢琴曲">
            <a:hlinkClick r:id="" action="ppaction://media"/>
            <a:extLst>
              <a:ext uri="{FF2B5EF4-FFF2-40B4-BE49-F238E27FC236}">
                <a16:creationId xmlns:a16="http://schemas.microsoft.com/office/drawing/2014/main" id="{D56424D6-1D07-4C06-9174-173B8934D61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037798" y="158021"/>
            <a:ext cx="609600" cy="609600"/>
          </a:xfrm>
          <a:prstGeom prst="rect">
            <a:avLst/>
          </a:prstGeom>
        </p:spPr>
      </p:pic>
      <p:sp>
        <p:nvSpPr>
          <p:cNvPr id="20" name="TextBox 10">
            <a:extLst>
              <a:ext uri="{FF2B5EF4-FFF2-40B4-BE49-F238E27FC236}">
                <a16:creationId xmlns:a16="http://schemas.microsoft.com/office/drawing/2014/main" id="{48DD89D5-69E0-4C7D-94BA-62D5AE9A80BF}"/>
              </a:ext>
            </a:extLst>
          </p:cNvPr>
          <p:cNvSpPr txBox="1"/>
          <p:nvPr/>
        </p:nvSpPr>
        <p:spPr>
          <a:xfrm>
            <a:off x="2191097" y="1807578"/>
            <a:ext cx="9061432" cy="939194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908426"/>
              </a:avLst>
            </a:prstTxWarp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 err="1">
                <a:solidFill>
                  <a:srgbClr val="FF0000"/>
                </a:solidFill>
                <a:latin typeface="iCiel Pony" panose="02000000000000000000" pitchFamily="2" charset="0"/>
              </a:rPr>
              <a:t>Chủ</a:t>
            </a:r>
            <a:r>
              <a:rPr lang="en-US" sz="4800" dirty="0">
                <a:solidFill>
                  <a:srgbClr val="FF0000"/>
                </a:solidFill>
                <a:latin typeface="iCiel Pony" panose="02000000000000000000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iCiel Pony" panose="02000000000000000000" pitchFamily="2" charset="0"/>
              </a:rPr>
              <a:t>đề</a:t>
            </a:r>
            <a:r>
              <a:rPr lang="en-US" sz="4800" dirty="0">
                <a:solidFill>
                  <a:srgbClr val="FF0000"/>
                </a:solidFill>
                <a:latin typeface="iCiel Pony" panose="02000000000000000000" pitchFamily="2" charset="0"/>
              </a:rPr>
              <a:t> 1:  ÔN TẬP VÀ BỔ SUNG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35F6F12-CCEE-452A-A579-1E14567FB943}"/>
              </a:ext>
            </a:extLst>
          </p:cNvPr>
          <p:cNvSpPr txBox="1"/>
          <p:nvPr/>
        </p:nvSpPr>
        <p:spPr>
          <a:xfrm>
            <a:off x="561020" y="2196572"/>
            <a:ext cx="90524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solidFill>
                  <a:schemeClr val="accent6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Bài 5: ÔN TẬP PHÉP CỘNG, PHÉP TRỪ</a:t>
            </a:r>
          </a:p>
          <a:p>
            <a:r>
              <a:rPr lang="en-US" sz="4000" dirty="0">
                <a:solidFill>
                  <a:schemeClr val="accent6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(không nhớ) trong phạm vi 100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AB5745BD-0E13-4A2C-B56B-81F76B9E9B79}"/>
              </a:ext>
            </a:extLst>
          </p:cNvPr>
          <p:cNvSpPr txBox="1"/>
          <p:nvPr/>
        </p:nvSpPr>
        <p:spPr>
          <a:xfrm>
            <a:off x="2430163" y="3891617"/>
            <a:ext cx="53142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>
                <a:solidFill>
                  <a:srgbClr val="FF0000"/>
                </a:solidFill>
                <a:latin typeface="Pony"/>
                <a:ea typeface="思源黑体 CN Bold" panose="020B0800000000000000" pitchFamily="34" charset="-122"/>
              </a:rPr>
              <a:t>Tiết 3: Luyện tập</a:t>
            </a:r>
            <a:endParaRPr lang="zh-CN" altLang="en-US" sz="5400" dirty="0">
              <a:solidFill>
                <a:srgbClr val="FF0000"/>
              </a:solidFill>
              <a:latin typeface="Pony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48384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999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20" grpId="0"/>
      <p:bldP spid="20" grpId="1"/>
      <p:bldP spid="21" grpId="0"/>
      <p:bldP spid="21" grpId="1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六边形 11">
            <a:extLst>
              <a:ext uri="{FF2B5EF4-FFF2-40B4-BE49-F238E27FC236}">
                <a16:creationId xmlns:a16="http://schemas.microsoft.com/office/drawing/2014/main" id="{2DDF06EF-5920-40F2-A28D-0244807E6D35}"/>
              </a:ext>
            </a:extLst>
          </p:cNvPr>
          <p:cNvSpPr/>
          <p:nvPr/>
        </p:nvSpPr>
        <p:spPr>
          <a:xfrm>
            <a:off x="187475" y="303555"/>
            <a:ext cx="881212" cy="747619"/>
          </a:xfrm>
          <a:prstGeom prst="hexago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4300" b="1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zh-CN" altLang="en-US" sz="4300" b="1" dirty="0">
              <a:solidFill>
                <a:srgbClr val="006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A7785C-287C-45F5-99E8-08237005BCA5}"/>
              </a:ext>
            </a:extLst>
          </p:cNvPr>
          <p:cNvSpPr txBox="1"/>
          <p:nvPr/>
        </p:nvSpPr>
        <p:spPr>
          <a:xfrm>
            <a:off x="1068687" y="369591"/>
            <a:ext cx="11382624" cy="61554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a) Những phép tính nào dưới đây có cùng kết quả?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4375" b="48958" l="18162" r="27206">
                        <a14:foregroundMark x1="20735" y1="44010" x2="20735" y2="44010"/>
                        <a14:foregroundMark x1="20735" y1="44010" x2="20735" y2="44010"/>
                        <a14:foregroundMark x1="20294" y1="43099" x2="20294" y2="43099"/>
                        <a14:foregroundMark x1="20294" y1="43099" x2="20294" y2="43099"/>
                        <a14:foregroundMark x1="20294" y1="43099" x2="20294" y2="43099"/>
                        <a14:foregroundMark x1="20294" y1="42188" x2="20294" y2="42188"/>
                        <a14:foregroundMark x1="20294" y1="42188" x2="20294" y2="42188"/>
                        <a14:foregroundMark x1="20735" y1="42057" x2="20735" y2="42057"/>
                        <a14:foregroundMark x1="21471" y1="42448" x2="24191" y2="44661"/>
                        <a14:foregroundMark x1="22132" y1="42578" x2="21838" y2="42578"/>
                        <a14:foregroundMark x1="21691" y1="43099" x2="21691" y2="43099"/>
                        <a14:foregroundMark x1="21618" y1="43490" x2="21618" y2="43490"/>
                        <a14:foregroundMark x1="21324" y1="43490" x2="21324" y2="43490"/>
                        <a14:foregroundMark x1="20809" y1="43359" x2="20809" y2="43359"/>
                        <a14:foregroundMark x1="20662" y1="43099" x2="20662" y2="43099"/>
                        <a14:foregroundMark x1="20294" y1="42708" x2="20294" y2="42708"/>
                        <a14:foregroundMark x1="20074" y1="41927" x2="20074" y2="41927"/>
                        <a14:foregroundMark x1="22353" y1="42839" x2="22941" y2="43750"/>
                        <a14:foregroundMark x1="23529" y1="44010" x2="23529" y2="44010"/>
                        <a14:foregroundMark x1="23824" y1="43880" x2="23824" y2="43880"/>
                        <a14:foregroundMark x1="23824" y1="43490" x2="23824" y2="43490"/>
                        <a14:foregroundMark x1="23824" y1="43359" x2="23824" y2="43359"/>
                        <a14:foregroundMark x1="23824" y1="43359" x2="23824" y2="43359"/>
                        <a14:foregroundMark x1="24926" y1="43490" x2="24926" y2="43490"/>
                        <a14:foregroundMark x1="25000" y1="43490" x2="25000" y2="43490"/>
                        <a14:foregroundMark x1="25074" y1="43490" x2="25074" y2="43490"/>
                        <a14:foregroundMark x1="25074" y1="43359" x2="25074" y2="43359"/>
                        <a14:foregroundMark x1="25294" y1="42839" x2="25294" y2="42839"/>
                        <a14:foregroundMark x1="25515" y1="42578" x2="25515" y2="42578"/>
                        <a14:foregroundMark x1="25515" y1="42578" x2="25515" y2="42578"/>
                        <a14:foregroundMark x1="25441" y1="42448" x2="25441" y2="42448"/>
                        <a14:foregroundMark x1="25441" y1="41536" x2="25441" y2="41536"/>
                        <a14:foregroundMark x1="25441" y1="41536" x2="25441" y2="41536"/>
                        <a14:foregroundMark x1="25441" y1="41536" x2="25441" y2="41536"/>
                        <a14:foregroundMark x1="25441" y1="40234" x2="25441" y2="40234"/>
                        <a14:foregroundMark x1="25441" y1="40234" x2="25441" y2="40234"/>
                        <a14:foregroundMark x1="25441" y1="40625" x2="25441" y2="41146"/>
                        <a14:foregroundMark x1="25515" y1="41406" x2="25515" y2="41406"/>
                        <a14:foregroundMark x1="25441" y1="42057" x2="25441" y2="42057"/>
                        <a14:foregroundMark x1="25441" y1="42057" x2="25441" y2="42057"/>
                        <a14:foregroundMark x1="25147" y1="42057" x2="25147" y2="42057"/>
                        <a14:foregroundMark x1="24191" y1="42448" x2="23456" y2="42578"/>
                        <a14:foregroundMark x1="21471" y1="42057" x2="21471" y2="42057"/>
                        <a14:foregroundMark x1="21176" y1="42057" x2="21176" y2="42057"/>
                        <a14:foregroundMark x1="21176" y1="42057" x2="21176" y2="420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19" t="33108" r="72528" b="50338"/>
          <a:stretch/>
        </p:blipFill>
        <p:spPr bwMode="auto">
          <a:xfrm>
            <a:off x="1544852" y="2473506"/>
            <a:ext cx="1379565" cy="1393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4375" b="49479" l="54118" r="63603">
                        <a14:foregroundMark x1="57647" y1="44401" x2="57647" y2="44401"/>
                        <a14:foregroundMark x1="57647" y1="43229" x2="57647" y2="43229"/>
                        <a14:foregroundMark x1="57647" y1="43229" x2="57647" y2="43229"/>
                        <a14:foregroundMark x1="57647" y1="43229" x2="57647" y2="43229"/>
                        <a14:foregroundMark x1="57647" y1="42839" x2="57647" y2="42839"/>
                        <a14:foregroundMark x1="57647" y1="42839" x2="57647" y2="42839"/>
                        <a14:foregroundMark x1="56985" y1="42708" x2="56985" y2="42708"/>
                        <a14:foregroundMark x1="56985" y1="42708" x2="56618" y2="42708"/>
                        <a14:foregroundMark x1="56397" y1="42708" x2="60809" y2="43620"/>
                        <a14:foregroundMark x1="60809" y1="43620" x2="60809" y2="43620"/>
                        <a14:foregroundMark x1="61985" y1="42708" x2="61985" y2="42708"/>
                        <a14:foregroundMark x1="61618" y1="42318" x2="61618" y2="42318"/>
                        <a14:foregroundMark x1="61471" y1="42188" x2="61471" y2="42188"/>
                        <a14:foregroundMark x1="61176" y1="42188" x2="61176" y2="42188"/>
                        <a14:foregroundMark x1="60588" y1="42708" x2="60588" y2="42708"/>
                        <a14:foregroundMark x1="60809" y1="43620" x2="61618" y2="43620"/>
                        <a14:foregroundMark x1="61397" y1="44661" x2="61397" y2="44661"/>
                        <a14:foregroundMark x1="58382" y1="43750" x2="58382" y2="43750"/>
                        <a14:foregroundMark x1="56691" y1="44401" x2="56691" y2="44401"/>
                        <a14:foregroundMark x1="56029" y1="43620" x2="56029" y2="43620"/>
                        <a14:foregroundMark x1="56029" y1="43620" x2="56029" y2="43620"/>
                        <a14:foregroundMark x1="56029" y1="42708" x2="56029" y2="42708"/>
                        <a14:foregroundMark x1="56029" y1="42578" x2="56029" y2="42578"/>
                        <a14:foregroundMark x1="56618" y1="42188" x2="56618" y2="42188"/>
                        <a14:foregroundMark x1="57647" y1="42188" x2="57647" y2="42188"/>
                        <a14:foregroundMark x1="58382" y1="42188" x2="58382" y2="42188"/>
                        <a14:foregroundMark x1="58971" y1="42318" x2="58971" y2="42318"/>
                        <a14:foregroundMark x1="59632" y1="42318" x2="59632" y2="42318"/>
                        <a14:foregroundMark x1="60147" y1="42318" x2="60147" y2="42318"/>
                        <a14:foregroundMark x1="60735" y1="42708" x2="60735" y2="42708"/>
                        <a14:foregroundMark x1="61029" y1="42708" x2="61029" y2="42708"/>
                        <a14:foregroundMark x1="61103" y1="42708" x2="61103" y2="42708"/>
                        <a14:foregroundMark x1="61691" y1="42708" x2="61691" y2="42708"/>
                        <a14:foregroundMark x1="61691" y1="42708" x2="61691" y2="427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800" t="33108" r="36374" b="51182"/>
          <a:stretch/>
        </p:blipFill>
        <p:spPr bwMode="auto">
          <a:xfrm>
            <a:off x="1469553" y="1119164"/>
            <a:ext cx="1415470" cy="1278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52" t="33108" r="54881" b="51521"/>
          <a:stretch/>
        </p:blipFill>
        <p:spPr bwMode="auto">
          <a:xfrm>
            <a:off x="1555033" y="3919675"/>
            <a:ext cx="1312035" cy="1270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组合 23"/>
          <p:cNvGrpSpPr/>
          <p:nvPr/>
        </p:nvGrpSpPr>
        <p:grpSpPr>
          <a:xfrm>
            <a:off x="0" y="5532645"/>
            <a:ext cx="12203723" cy="1379697"/>
            <a:chOff x="-17585" y="5729324"/>
            <a:chExt cx="12203723" cy="1123362"/>
          </a:xfrm>
        </p:grpSpPr>
        <p:pic>
          <p:nvPicPr>
            <p:cNvPr id="9" name="图片 24"/>
            <p:cNvPicPr>
              <a:picLocks noChangeAspect="1"/>
            </p:cNvPicPr>
            <p:nvPr/>
          </p:nvPicPr>
          <p:blipFill rotWithShape="1">
            <a:blip r:embed="rId6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10" name="图片 25"/>
            <p:cNvPicPr>
              <a:picLocks noChangeAspect="1"/>
            </p:cNvPicPr>
            <p:nvPr/>
          </p:nvPicPr>
          <p:blipFill rotWithShape="1">
            <a:blip r:embed="rId6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D1D50D2C-7CF9-4DDE-A0F4-CDE8F3F003C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603" y="985140"/>
            <a:ext cx="5650012" cy="5869073"/>
          </a:xfrm>
          <a:prstGeom prst="rect">
            <a:avLst/>
          </a:prstGeom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594" b="48047" l="36471" r="44706">
                        <a14:foregroundMark x1="39044" y1="44531" x2="39044" y2="44531"/>
                        <a14:foregroundMark x1="38750" y1="42578" x2="38750" y2="42578"/>
                        <a14:foregroundMark x1="38309" y1="42708" x2="38309" y2="42708"/>
                        <a14:foregroundMark x1="38309" y1="42708" x2="40221" y2="44010"/>
                        <a14:foregroundMark x1="41176" y1="43490" x2="41176" y2="43490"/>
                        <a14:foregroundMark x1="41912" y1="43229" x2="41912" y2="43229"/>
                        <a14:foregroundMark x1="42279" y1="43099" x2="42279" y2="43099"/>
                        <a14:foregroundMark x1="42500" y1="42969" x2="42500" y2="42969"/>
                        <a14:foregroundMark x1="42500" y1="42969" x2="42500" y2="42969"/>
                        <a14:foregroundMark x1="42941" y1="42969" x2="43235" y2="43359"/>
                        <a14:foregroundMark x1="43235" y1="43359" x2="43235" y2="43359"/>
                        <a14:foregroundMark x1="43309" y1="43359" x2="43309" y2="43359"/>
                        <a14:foregroundMark x1="43309" y1="43359" x2="43309" y2="43359"/>
                        <a14:foregroundMark x1="38235" y1="43490" x2="38235" y2="43490"/>
                        <a14:foregroundMark x1="38235" y1="43620" x2="38235" y2="43620"/>
                        <a14:foregroundMark x1="38382" y1="42318" x2="38382" y2="42318"/>
                        <a14:foregroundMark x1="38603" y1="41667" x2="38603" y2="41667"/>
                        <a14:foregroundMark x1="38603" y1="41667" x2="38603" y2="41667"/>
                        <a14:foregroundMark x1="40147" y1="42578" x2="40147" y2="42578"/>
                        <a14:foregroundMark x1="40147" y1="42578" x2="40147" y2="42578"/>
                        <a14:foregroundMark x1="40809" y1="42839" x2="40809" y2="42839"/>
                        <a14:foregroundMark x1="40809" y1="42839" x2="40809" y2="42839"/>
                        <a14:foregroundMark x1="40441" y1="42839" x2="40441" y2="42839"/>
                        <a14:foregroundMark x1="40441" y1="42839" x2="40441" y2="42839"/>
                        <a14:foregroundMark x1="40441" y1="42839" x2="40441" y2="42839"/>
                        <a14:foregroundMark x1="40441" y1="42708" x2="40441" y2="42708"/>
                        <a14:foregroundMark x1="40441" y1="42708" x2="40441" y2="427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152" t="33262" r="54881" b="51521"/>
          <a:stretch/>
        </p:blipFill>
        <p:spPr bwMode="auto">
          <a:xfrm>
            <a:off x="10211285" y="3626707"/>
            <a:ext cx="1010124" cy="968094"/>
          </a:xfrm>
          <a:prstGeom prst="flowChartAlternateProcess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4635" b="48568" l="54779" r="62941">
                        <a14:foregroundMark x1="57647" y1="44401" x2="57647" y2="44401"/>
                        <a14:foregroundMark x1="57647" y1="43229" x2="57647" y2="43229"/>
                        <a14:foregroundMark x1="57647" y1="43229" x2="57647" y2="43229"/>
                        <a14:foregroundMark x1="57647" y1="43229" x2="57647" y2="43229"/>
                        <a14:foregroundMark x1="57647" y1="42839" x2="57647" y2="42839"/>
                        <a14:foregroundMark x1="57647" y1="42839" x2="57647" y2="42839"/>
                        <a14:foregroundMark x1="56985" y1="42708" x2="56985" y2="42708"/>
                        <a14:foregroundMark x1="56985" y1="42708" x2="56618" y2="42708"/>
                        <a14:foregroundMark x1="56397" y1="42708" x2="60809" y2="43620"/>
                        <a14:foregroundMark x1="60809" y1="43620" x2="60809" y2="43620"/>
                        <a14:foregroundMark x1="61985" y1="42708" x2="61985" y2="42708"/>
                        <a14:foregroundMark x1="61618" y1="42318" x2="61618" y2="42318"/>
                        <a14:foregroundMark x1="61471" y1="42188" x2="61471" y2="42188"/>
                        <a14:foregroundMark x1="61176" y1="42188" x2="61176" y2="42188"/>
                        <a14:foregroundMark x1="60588" y1="42708" x2="60588" y2="42708"/>
                        <a14:foregroundMark x1="60809" y1="43620" x2="61618" y2="43620"/>
                        <a14:foregroundMark x1="61397" y1="44661" x2="61397" y2="44661"/>
                        <a14:foregroundMark x1="58382" y1="43750" x2="58382" y2="43750"/>
                        <a14:foregroundMark x1="56691" y1="44401" x2="56691" y2="44401"/>
                        <a14:foregroundMark x1="56029" y1="43620" x2="56029" y2="43620"/>
                        <a14:foregroundMark x1="56029" y1="43620" x2="56029" y2="43620"/>
                        <a14:foregroundMark x1="56029" y1="42708" x2="56029" y2="42708"/>
                        <a14:foregroundMark x1="56029" y1="42578" x2="56029" y2="42578"/>
                        <a14:foregroundMark x1="56618" y1="42188" x2="56618" y2="42188"/>
                        <a14:foregroundMark x1="57647" y1="42188" x2="57647" y2="42188"/>
                        <a14:foregroundMark x1="58382" y1="42188" x2="58382" y2="42188"/>
                        <a14:foregroundMark x1="58971" y1="42318" x2="58971" y2="42318"/>
                        <a14:foregroundMark x1="59632" y1="42318" x2="59632" y2="42318"/>
                        <a14:foregroundMark x1="60147" y1="42318" x2="60147" y2="42318"/>
                        <a14:foregroundMark x1="60735" y1="42708" x2="60735" y2="42708"/>
                        <a14:foregroundMark x1="61029" y1="42708" x2="61029" y2="42708"/>
                        <a14:foregroundMark x1="61103" y1="42708" x2="61103" y2="42708"/>
                        <a14:foregroundMark x1="61691" y1="42708" x2="61691" y2="42708"/>
                        <a14:foregroundMark x1="61691" y1="42708" x2="61691" y2="427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800" t="33108" r="36374" b="51182"/>
          <a:stretch/>
        </p:blipFill>
        <p:spPr bwMode="auto">
          <a:xfrm>
            <a:off x="7440033" y="2959444"/>
            <a:ext cx="1005467" cy="907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4375" b="48958" l="18162" r="27206">
                        <a14:foregroundMark x1="20735" y1="44010" x2="20735" y2="44010"/>
                        <a14:foregroundMark x1="20735" y1="44010" x2="20735" y2="44010"/>
                        <a14:foregroundMark x1="20294" y1="43099" x2="20294" y2="43099"/>
                        <a14:foregroundMark x1="20294" y1="43099" x2="20294" y2="43099"/>
                        <a14:foregroundMark x1="20294" y1="43099" x2="20294" y2="43099"/>
                        <a14:foregroundMark x1="20294" y1="42188" x2="20294" y2="42188"/>
                        <a14:foregroundMark x1="20294" y1="42188" x2="20294" y2="42188"/>
                        <a14:foregroundMark x1="20735" y1="42057" x2="20735" y2="42057"/>
                        <a14:foregroundMark x1="21471" y1="42448" x2="24191" y2="44661"/>
                        <a14:foregroundMark x1="22132" y1="42578" x2="21838" y2="42578"/>
                        <a14:foregroundMark x1="21691" y1="43099" x2="21691" y2="43099"/>
                        <a14:foregroundMark x1="21618" y1="43490" x2="21618" y2="43490"/>
                        <a14:foregroundMark x1="21324" y1="43490" x2="21324" y2="43490"/>
                        <a14:foregroundMark x1="20809" y1="43359" x2="20809" y2="43359"/>
                        <a14:foregroundMark x1="20662" y1="43099" x2="20662" y2="43099"/>
                        <a14:foregroundMark x1="20294" y1="42708" x2="20294" y2="42708"/>
                        <a14:foregroundMark x1="20074" y1="41927" x2="20074" y2="41927"/>
                        <a14:foregroundMark x1="22353" y1="42839" x2="22941" y2="43750"/>
                        <a14:foregroundMark x1="23529" y1="44010" x2="23529" y2="44010"/>
                        <a14:foregroundMark x1="23824" y1="43880" x2="23824" y2="43880"/>
                        <a14:foregroundMark x1="23824" y1="43490" x2="23824" y2="43490"/>
                        <a14:foregroundMark x1="23824" y1="43359" x2="23824" y2="43359"/>
                        <a14:foregroundMark x1="23824" y1="43359" x2="23824" y2="43359"/>
                        <a14:foregroundMark x1="24926" y1="43490" x2="24926" y2="43490"/>
                        <a14:foregroundMark x1="25000" y1="43490" x2="25000" y2="43490"/>
                        <a14:foregroundMark x1="25074" y1="43490" x2="25074" y2="43490"/>
                        <a14:foregroundMark x1="25074" y1="43359" x2="25074" y2="43359"/>
                        <a14:foregroundMark x1="25294" y1="42839" x2="25294" y2="42839"/>
                        <a14:foregroundMark x1="25515" y1="42578" x2="25515" y2="42578"/>
                        <a14:foregroundMark x1="25515" y1="42578" x2="25515" y2="42578"/>
                        <a14:foregroundMark x1="25441" y1="42448" x2="25441" y2="42448"/>
                        <a14:foregroundMark x1="25441" y1="41536" x2="25441" y2="41536"/>
                        <a14:foregroundMark x1="25441" y1="41536" x2="25441" y2="41536"/>
                        <a14:foregroundMark x1="25441" y1="41536" x2="25441" y2="41536"/>
                        <a14:foregroundMark x1="25441" y1="40234" x2="25441" y2="40234"/>
                        <a14:foregroundMark x1="25441" y1="40234" x2="25441" y2="40234"/>
                        <a14:foregroundMark x1="25441" y1="40625" x2="25441" y2="41146"/>
                        <a14:foregroundMark x1="25515" y1="41406" x2="25515" y2="41406"/>
                        <a14:foregroundMark x1="25441" y1="42057" x2="25441" y2="42057"/>
                        <a14:foregroundMark x1="25441" y1="42057" x2="25441" y2="42057"/>
                        <a14:foregroundMark x1="25147" y1="42057" x2="25147" y2="42057"/>
                        <a14:foregroundMark x1="24191" y1="42448" x2="23456" y2="42578"/>
                        <a14:foregroundMark x1="21471" y1="42057" x2="21471" y2="42057"/>
                        <a14:foregroundMark x1="21176" y1="42057" x2="21176" y2="42057"/>
                        <a14:foregroundMark x1="21176" y1="42057" x2="21176" y2="420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19" t="33108" r="72528" b="50338"/>
          <a:stretch/>
        </p:blipFill>
        <p:spPr bwMode="auto">
          <a:xfrm>
            <a:off x="9987601" y="2397211"/>
            <a:ext cx="929968" cy="939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3181319" y="3004861"/>
            <a:ext cx="9941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= 95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142061" y="1652759"/>
            <a:ext cx="9941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= 90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179131" y="4351841"/>
            <a:ext cx="9941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= 95</a:t>
            </a:r>
          </a:p>
        </p:txBody>
      </p:sp>
      <p:cxnSp>
        <p:nvCxnSpPr>
          <p:cNvPr id="24" name="Straight Connector 23"/>
          <p:cNvCxnSpPr/>
          <p:nvPr/>
        </p:nvCxnSpPr>
        <p:spPr bwMode="auto">
          <a:xfrm flipV="1">
            <a:off x="7887758" y="864564"/>
            <a:ext cx="2821702" cy="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801303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1" grpId="1"/>
      <p:bldP spid="22" grpId="0"/>
      <p:bldP spid="22" grpId="1"/>
      <p:bldP spid="23" grpId="0"/>
      <p:bldP spid="2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六边形 11">
            <a:extLst>
              <a:ext uri="{FF2B5EF4-FFF2-40B4-BE49-F238E27FC236}">
                <a16:creationId xmlns:a16="http://schemas.microsoft.com/office/drawing/2014/main" id="{2DDF06EF-5920-40F2-A28D-0244807E6D35}"/>
              </a:ext>
            </a:extLst>
          </p:cNvPr>
          <p:cNvSpPr/>
          <p:nvPr/>
        </p:nvSpPr>
        <p:spPr>
          <a:xfrm>
            <a:off x="187475" y="303555"/>
            <a:ext cx="881212" cy="747619"/>
          </a:xfrm>
          <a:prstGeom prst="hexago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4300" b="1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zh-CN" altLang="en-US" sz="4300" b="1" dirty="0">
              <a:solidFill>
                <a:srgbClr val="006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A7785C-287C-45F5-99E8-08237005BCA5}"/>
              </a:ext>
            </a:extLst>
          </p:cNvPr>
          <p:cNvSpPr txBox="1"/>
          <p:nvPr/>
        </p:nvSpPr>
        <p:spPr>
          <a:xfrm>
            <a:off x="1068687" y="369591"/>
            <a:ext cx="11382624" cy="61554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b) Phép tính nào dưới đây có kết quả bé nhất?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422" b="49609" l="54412" r="63824">
                        <a14:foregroundMark x1="57574" y1="40885" x2="55662" y2="41146"/>
                        <a14:foregroundMark x1="57206" y1="41146" x2="57206" y2="41146"/>
                        <a14:foregroundMark x1="57647" y1="42708" x2="57647" y2="42708"/>
                        <a14:foregroundMark x1="57647" y1="43099" x2="57647" y2="43099"/>
                        <a14:foregroundMark x1="57574" y1="43099" x2="57574" y2="43099"/>
                        <a14:foregroundMark x1="56765" y1="42969" x2="56765" y2="42969"/>
                        <a14:foregroundMark x1="56765" y1="42969" x2="56765" y2="42969"/>
                        <a14:foregroundMark x1="56765" y1="42969" x2="56765" y2="42969"/>
                        <a14:foregroundMark x1="57206" y1="42318" x2="57206" y2="42318"/>
                        <a14:foregroundMark x1="57059" y1="41797" x2="57721" y2="41927"/>
                        <a14:foregroundMark x1="59044" y1="42057" x2="59044" y2="42057"/>
                        <a14:foregroundMark x1="59338" y1="42057" x2="59706" y2="42057"/>
                        <a14:foregroundMark x1="59853" y1="42057" x2="59853" y2="42057"/>
                        <a14:foregroundMark x1="60147" y1="42057" x2="60147" y2="42057"/>
                        <a14:foregroundMark x1="61618" y1="42057" x2="61618" y2="42057"/>
                        <a14:foregroundMark x1="61838" y1="42057" x2="61838" y2="42057"/>
                        <a14:foregroundMark x1="62059" y1="42057" x2="62059" y2="42057"/>
                        <a14:foregroundMark x1="62059" y1="42057" x2="62059" y2="420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301" t="32648" r="36637" b="49784"/>
          <a:stretch/>
        </p:blipFill>
        <p:spPr bwMode="auto">
          <a:xfrm>
            <a:off x="2192999" y="1163175"/>
            <a:ext cx="1278166" cy="1399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35185" y="1702185"/>
            <a:ext cx="9941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= 36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943" b="50130" l="36471" r="45515">
                        <a14:foregroundMark x1="38529" y1="43099" x2="38529" y2="43099"/>
                        <a14:foregroundMark x1="37868" y1="42188" x2="37868" y2="42188"/>
                        <a14:foregroundMark x1="38309" y1="41797" x2="38309" y2="41797"/>
                        <a14:foregroundMark x1="39706" y1="42188" x2="39706" y2="42188"/>
                        <a14:foregroundMark x1="40368" y1="42188" x2="40368" y2="42188"/>
                        <a14:foregroundMark x1="41618" y1="42188" x2="41618" y2="42188"/>
                        <a14:foregroundMark x1="41618" y1="42188" x2="41618" y2="42188"/>
                        <a14:foregroundMark x1="40515" y1="41797" x2="40515" y2="41797"/>
                        <a14:foregroundMark x1="42500" y1="41797" x2="42500" y2="41797"/>
                        <a14:foregroundMark x1="42868" y1="41797" x2="42868" y2="41797"/>
                        <a14:foregroundMark x1="42868" y1="41797" x2="42868" y2="41797"/>
                        <a14:foregroundMark x1="43309" y1="41797" x2="43309" y2="41797"/>
                        <a14:foregroundMark x1="43309" y1="41797" x2="43309" y2="41797"/>
                        <a14:foregroundMark x1="43382" y1="41927" x2="43382" y2="41927"/>
                        <a14:foregroundMark x1="43750" y1="42448" x2="43750" y2="42448"/>
                        <a14:foregroundMark x1="43750" y1="42448" x2="43750" y2="42448"/>
                        <a14:foregroundMark x1="42647" y1="43099" x2="42647" y2="43099"/>
                        <a14:foregroundMark x1="42279" y1="43099" x2="42279" y2="43099"/>
                        <a14:foregroundMark x1="42279" y1="43099" x2="42279" y2="43099"/>
                        <a14:foregroundMark x1="40588" y1="42188" x2="40588" y2="42188"/>
                        <a14:foregroundMark x1="38971" y1="41927" x2="38971" y2="41927"/>
                        <a14:foregroundMark x1="37647" y1="42448" x2="37647" y2="42448"/>
                        <a14:foregroundMark x1="37647" y1="42448" x2="37647" y2="42448"/>
                        <a14:foregroundMark x1="38309" y1="41797" x2="38309" y2="41797"/>
                        <a14:foregroundMark x1="38309" y1="41797" x2="38309" y2="41797"/>
                        <a14:foregroundMark x1="38309" y1="41406" x2="38309" y2="41406"/>
                        <a14:foregroundMark x1="37941" y1="41016" x2="37941" y2="41016"/>
                        <a14:foregroundMark x1="37868" y1="41016" x2="37868" y2="41016"/>
                        <a14:foregroundMark x1="37426" y1="41016" x2="37426" y2="41016"/>
                        <a14:foregroundMark x1="37353" y1="41016" x2="37353" y2="41667"/>
                        <a14:foregroundMark x1="37353" y1="42578" x2="37353" y2="42578"/>
                        <a14:foregroundMark x1="37426" y1="42708" x2="37426" y2="42708"/>
                        <a14:foregroundMark x1="38382" y1="42448" x2="38382" y2="42448"/>
                        <a14:foregroundMark x1="38971" y1="42188" x2="38971" y2="42188"/>
                        <a14:foregroundMark x1="39338" y1="42188" x2="39338" y2="42188"/>
                        <a14:foregroundMark x1="39338" y1="42188" x2="39338" y2="42188"/>
                        <a14:foregroundMark x1="39559" y1="42318" x2="39559" y2="42318"/>
                        <a14:foregroundMark x1="39559" y1="42318" x2="39559" y2="42318"/>
                        <a14:foregroundMark x1="39559" y1="42318" x2="39559" y2="42318"/>
                        <a14:foregroundMark x1="39706" y1="42318" x2="39706" y2="42318"/>
                        <a14:foregroundMark x1="40074" y1="43099" x2="40074" y2="43099"/>
                        <a14:foregroundMark x1="40074" y1="42708" x2="40074" y2="42708"/>
                        <a14:foregroundMark x1="39779" y1="42708" x2="39779" y2="427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327" t="32648" r="54802" b="49784"/>
          <a:stretch/>
        </p:blipFill>
        <p:spPr bwMode="auto">
          <a:xfrm>
            <a:off x="2204314" y="2665323"/>
            <a:ext cx="1284092" cy="1435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813" b="50000" l="73162" r="81691">
                        <a14:foregroundMark x1="74853" y1="43620" x2="74853" y2="43620"/>
                        <a14:foregroundMark x1="76691" y1="42318" x2="76691" y2="42318"/>
                        <a14:foregroundMark x1="76691" y1="42318" x2="76691" y2="42318"/>
                        <a14:foregroundMark x1="75588" y1="41797" x2="75588" y2="41797"/>
                        <a14:foregroundMark x1="75294" y1="41797" x2="75294" y2="41797"/>
                        <a14:foregroundMark x1="74632" y1="41667" x2="74632" y2="41667"/>
                        <a14:foregroundMark x1="74338" y1="41536" x2="74338" y2="41536"/>
                        <a14:foregroundMark x1="77721" y1="42839" x2="77721" y2="42839"/>
                        <a14:foregroundMark x1="77721" y1="42839" x2="77721" y2="42839"/>
                        <a14:foregroundMark x1="79853" y1="43229" x2="79853" y2="43229"/>
                        <a14:foregroundMark x1="79926" y1="43229" x2="79926" y2="43229"/>
                        <a14:foregroundMark x1="80294" y1="42839" x2="80294" y2="42839"/>
                        <a14:foregroundMark x1="80294" y1="42318" x2="80294" y2="42318"/>
                        <a14:foregroundMark x1="80294" y1="41536" x2="80294" y2="41536"/>
                        <a14:foregroundMark x1="80809" y1="42057" x2="80809" y2="42057"/>
                        <a14:foregroundMark x1="81029" y1="42188" x2="81029" y2="42188"/>
                        <a14:foregroundMark x1="75662" y1="42578" x2="75662" y2="42578"/>
                        <a14:foregroundMark x1="75515" y1="43099" x2="75515" y2="43099"/>
                        <a14:foregroundMark x1="75515" y1="43099" x2="75515" y2="43099"/>
                        <a14:foregroundMark x1="75515" y1="43099" x2="75515" y2="43099"/>
                        <a14:foregroundMark x1="75441" y1="42578" x2="75441" y2="42578"/>
                        <a14:foregroundMark x1="74485" y1="42057" x2="74485" y2="42057"/>
                        <a14:foregroundMark x1="74485" y1="42057" x2="74485" y2="42057"/>
                        <a14:foregroundMark x1="77868" y1="43620" x2="77868" y2="43620"/>
                        <a14:foregroundMark x1="77868" y1="43620" x2="77868" y2="43620"/>
                        <a14:foregroundMark x1="80441" y1="43229" x2="80441" y2="43229"/>
                        <a14:foregroundMark x1="80515" y1="43229" x2="80515" y2="43229"/>
                        <a14:foregroundMark x1="79706" y1="40885" x2="79706" y2="40885"/>
                        <a14:foregroundMark x1="79706" y1="40885" x2="79706" y2="40885"/>
                        <a14:foregroundMark x1="79632" y1="40885" x2="79632" y2="408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766" t="32648" r="18077" b="49784"/>
          <a:stretch/>
        </p:blipFill>
        <p:spPr bwMode="auto">
          <a:xfrm>
            <a:off x="2232322" y="4267491"/>
            <a:ext cx="1256084" cy="1360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3735185" y="3210340"/>
            <a:ext cx="9941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= 34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735185" y="4723004"/>
            <a:ext cx="9941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= 39</a:t>
            </a:r>
          </a:p>
        </p:txBody>
      </p:sp>
      <p:cxnSp>
        <p:nvCxnSpPr>
          <p:cNvPr id="21" name="Straight Connector 20"/>
          <p:cNvCxnSpPr/>
          <p:nvPr/>
        </p:nvCxnSpPr>
        <p:spPr bwMode="auto">
          <a:xfrm flipV="1">
            <a:off x="6973475" y="858589"/>
            <a:ext cx="2821702" cy="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grpSp>
        <p:nvGrpSpPr>
          <p:cNvPr id="24" name="组合 23"/>
          <p:cNvGrpSpPr/>
          <p:nvPr/>
        </p:nvGrpSpPr>
        <p:grpSpPr>
          <a:xfrm>
            <a:off x="0" y="5532645"/>
            <a:ext cx="12203723" cy="1379697"/>
            <a:chOff x="-17585" y="5729324"/>
            <a:chExt cx="12203723" cy="1123362"/>
          </a:xfrm>
        </p:grpSpPr>
        <p:pic>
          <p:nvPicPr>
            <p:cNvPr id="25" name="图片 24"/>
            <p:cNvPicPr>
              <a:picLocks noChangeAspect="1"/>
            </p:cNvPicPr>
            <p:nvPr/>
          </p:nvPicPr>
          <p:blipFill rotWithShape="1">
            <a:blip r:embed="rId6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26" name="图片 25"/>
            <p:cNvPicPr>
              <a:picLocks noChangeAspect="1"/>
            </p:cNvPicPr>
            <p:nvPr/>
          </p:nvPicPr>
          <p:blipFill rotWithShape="1">
            <a:blip r:embed="rId6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D1D50D2C-7CF9-4DDE-A0F4-CDE8F3F003C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603" y="985140"/>
            <a:ext cx="5650012" cy="5869073"/>
          </a:xfrm>
          <a:prstGeom prst="rect">
            <a:avLst/>
          </a:prstGeom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422" b="49609" l="54412" r="63824">
                        <a14:foregroundMark x1="57574" y1="40885" x2="55662" y2="41146"/>
                        <a14:foregroundMark x1="57206" y1="41146" x2="57206" y2="41146"/>
                        <a14:foregroundMark x1="57647" y1="42708" x2="57647" y2="42708"/>
                        <a14:foregroundMark x1="57647" y1="43099" x2="57647" y2="43099"/>
                        <a14:foregroundMark x1="57574" y1="43099" x2="57574" y2="43099"/>
                        <a14:foregroundMark x1="56765" y1="42969" x2="56765" y2="42969"/>
                        <a14:foregroundMark x1="56765" y1="42969" x2="56765" y2="42969"/>
                        <a14:foregroundMark x1="56765" y1="42969" x2="56765" y2="42969"/>
                        <a14:foregroundMark x1="57206" y1="42318" x2="57206" y2="42318"/>
                        <a14:foregroundMark x1="57059" y1="41797" x2="57721" y2="41927"/>
                        <a14:foregroundMark x1="59044" y1="42057" x2="59044" y2="42057"/>
                        <a14:foregroundMark x1="59338" y1="42057" x2="59706" y2="42057"/>
                        <a14:foregroundMark x1="59853" y1="42057" x2="59853" y2="42057"/>
                        <a14:foregroundMark x1="60147" y1="42057" x2="60147" y2="42057"/>
                        <a14:foregroundMark x1="61618" y1="42057" x2="61618" y2="42057"/>
                        <a14:foregroundMark x1="61838" y1="42057" x2="61838" y2="42057"/>
                        <a14:foregroundMark x1="62059" y1="42057" x2="62059" y2="42057"/>
                        <a14:foregroundMark x1="62059" y1="42057" x2="62059" y2="420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301" t="32648" r="36637" b="49784"/>
          <a:stretch/>
        </p:blipFill>
        <p:spPr bwMode="auto">
          <a:xfrm>
            <a:off x="7745192" y="3502727"/>
            <a:ext cx="807137" cy="883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943" b="50130" l="36471" r="45515">
                        <a14:foregroundMark x1="38529" y1="43099" x2="38529" y2="43099"/>
                        <a14:foregroundMark x1="37868" y1="42188" x2="37868" y2="42188"/>
                        <a14:foregroundMark x1="38309" y1="41797" x2="38309" y2="41797"/>
                        <a14:foregroundMark x1="39706" y1="42188" x2="39706" y2="42188"/>
                        <a14:foregroundMark x1="40368" y1="42188" x2="40368" y2="42188"/>
                        <a14:foregroundMark x1="41618" y1="42188" x2="41618" y2="42188"/>
                        <a14:foregroundMark x1="41618" y1="42188" x2="41618" y2="42188"/>
                        <a14:foregroundMark x1="40515" y1="41797" x2="40515" y2="41797"/>
                        <a14:foregroundMark x1="42500" y1="41797" x2="42500" y2="41797"/>
                        <a14:foregroundMark x1="42868" y1="41797" x2="42868" y2="41797"/>
                        <a14:foregroundMark x1="42868" y1="41797" x2="42868" y2="41797"/>
                        <a14:foregroundMark x1="43309" y1="41797" x2="43309" y2="41797"/>
                        <a14:foregroundMark x1="43309" y1="41797" x2="43309" y2="41797"/>
                        <a14:foregroundMark x1="43382" y1="41927" x2="43382" y2="41927"/>
                        <a14:foregroundMark x1="43750" y1="42448" x2="43750" y2="42448"/>
                        <a14:foregroundMark x1="43750" y1="42448" x2="43750" y2="42448"/>
                        <a14:foregroundMark x1="42647" y1="43099" x2="42647" y2="43099"/>
                        <a14:foregroundMark x1="42279" y1="43099" x2="42279" y2="43099"/>
                        <a14:foregroundMark x1="42279" y1="43099" x2="42279" y2="43099"/>
                        <a14:foregroundMark x1="40588" y1="42188" x2="40588" y2="42188"/>
                        <a14:foregroundMark x1="38971" y1="41927" x2="38971" y2="41927"/>
                        <a14:foregroundMark x1="37647" y1="42448" x2="37647" y2="42448"/>
                        <a14:foregroundMark x1="37647" y1="42448" x2="37647" y2="42448"/>
                        <a14:foregroundMark x1="38309" y1="41797" x2="38309" y2="41797"/>
                        <a14:foregroundMark x1="38309" y1="41797" x2="38309" y2="41797"/>
                        <a14:foregroundMark x1="38309" y1="41406" x2="38309" y2="41406"/>
                        <a14:foregroundMark x1="37941" y1="41016" x2="37941" y2="41016"/>
                        <a14:foregroundMark x1="37868" y1="41016" x2="37868" y2="41016"/>
                        <a14:foregroundMark x1="37426" y1="41016" x2="37426" y2="41016"/>
                        <a14:foregroundMark x1="37353" y1="41016" x2="37353" y2="41667"/>
                        <a14:foregroundMark x1="37353" y1="42578" x2="37353" y2="42578"/>
                        <a14:foregroundMark x1="37426" y1="42708" x2="37426" y2="42708"/>
                        <a14:foregroundMark x1="38382" y1="42448" x2="38382" y2="42448"/>
                        <a14:foregroundMark x1="38971" y1="42188" x2="38971" y2="42188"/>
                        <a14:foregroundMark x1="39338" y1="42188" x2="39338" y2="42188"/>
                        <a14:foregroundMark x1="39338" y1="42188" x2="39338" y2="42188"/>
                        <a14:foregroundMark x1="39559" y1="42318" x2="39559" y2="42318"/>
                        <a14:foregroundMark x1="39559" y1="42318" x2="39559" y2="42318"/>
                        <a14:foregroundMark x1="39559" y1="42318" x2="39559" y2="42318"/>
                        <a14:foregroundMark x1="39706" y1="42318" x2="39706" y2="42318"/>
                        <a14:foregroundMark x1="40074" y1="43099" x2="40074" y2="43099"/>
                        <a14:foregroundMark x1="40074" y1="42708" x2="40074" y2="42708"/>
                        <a14:foregroundMark x1="39779" y1="42708" x2="39779" y2="427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327" t="32648" r="54802" b="49784"/>
          <a:stretch/>
        </p:blipFill>
        <p:spPr bwMode="auto">
          <a:xfrm>
            <a:off x="9404588" y="2999576"/>
            <a:ext cx="716565" cy="801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813" b="50000" l="73162" r="81691">
                        <a14:foregroundMark x1="74853" y1="43620" x2="74853" y2="43620"/>
                        <a14:foregroundMark x1="76691" y1="42318" x2="76691" y2="42318"/>
                        <a14:foregroundMark x1="76691" y1="42318" x2="76691" y2="42318"/>
                        <a14:foregroundMark x1="75588" y1="41797" x2="75588" y2="41797"/>
                        <a14:foregroundMark x1="75294" y1="41797" x2="75294" y2="41797"/>
                        <a14:foregroundMark x1="74632" y1="41667" x2="74632" y2="41667"/>
                        <a14:foregroundMark x1="74338" y1="41536" x2="74338" y2="41536"/>
                        <a14:foregroundMark x1="77721" y1="42839" x2="77721" y2="42839"/>
                        <a14:foregroundMark x1="77721" y1="42839" x2="77721" y2="42839"/>
                        <a14:foregroundMark x1="79853" y1="43229" x2="79853" y2="43229"/>
                        <a14:foregroundMark x1="79926" y1="43229" x2="79926" y2="43229"/>
                        <a14:foregroundMark x1="80294" y1="42839" x2="80294" y2="42839"/>
                        <a14:foregroundMark x1="80294" y1="42318" x2="80294" y2="42318"/>
                        <a14:foregroundMark x1="80294" y1="41536" x2="80294" y2="41536"/>
                        <a14:foregroundMark x1="80809" y1="42057" x2="80809" y2="42057"/>
                        <a14:foregroundMark x1="81029" y1="42188" x2="81029" y2="42188"/>
                        <a14:foregroundMark x1="75662" y1="42578" x2="75662" y2="42578"/>
                        <a14:foregroundMark x1="75515" y1="43099" x2="75515" y2="43099"/>
                        <a14:foregroundMark x1="75515" y1="43099" x2="75515" y2="43099"/>
                        <a14:foregroundMark x1="75515" y1="43099" x2="75515" y2="43099"/>
                        <a14:foregroundMark x1="75441" y1="42578" x2="75441" y2="42578"/>
                        <a14:foregroundMark x1="74485" y1="42057" x2="74485" y2="42057"/>
                        <a14:foregroundMark x1="74485" y1="42057" x2="74485" y2="42057"/>
                        <a14:foregroundMark x1="77868" y1="43620" x2="77868" y2="43620"/>
                        <a14:foregroundMark x1="77868" y1="43620" x2="77868" y2="43620"/>
                        <a14:foregroundMark x1="80441" y1="43229" x2="80441" y2="43229"/>
                        <a14:foregroundMark x1="80515" y1="43229" x2="80515" y2="43229"/>
                        <a14:foregroundMark x1="79706" y1="40885" x2="79706" y2="40885"/>
                        <a14:foregroundMark x1="79706" y1="40885" x2="79706" y2="40885"/>
                        <a14:foregroundMark x1="79632" y1="40885" x2="79632" y2="408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766" t="32648" r="18077" b="49784"/>
          <a:stretch/>
        </p:blipFill>
        <p:spPr bwMode="auto">
          <a:xfrm>
            <a:off x="10980906" y="3383311"/>
            <a:ext cx="844510" cy="91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074551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8" grpId="0"/>
      <p:bldP spid="19" grpId="0"/>
      <p:bldP spid="19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六边形 11">
            <a:extLst>
              <a:ext uri="{FF2B5EF4-FFF2-40B4-BE49-F238E27FC236}">
                <a16:creationId xmlns:a16="http://schemas.microsoft.com/office/drawing/2014/main" id="{2DDF06EF-5920-40F2-A28D-0244807E6D35}"/>
              </a:ext>
            </a:extLst>
          </p:cNvPr>
          <p:cNvSpPr/>
          <p:nvPr/>
        </p:nvSpPr>
        <p:spPr>
          <a:xfrm>
            <a:off x="187475" y="303555"/>
            <a:ext cx="881212" cy="747619"/>
          </a:xfrm>
          <a:prstGeom prst="hexago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4300" b="1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zh-CN" altLang="en-US" sz="4300" b="1" dirty="0">
              <a:solidFill>
                <a:srgbClr val="006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A7785C-287C-45F5-99E8-08237005BCA5}"/>
              </a:ext>
            </a:extLst>
          </p:cNvPr>
          <p:cNvSpPr txBox="1"/>
          <p:nvPr/>
        </p:nvSpPr>
        <p:spPr>
          <a:xfrm>
            <a:off x="1068687" y="369591"/>
            <a:ext cx="11382624" cy="61554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anose="020B0604020202020204" pitchFamily="34" charset="0"/>
              </a:rPr>
              <a:t>Số ?</a:t>
            </a:r>
          </a:p>
        </p:txBody>
      </p:sp>
      <p:pic>
        <p:nvPicPr>
          <p:cNvPr id="1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039" y="787560"/>
            <a:ext cx="3664752" cy="2620212"/>
          </a:xfrm>
          <a:prstGeom prst="rect">
            <a:avLst/>
          </a:prstGeom>
        </p:spPr>
      </p:pic>
      <p:pic>
        <p:nvPicPr>
          <p:cNvPr id="16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687" y="3595630"/>
            <a:ext cx="3664752" cy="262021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030992" y="1770092"/>
            <a:ext cx="33168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b) 30 -         = 20</a:t>
            </a:r>
          </a:p>
        </p:txBody>
      </p:sp>
      <p:pic>
        <p:nvPicPr>
          <p:cNvPr id="20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755" y="827947"/>
            <a:ext cx="3664752" cy="262021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242640" y="1805279"/>
            <a:ext cx="33168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a) 10 +        = 20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626742" y="1875257"/>
            <a:ext cx="727805" cy="432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</a:t>
            </a:r>
          </a:p>
        </p:txBody>
      </p:sp>
      <p:pic>
        <p:nvPicPr>
          <p:cNvPr id="25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610" y="3509326"/>
            <a:ext cx="3664752" cy="2620212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242640" y="4688897"/>
            <a:ext cx="33168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c) 50 +       = 70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030993" y="4707137"/>
            <a:ext cx="33168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d) 80 -        = 40</a:t>
            </a:r>
          </a:p>
        </p:txBody>
      </p:sp>
      <p:sp>
        <p:nvSpPr>
          <p:cNvPr id="36" name="Rectangle: Rounded Corners 62">
            <a:extLst>
              <a:ext uri="{FF2B5EF4-FFF2-40B4-BE49-F238E27FC236}">
                <a16:creationId xmlns:a16="http://schemas.microsoft.com/office/drawing/2014/main" id="{5F1D4770-96F7-4BD4-AFEB-7EBA0823CCFD}"/>
              </a:ext>
            </a:extLst>
          </p:cNvPr>
          <p:cNvSpPr/>
          <p:nvPr/>
        </p:nvSpPr>
        <p:spPr>
          <a:xfrm>
            <a:off x="2712397" y="1849462"/>
            <a:ext cx="548640" cy="50017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7" name="Rectangle: Rounded Corners 62">
            <a:extLst>
              <a:ext uri="{FF2B5EF4-FFF2-40B4-BE49-F238E27FC236}">
                <a16:creationId xmlns:a16="http://schemas.microsoft.com/office/drawing/2014/main" id="{5F1D4770-96F7-4BD4-AFEB-7EBA0823CCFD}"/>
              </a:ext>
            </a:extLst>
          </p:cNvPr>
          <p:cNvSpPr/>
          <p:nvPr/>
        </p:nvSpPr>
        <p:spPr>
          <a:xfrm>
            <a:off x="7542205" y="1812391"/>
            <a:ext cx="548640" cy="50017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8" name="Rectangle: Rounded Corners 62">
            <a:extLst>
              <a:ext uri="{FF2B5EF4-FFF2-40B4-BE49-F238E27FC236}">
                <a16:creationId xmlns:a16="http://schemas.microsoft.com/office/drawing/2014/main" id="{5F1D4770-96F7-4BD4-AFEB-7EBA0823CCFD}"/>
              </a:ext>
            </a:extLst>
          </p:cNvPr>
          <p:cNvSpPr/>
          <p:nvPr/>
        </p:nvSpPr>
        <p:spPr>
          <a:xfrm>
            <a:off x="7447320" y="4765096"/>
            <a:ext cx="548640" cy="50017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0" name="Rectangle: Rounded Corners 62">
            <a:extLst>
              <a:ext uri="{FF2B5EF4-FFF2-40B4-BE49-F238E27FC236}">
                <a16:creationId xmlns:a16="http://schemas.microsoft.com/office/drawing/2014/main" id="{5F1D4770-96F7-4BD4-AFEB-7EBA0823CCFD}"/>
              </a:ext>
            </a:extLst>
          </p:cNvPr>
          <p:cNvSpPr/>
          <p:nvPr/>
        </p:nvSpPr>
        <p:spPr>
          <a:xfrm>
            <a:off x="2716325" y="4727238"/>
            <a:ext cx="548640" cy="50017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1" name="Rectangle 40"/>
          <p:cNvSpPr/>
          <p:nvPr/>
        </p:nvSpPr>
        <p:spPr>
          <a:xfrm>
            <a:off x="2622814" y="4754798"/>
            <a:ext cx="727805" cy="432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</a:t>
            </a:r>
          </a:p>
        </p:txBody>
      </p:sp>
      <p:sp>
        <p:nvSpPr>
          <p:cNvPr id="42" name="Rectangle 41"/>
          <p:cNvSpPr/>
          <p:nvPr/>
        </p:nvSpPr>
        <p:spPr>
          <a:xfrm>
            <a:off x="7408663" y="1846291"/>
            <a:ext cx="727805" cy="432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</a:t>
            </a:r>
          </a:p>
        </p:txBody>
      </p:sp>
      <p:sp>
        <p:nvSpPr>
          <p:cNvPr id="43" name="Rectangle 42"/>
          <p:cNvSpPr/>
          <p:nvPr/>
        </p:nvSpPr>
        <p:spPr>
          <a:xfrm>
            <a:off x="7408663" y="4795826"/>
            <a:ext cx="727805" cy="432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40</a:t>
            </a:r>
          </a:p>
        </p:txBody>
      </p:sp>
      <p:pic>
        <p:nvPicPr>
          <p:cNvPr id="47" name="图片 3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52"/>
          <a:stretch/>
        </p:blipFill>
        <p:spPr>
          <a:xfrm>
            <a:off x="9694168" y="2030135"/>
            <a:ext cx="2448732" cy="4925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75967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7" grpId="0"/>
      <p:bldP spid="21" grpId="0"/>
      <p:bldP spid="24" grpId="0" animBg="1"/>
      <p:bldP spid="26" grpId="0"/>
      <p:bldP spid="28" grpId="0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40" grpId="0" animBg="1"/>
      <p:bldP spid="40" grpId="1" animBg="1"/>
      <p:bldP spid="41" grpId="0" animBg="1"/>
      <p:bldP spid="42" grpId="0" animBg="1"/>
      <p:bldP spid="4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六边形 11">
            <a:extLst>
              <a:ext uri="{FF2B5EF4-FFF2-40B4-BE49-F238E27FC236}">
                <a16:creationId xmlns:a16="http://schemas.microsoft.com/office/drawing/2014/main" id="{2DDF06EF-5920-40F2-A28D-0244807E6D35}"/>
              </a:ext>
            </a:extLst>
          </p:cNvPr>
          <p:cNvSpPr/>
          <p:nvPr/>
        </p:nvSpPr>
        <p:spPr>
          <a:xfrm>
            <a:off x="187475" y="303555"/>
            <a:ext cx="881212" cy="747619"/>
          </a:xfrm>
          <a:prstGeom prst="hexago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43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zh-CN" altLang="en-US" sz="43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A7785C-287C-45F5-99E8-08237005BCA5}"/>
              </a:ext>
            </a:extLst>
          </p:cNvPr>
          <p:cNvSpPr txBox="1"/>
          <p:nvPr/>
        </p:nvSpPr>
        <p:spPr>
          <a:xfrm>
            <a:off x="1068687" y="404404"/>
            <a:ext cx="11382624" cy="61554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anose="020B0604020202020204" pitchFamily="34" charset="0"/>
              </a:rPr>
              <a:t>Tính 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385864" y="1252339"/>
            <a:ext cx="2993127" cy="7397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50 + 18 – 45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99074" y="3309565"/>
            <a:ext cx="2973891" cy="7397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b) 76 – 56 + 27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16062" y="1299367"/>
            <a:ext cx="1904689" cy="1478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= 68 – 45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=      23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64697" y="3346632"/>
            <a:ext cx="1917513" cy="1478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= 20 + 27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=     47</a:t>
            </a:r>
          </a:p>
        </p:txBody>
      </p:sp>
      <p:grpSp>
        <p:nvGrpSpPr>
          <p:cNvPr id="11" name="组合 23"/>
          <p:cNvGrpSpPr/>
          <p:nvPr/>
        </p:nvGrpSpPr>
        <p:grpSpPr>
          <a:xfrm>
            <a:off x="0" y="5532645"/>
            <a:ext cx="12203723" cy="1379697"/>
            <a:chOff x="-17585" y="5729324"/>
            <a:chExt cx="12203723" cy="1123362"/>
          </a:xfrm>
        </p:grpSpPr>
        <p:pic>
          <p:nvPicPr>
            <p:cNvPr id="12" name="图片 24"/>
            <p:cNvPicPr>
              <a:picLocks noChangeAspect="1"/>
            </p:cNvPicPr>
            <p:nvPr/>
          </p:nvPicPr>
          <p:blipFill rotWithShape="1">
            <a:blip r:embed="rId2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13" name="图片 25"/>
            <p:cNvPicPr>
              <a:picLocks noChangeAspect="1"/>
            </p:cNvPicPr>
            <p:nvPr/>
          </p:nvPicPr>
          <p:blipFill rotWithShape="1">
            <a:blip r:embed="rId2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pic>
        <p:nvPicPr>
          <p:cNvPr id="16" name="图片 3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52"/>
          <a:stretch/>
        </p:blipFill>
        <p:spPr>
          <a:xfrm>
            <a:off x="9743268" y="1866480"/>
            <a:ext cx="2448732" cy="4925179"/>
          </a:xfrm>
          <a:prstGeom prst="rect">
            <a:avLst/>
          </a:prstGeom>
        </p:spPr>
      </p:pic>
      <p:pic>
        <p:nvPicPr>
          <p:cNvPr id="17" name="图片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07" b="1639"/>
          <a:stretch/>
        </p:blipFill>
        <p:spPr>
          <a:xfrm>
            <a:off x="-193836" y="4706556"/>
            <a:ext cx="7085352" cy="206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317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六边形 11">
            <a:extLst>
              <a:ext uri="{FF2B5EF4-FFF2-40B4-BE49-F238E27FC236}">
                <a16:creationId xmlns:a16="http://schemas.microsoft.com/office/drawing/2014/main" id="{2DDF06EF-5920-40F2-A28D-0244807E6D35}"/>
              </a:ext>
            </a:extLst>
          </p:cNvPr>
          <p:cNvSpPr/>
          <p:nvPr/>
        </p:nvSpPr>
        <p:spPr>
          <a:xfrm>
            <a:off x="39673" y="353996"/>
            <a:ext cx="936274" cy="747619"/>
          </a:xfrm>
          <a:prstGeom prst="hexago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b="1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zh-CN" altLang="en-US" sz="3200" b="1" dirty="0">
              <a:solidFill>
                <a:srgbClr val="006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1A7785C-287C-45F5-99E8-08237005BCA5}"/>
              </a:ext>
            </a:extLst>
          </p:cNvPr>
          <p:cNvSpPr txBox="1"/>
          <p:nvPr/>
        </p:nvSpPr>
        <p:spPr>
          <a:xfrm>
            <a:off x="809376" y="256797"/>
            <a:ext cx="12093856" cy="110799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Một rạp xiếc có 96 ghế, trong đó 62 ghế đã có khán giả ngồi. Hỏi trong rạp xiếc còn bao nhiêu ghế trống?</a:t>
            </a:r>
          </a:p>
        </p:txBody>
      </p:sp>
      <p:cxnSp>
        <p:nvCxnSpPr>
          <p:cNvPr id="4" name="Straight Connector 3"/>
          <p:cNvCxnSpPr/>
          <p:nvPr/>
        </p:nvCxnSpPr>
        <p:spPr bwMode="auto">
          <a:xfrm flipV="1">
            <a:off x="3474324" y="847077"/>
            <a:ext cx="1844505" cy="600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 flipV="1">
            <a:off x="7335755" y="890278"/>
            <a:ext cx="4340905" cy="116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E1A7785C-287C-45F5-99E8-08237005BCA5}"/>
              </a:ext>
            </a:extLst>
          </p:cNvPr>
          <p:cNvSpPr txBox="1"/>
          <p:nvPr/>
        </p:nvSpPr>
        <p:spPr>
          <a:xfrm>
            <a:off x="1194465" y="1595708"/>
            <a:ext cx="2398157" cy="61554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Tóm tắt: </a:t>
            </a:r>
          </a:p>
        </p:txBody>
      </p:sp>
      <p:cxnSp>
        <p:nvCxnSpPr>
          <p:cNvPr id="28" name="Straight Connector 27"/>
          <p:cNvCxnSpPr/>
          <p:nvPr/>
        </p:nvCxnSpPr>
        <p:spPr bwMode="auto">
          <a:xfrm>
            <a:off x="920885" y="1355375"/>
            <a:ext cx="854660" cy="990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 flipV="1">
            <a:off x="2082142" y="1340794"/>
            <a:ext cx="554824" cy="990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cxnSp>
        <p:nvCxnSpPr>
          <p:cNvPr id="36" name="Straight Connector 35"/>
          <p:cNvCxnSpPr/>
          <p:nvPr/>
        </p:nvCxnSpPr>
        <p:spPr bwMode="auto">
          <a:xfrm flipV="1">
            <a:off x="5681703" y="1336388"/>
            <a:ext cx="4815148" cy="2216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E1A7785C-287C-45F5-99E8-08237005BCA5}"/>
              </a:ext>
            </a:extLst>
          </p:cNvPr>
          <p:cNvSpPr txBox="1"/>
          <p:nvPr/>
        </p:nvSpPr>
        <p:spPr>
          <a:xfrm>
            <a:off x="605794" y="2143017"/>
            <a:ext cx="5712395" cy="61554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Có                  : 96 ghế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1A7785C-287C-45F5-99E8-08237005BCA5}"/>
              </a:ext>
            </a:extLst>
          </p:cNvPr>
          <p:cNvSpPr txBox="1"/>
          <p:nvPr/>
        </p:nvSpPr>
        <p:spPr>
          <a:xfrm>
            <a:off x="3725124" y="4293355"/>
            <a:ext cx="2398157" cy="61554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Bài giải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1A7785C-287C-45F5-99E8-08237005BCA5}"/>
              </a:ext>
            </a:extLst>
          </p:cNvPr>
          <p:cNvSpPr txBox="1"/>
          <p:nvPr/>
        </p:nvSpPr>
        <p:spPr>
          <a:xfrm>
            <a:off x="620906" y="2624731"/>
            <a:ext cx="5712395" cy="61554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Đã ngồi          : 62 ghế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1A7785C-287C-45F5-99E8-08237005BCA5}"/>
              </a:ext>
            </a:extLst>
          </p:cNvPr>
          <p:cNvSpPr txBox="1"/>
          <p:nvPr/>
        </p:nvSpPr>
        <p:spPr>
          <a:xfrm>
            <a:off x="480279" y="3109814"/>
            <a:ext cx="6723710" cy="61554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Trong rạp xiếc: ..........ghế trống?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54" t="22406" r="23286" b="25236"/>
          <a:stretch/>
        </p:blipFill>
        <p:spPr bwMode="auto">
          <a:xfrm>
            <a:off x="7860699" y="1601190"/>
            <a:ext cx="4094391" cy="3168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1421937" y="4893767"/>
            <a:ext cx="7699747" cy="176307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Trong rạp xiếc còn số ghế trống là:</a:t>
            </a:r>
          </a:p>
          <a:p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96 – 62 = 34 ( ghế) </a:t>
            </a:r>
          </a:p>
          <a:p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      Đáp số: 34 ghế trống</a:t>
            </a:r>
          </a:p>
          <a:p>
            <a:pPr algn="ctr"/>
            <a:endParaRPr lang="en-US" sz="32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3487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3" grpId="0"/>
      <p:bldP spid="44" grpId="0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80" t="28538" r="14362" b="35731"/>
          <a:stretch/>
        </p:blipFill>
        <p:spPr bwMode="auto">
          <a:xfrm>
            <a:off x="1059722" y="1499648"/>
            <a:ext cx="8712679" cy="2613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六边形 11">
            <a:extLst>
              <a:ext uri="{FF2B5EF4-FFF2-40B4-BE49-F238E27FC236}">
                <a16:creationId xmlns:a16="http://schemas.microsoft.com/office/drawing/2014/main" id="{2DDF06EF-5920-40F2-A28D-0244807E6D35}"/>
              </a:ext>
            </a:extLst>
          </p:cNvPr>
          <p:cNvSpPr/>
          <p:nvPr/>
        </p:nvSpPr>
        <p:spPr>
          <a:xfrm>
            <a:off x="187475" y="303555"/>
            <a:ext cx="881212" cy="747619"/>
          </a:xfrm>
          <a:prstGeom prst="hexago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4300" b="1" dirty="0">
                <a:solidFill>
                  <a:srgbClr val="006000"/>
                </a:solidFill>
                <a:latin typeface="Pony"/>
                <a:cs typeface="Arial" panose="020B0604020202020204" pitchFamily="34" charset="0"/>
              </a:rPr>
              <a:t>5</a:t>
            </a:r>
            <a:endParaRPr lang="zh-CN" altLang="en-US" sz="4300" b="1" dirty="0">
              <a:solidFill>
                <a:srgbClr val="006000"/>
              </a:solidFill>
              <a:latin typeface="Pony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A7785C-287C-45F5-99E8-08237005BCA5}"/>
              </a:ext>
            </a:extLst>
          </p:cNvPr>
          <p:cNvSpPr txBox="1"/>
          <p:nvPr/>
        </p:nvSpPr>
        <p:spPr>
          <a:xfrm>
            <a:off x="1068687" y="369591"/>
            <a:ext cx="11382624" cy="61554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Pony"/>
                <a:cs typeface="Arial" panose="020B0604020202020204" pitchFamily="34" charset="0"/>
              </a:rPr>
              <a:t>Số ?</a:t>
            </a:r>
          </a:p>
        </p:txBody>
      </p:sp>
      <p:sp>
        <p:nvSpPr>
          <p:cNvPr id="2" name="Explosion 1 1"/>
          <p:cNvSpPr/>
          <p:nvPr/>
        </p:nvSpPr>
        <p:spPr>
          <a:xfrm>
            <a:off x="7938737" y="2669232"/>
            <a:ext cx="871155" cy="702121"/>
          </a:xfrm>
          <a:prstGeom prst="irregularSeal1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Pony"/>
              </a:rPr>
              <a:t>59</a:t>
            </a:r>
          </a:p>
        </p:txBody>
      </p:sp>
      <p:grpSp>
        <p:nvGrpSpPr>
          <p:cNvPr id="6" name="组合 23"/>
          <p:cNvGrpSpPr/>
          <p:nvPr/>
        </p:nvGrpSpPr>
        <p:grpSpPr>
          <a:xfrm>
            <a:off x="0" y="5532645"/>
            <a:ext cx="12203723" cy="1379697"/>
            <a:chOff x="-17585" y="5729324"/>
            <a:chExt cx="12203723" cy="1123362"/>
          </a:xfrm>
        </p:grpSpPr>
        <p:pic>
          <p:nvPicPr>
            <p:cNvPr id="7" name="图片 24"/>
            <p:cNvPicPr>
              <a:picLocks noChangeAspect="1"/>
            </p:cNvPicPr>
            <p:nvPr/>
          </p:nvPicPr>
          <p:blipFill rotWithShape="1">
            <a:blip r:embed="rId3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8" name="图片 25"/>
            <p:cNvPicPr>
              <a:picLocks noChangeAspect="1"/>
            </p:cNvPicPr>
            <p:nvPr/>
          </p:nvPicPr>
          <p:blipFill rotWithShape="1">
            <a:blip r:embed="rId3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pic>
        <p:nvPicPr>
          <p:cNvPr id="9" name="图片 3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52"/>
          <a:stretch/>
        </p:blipFill>
        <p:spPr>
          <a:xfrm>
            <a:off x="9743596" y="2030135"/>
            <a:ext cx="2448732" cy="4925179"/>
          </a:xfrm>
          <a:prstGeom prst="rect">
            <a:avLst/>
          </a:prstGeom>
        </p:spPr>
      </p:pic>
      <p:pic>
        <p:nvPicPr>
          <p:cNvPr id="10" name="图片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07" b="1639"/>
          <a:stretch/>
        </p:blipFill>
        <p:spPr>
          <a:xfrm>
            <a:off x="-193836" y="4706556"/>
            <a:ext cx="7085352" cy="206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682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7">
            <a:extLst>
              <a:ext uri="{FF2B5EF4-FFF2-40B4-BE49-F238E27FC236}">
                <a16:creationId xmlns:a16="http://schemas.microsoft.com/office/drawing/2014/main" id="{A74DE11A-01D2-431B-A58E-F7D56BB21DB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5" t="25449" r="-48" b="17034"/>
          <a:stretch/>
        </p:blipFill>
        <p:spPr>
          <a:xfrm>
            <a:off x="-1" y="-58995"/>
            <a:ext cx="12230410" cy="6921391"/>
          </a:xfrm>
          <a:prstGeom prst="rect">
            <a:avLst/>
          </a:prstGeom>
        </p:spPr>
      </p:pic>
      <p:pic>
        <p:nvPicPr>
          <p:cNvPr id="15" name="图片 1">
            <a:extLst>
              <a:ext uri="{FF2B5EF4-FFF2-40B4-BE49-F238E27FC236}">
                <a16:creationId xmlns:a16="http://schemas.microsoft.com/office/drawing/2014/main" id="{DD3F6845-D14E-4477-BDDB-1236351A26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" y="2481629"/>
            <a:ext cx="12228484" cy="4307160"/>
          </a:xfrm>
          <a:prstGeom prst="rect">
            <a:avLst/>
          </a:prstGeom>
        </p:spPr>
      </p:pic>
      <p:pic>
        <p:nvPicPr>
          <p:cNvPr id="16" name="图片 2">
            <a:extLst>
              <a:ext uri="{FF2B5EF4-FFF2-40B4-BE49-F238E27FC236}">
                <a16:creationId xmlns:a16="http://schemas.microsoft.com/office/drawing/2014/main" id="{B273A01A-DBB4-495A-B9CF-6ED2622D20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0" y="828598"/>
            <a:ext cx="16347367" cy="2209405"/>
          </a:xfrm>
          <a:prstGeom prst="rect">
            <a:avLst/>
          </a:prstGeom>
        </p:spPr>
      </p:pic>
      <p:pic>
        <p:nvPicPr>
          <p:cNvPr id="17" name="图片 3">
            <a:extLst>
              <a:ext uri="{FF2B5EF4-FFF2-40B4-BE49-F238E27FC236}">
                <a16:creationId xmlns:a16="http://schemas.microsoft.com/office/drawing/2014/main" id="{018C178A-896C-4E94-8AB5-526E98DE2E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54" y="206148"/>
            <a:ext cx="1641597" cy="2275481"/>
          </a:xfrm>
          <a:prstGeom prst="rect">
            <a:avLst/>
          </a:prstGeom>
        </p:spPr>
      </p:pic>
      <p:pic>
        <p:nvPicPr>
          <p:cNvPr id="18" name="图片 8">
            <a:extLst>
              <a:ext uri="{FF2B5EF4-FFF2-40B4-BE49-F238E27FC236}">
                <a16:creationId xmlns:a16="http://schemas.microsoft.com/office/drawing/2014/main" id="{6D18978E-34CE-4A73-978C-5339F194F7B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52" y="4870829"/>
            <a:ext cx="5471431" cy="1781023"/>
          </a:xfrm>
          <a:prstGeom prst="rect">
            <a:avLst/>
          </a:prstGeom>
        </p:spPr>
      </p:pic>
      <p:sp>
        <p:nvSpPr>
          <p:cNvPr id="9" name="文本框 22">
            <a:extLst>
              <a:ext uri="{FF2B5EF4-FFF2-40B4-BE49-F238E27FC236}">
                <a16:creationId xmlns:a16="http://schemas.microsoft.com/office/drawing/2014/main" id="{AB5745BD-0E13-4A2C-B56B-81F76B9E9B79}"/>
              </a:ext>
            </a:extLst>
          </p:cNvPr>
          <p:cNvSpPr txBox="1"/>
          <p:nvPr/>
        </p:nvSpPr>
        <p:spPr>
          <a:xfrm>
            <a:off x="1127452" y="2646601"/>
            <a:ext cx="7563417" cy="923330"/>
          </a:xfrm>
          <a:prstGeom prst="rect">
            <a:avLst/>
          </a:prstGeom>
          <a:noFill/>
        </p:spPr>
        <p:txBody>
          <a:bodyPr wrap="none" numCol="1" rtlCol="0">
            <a:prstTxWarp prst="textWave2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5400" dirty="0">
                <a:solidFill>
                  <a:srgbClr val="FF0000"/>
                </a:solidFill>
                <a:latin typeface="Pony"/>
                <a:ea typeface="思源黑体 CN Bold" panose="020B0800000000000000" pitchFamily="34" charset="-122"/>
              </a:rPr>
              <a:t>CHÀO TẠM BIỆT </a:t>
            </a:r>
            <a:r>
              <a:rPr lang="en-US" altLang="zh-CN" sz="5400" dirty="0" err="1">
                <a:solidFill>
                  <a:srgbClr val="FF0000"/>
                </a:solidFill>
                <a:latin typeface="Pony"/>
                <a:ea typeface="思源黑体 CN Bold" panose="020B0800000000000000" pitchFamily="34" charset="-122"/>
              </a:rPr>
              <a:t>các</a:t>
            </a:r>
            <a:r>
              <a:rPr lang="en-US" altLang="zh-CN" sz="5400" dirty="0">
                <a:solidFill>
                  <a:srgbClr val="FF0000"/>
                </a:solidFill>
                <a:latin typeface="Pony"/>
                <a:ea typeface="思源黑体 CN Bold" panose="020B0800000000000000" pitchFamily="34" charset="-122"/>
              </a:rPr>
              <a:t> con!</a:t>
            </a:r>
            <a:endParaRPr lang="zh-CN" altLang="en-US" sz="5400" dirty="0">
              <a:solidFill>
                <a:srgbClr val="FF0000"/>
              </a:solidFill>
              <a:latin typeface="Pony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55003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803</TotalTime>
  <Words>221</Words>
  <Application>Microsoft Office PowerPoint</Application>
  <PresentationFormat>Widescreen</PresentationFormat>
  <Paragraphs>52</Paragraphs>
  <Slides>8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iCiel Crocante</vt:lpstr>
      <vt:lpstr>iCiel Pony</vt:lpstr>
      <vt:lpstr>Pony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huyền phạm</cp:lastModifiedBy>
  <cp:revision>81</cp:revision>
  <dcterms:created xsi:type="dcterms:W3CDTF">2021-05-23T15:59:21Z</dcterms:created>
  <dcterms:modified xsi:type="dcterms:W3CDTF">2025-09-22T03:09:15Z</dcterms:modified>
</cp:coreProperties>
</file>