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9" r:id="rId9"/>
    <p:sldId id="268" r:id="rId10"/>
    <p:sldId id="275" r:id="rId11"/>
    <p:sldId id="271" r:id="rId12"/>
    <p:sldId id="270" r:id="rId13"/>
    <p:sldId id="276" r:id="rId14"/>
    <p:sldId id="274" r:id="rId15"/>
    <p:sldId id="277" r:id="rId16"/>
    <p:sldId id="278" r:id="rId17"/>
    <p:sldId id="279" r:id="rId18"/>
    <p:sldId id="272" r:id="rId19"/>
  </p:sldIdLst>
  <p:sldSz cx="12192000" cy="6858000"/>
  <p:notesSz cx="6858000" cy="9144000"/>
  <p:embeddedFontLst>
    <p:embeddedFont>
      <p:font typeface="#9Slide03 Arima Madurai Bold" panose="020B0604020202020204" charset="0"/>
      <p:bold r:id="rId21"/>
    </p:embeddedFont>
    <p:embeddedFont>
      <p:font typeface="#9Slide07 Cadena" panose="020B0604020202020204" charset="0"/>
      <p:bold r:id="rId22"/>
    </p:embeddedFont>
    <p:embeddedFont>
      <p:font typeface="#9Slide07 HoneyCream" panose="020B0604020202020204" charset="0"/>
      <p:regular r:id="rId23"/>
    </p:embeddedFont>
    <p:embeddedFont>
      <p:font typeface="#9Slide07 IcielPony" panose="020B0604020202020204" charset="0"/>
      <p:regular r:id="rId24"/>
    </p:embeddedFont>
    <p:embeddedFont>
      <p:font typeface="#9Slide07 SVNMomento" panose="00000500000000000000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SVN-Gretoon" panose="02040603050506020204" pitchFamily="18" charset="0"/>
      <p:regular r:id="rId36"/>
    </p:embeddedFont>
    <p:embeddedFont>
      <p:font typeface="SVN-Newton" panose="0204060305050602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8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B2FE4-41D6-4DF8-8DD9-EB0ECCEE5A42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01C9C-8C8C-44BA-953D-E80F8FA1D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59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79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202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027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4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78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1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531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52650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8127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62954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04686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77883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07558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9448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750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63154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93890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99233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137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219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016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961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798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023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80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486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09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89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78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559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14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48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1.jpg"/><Relationship Id="rId15" Type="http://schemas.openxmlformats.org/officeDocument/2006/relationships/image" Target="../media/image21.gif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2.gif"/><Relationship Id="rId10" Type="http://schemas.microsoft.com/office/2007/relationships/hdphoto" Target="../media/hdphoto2.wdp"/><Relationship Id="rId4" Type="http://schemas.openxmlformats.org/officeDocument/2006/relationships/image" Target="../media/image11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1.jpg"/><Relationship Id="rId9" Type="http://schemas.openxmlformats.org/officeDocument/2006/relationships/image" Target="../media/image18.png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1.jpg"/><Relationship Id="rId15" Type="http://schemas.openxmlformats.org/officeDocument/2006/relationships/image" Target="../media/image22.gif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19.png"/><Relationship Id="rId1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11.jpg"/><Relationship Id="rId9" Type="http://schemas.openxmlformats.org/officeDocument/2006/relationships/image" Target="../media/image25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61612" t="37922"/>
          <a:stretch/>
        </p:blipFill>
        <p:spPr>
          <a:xfrm>
            <a:off x="7883737" y="2755900"/>
            <a:ext cx="4711274" cy="4209096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4577898"/>
            <a:ext cx="1341236" cy="2280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8499" r="58152" b="82307"/>
          <a:stretch/>
        </p:blipFill>
        <p:spPr>
          <a:xfrm>
            <a:off x="4635500" y="0"/>
            <a:ext cx="1638300" cy="1199648"/>
          </a:xfrm>
          <a:prstGeom prst="rect">
            <a:avLst/>
          </a:prstGeom>
        </p:spPr>
      </p:pic>
      <p:sp>
        <p:nvSpPr>
          <p:cNvPr id="10" name="Google Shape;503;p60"/>
          <p:cNvSpPr txBox="1">
            <a:spLocks/>
          </p:cNvSpPr>
          <p:nvPr/>
        </p:nvSpPr>
        <p:spPr>
          <a:xfrm flipH="1">
            <a:off x="130281" y="3361593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sz="88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UTM American Sans" panose="02040603050506020204" pitchFamily="18" charset="0"/>
              </a:rPr>
              <a:t>ÔN TẬP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sz="88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UTM American Sans" panose="02040603050506020204" pitchFamily="18" charset="0"/>
              </a:rPr>
              <a:t>PHEP NHÂN, PHÉP CHIA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American Sans" panose="02040603050506020204" pitchFamily="18" charset="0"/>
            </a:endParaRPr>
          </a:p>
        </p:txBody>
      </p:sp>
      <p:sp>
        <p:nvSpPr>
          <p:cNvPr id="14" name="Google Shape;503;p60"/>
          <p:cNvSpPr txBox="1">
            <a:spLocks/>
          </p:cNvSpPr>
          <p:nvPr/>
        </p:nvSpPr>
        <p:spPr>
          <a:xfrm flipH="1">
            <a:off x="130281" y="3468295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sz="8800" b="1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UTM American Sans" panose="02040603050506020204" pitchFamily="18" charset="0"/>
              </a:rPr>
              <a:t>ÔN TẬP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sz="8800" b="1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UTM American Sans" panose="02040603050506020204" pitchFamily="18" charset="0"/>
              </a:rPr>
              <a:t>PHÉP NHÂN, PHÉP CHIA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C00000"/>
              </a:solidFill>
              <a:effectLst/>
              <a:uLnTx/>
              <a:uFillTx/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8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13DD19B-C3A7-B45E-6F09-9817F541D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974565"/>
              </p:ext>
            </p:extLst>
          </p:nvPr>
        </p:nvGraphicFramePr>
        <p:xfrm>
          <a:off x="1840248" y="2140124"/>
          <a:ext cx="8451664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6860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082514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891816499"/>
                    </a:ext>
                  </a:extLst>
                </a:gridCol>
              </a:tblGrid>
              <a:tr h="1276357">
                <a:tc rowSpan="2"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+mj-lt"/>
                        </a:rPr>
                        <a:t>:</a:t>
                      </a:r>
                      <a:endParaRPr lang="en-US" sz="6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 vMerge="1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8276569" y="4874691"/>
            <a:ext cx="849684" cy="815419"/>
            <a:chOff x="1677971" y="5532161"/>
            <a:chExt cx="924787" cy="887493"/>
          </a:xfrm>
        </p:grpSpPr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2A1F563-9D71-2FCA-AAD8-22B577B1B3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3930" y="472543"/>
            <a:ext cx="1700273" cy="14524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B7FBDA0-8A8E-1FE5-298D-5F8DFCCCBDF0}"/>
              </a:ext>
            </a:extLst>
          </p:cNvPr>
          <p:cNvGrpSpPr/>
          <p:nvPr/>
        </p:nvGrpSpPr>
        <p:grpSpPr>
          <a:xfrm>
            <a:off x="6188041" y="4900027"/>
            <a:ext cx="849684" cy="815419"/>
            <a:chOff x="1677971" y="5532161"/>
            <a:chExt cx="924787" cy="887493"/>
          </a:xfrm>
        </p:grpSpPr>
        <p:sp>
          <p:nvSpPr>
            <p:cNvPr id="22" name="Rectangle: Rounded Corners 27">
              <a:extLst>
                <a:ext uri="{FF2B5EF4-FFF2-40B4-BE49-F238E27FC236}">
                  <a16:creationId xmlns:a16="http://schemas.microsoft.com/office/drawing/2014/main" id="{072D953D-D440-A855-70C0-5074954653ED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653913-2834-5C11-739A-87D5E6D19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43D11-6FC7-6DB9-3984-F1518A1F7BD8}"/>
              </a:ext>
            </a:extLst>
          </p:cNvPr>
          <p:cNvGrpSpPr/>
          <p:nvPr/>
        </p:nvGrpSpPr>
        <p:grpSpPr>
          <a:xfrm>
            <a:off x="5130558" y="4891475"/>
            <a:ext cx="849684" cy="815419"/>
            <a:chOff x="1677972" y="5532163"/>
            <a:chExt cx="924787" cy="887493"/>
          </a:xfrm>
        </p:grpSpPr>
        <p:sp>
          <p:nvSpPr>
            <p:cNvPr id="25" name="Rectangle: Rounded Corners 30">
              <a:extLst>
                <a:ext uri="{FF2B5EF4-FFF2-40B4-BE49-F238E27FC236}">
                  <a16:creationId xmlns:a16="http://schemas.microsoft.com/office/drawing/2014/main" id="{CCD17174-9907-479C-6A87-2926E7833BAA}"/>
                </a:ext>
              </a:extLst>
            </p:cNvPr>
            <p:cNvSpPr/>
            <p:nvPr/>
          </p:nvSpPr>
          <p:spPr>
            <a:xfrm>
              <a:off x="1677972" y="5532163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D344C37-618A-27F4-B518-C793CB8DC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6" y="5542312"/>
              <a:ext cx="699794" cy="80032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2C85B5-8D29-B5D0-F493-9ABB37299F73}"/>
              </a:ext>
            </a:extLst>
          </p:cNvPr>
          <p:cNvGrpSpPr/>
          <p:nvPr/>
        </p:nvGrpSpPr>
        <p:grpSpPr>
          <a:xfrm>
            <a:off x="7236461" y="4883009"/>
            <a:ext cx="849684" cy="815419"/>
            <a:chOff x="1677971" y="5532161"/>
            <a:chExt cx="924787" cy="887493"/>
          </a:xfrm>
        </p:grpSpPr>
        <p:sp>
          <p:nvSpPr>
            <p:cNvPr id="28" name="Rectangle: Rounded Corners 33">
              <a:extLst>
                <a:ext uri="{FF2B5EF4-FFF2-40B4-BE49-F238E27FC236}">
                  <a16:creationId xmlns:a16="http://schemas.microsoft.com/office/drawing/2014/main" id="{492FE2DF-6AB5-67BE-2C1E-3DAEA1B0B8D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EFFC27F-110D-01CC-3CF7-0F9233330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sp>
        <p:nvSpPr>
          <p:cNvPr id="30" name="Rectangle 70">
            <a:extLst>
              <a:ext uri="{FF2B5EF4-FFF2-40B4-BE49-F238E27FC236}">
                <a16:creationId xmlns:a16="http://schemas.microsoft.com/office/drawing/2014/main" id="{B6089C35-E22A-4D86-BA78-1819311878D4}"/>
              </a:ext>
            </a:extLst>
          </p:cNvPr>
          <p:cNvSpPr/>
          <p:nvPr/>
        </p:nvSpPr>
        <p:spPr>
          <a:xfrm>
            <a:off x="2416132" y="794222"/>
            <a:ext cx="9269129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Arial" panose="020B0604020202020204" pitchFamily="34" charset="0"/>
              </a:rPr>
              <a:t>BÀI 1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+mn-cs"/>
              </a:rPr>
              <a:t>:</a:t>
            </a:r>
            <a:endParaRPr kumimoji="0" lang="vi-V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Marlbor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9392507" y="4900027"/>
            <a:ext cx="849684" cy="815419"/>
            <a:chOff x="1677971" y="5532161"/>
            <a:chExt cx="924787" cy="887493"/>
          </a:xfrm>
        </p:grpSpPr>
        <p:sp>
          <p:nvSpPr>
            <p:cNvPr id="32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08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947117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9" name="Rounded Rectangle 8"/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#9Slide07 IcielPony" panose="02000000000000000000" pitchFamily="2" charset="0"/>
                </a:rPr>
                <a:t>   Mỗi con ong sẽ đậu vào bông hoa nào?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7 IcielPony" panose="02000000000000000000" pitchFamily="2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46173" y="4765129"/>
            <a:ext cx="2288546" cy="3301821"/>
            <a:chOff x="8208317" y="4530646"/>
            <a:chExt cx="2288546" cy="3301821"/>
          </a:xfrm>
        </p:grpSpPr>
        <p:pic>
          <p:nvPicPr>
            <p:cNvPr id="2" name="Picture 2" descr="Pink Daisy Clipart - Cliparts.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Flowchart: Terminator 53"/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64773" y="3880500"/>
            <a:ext cx="2288546" cy="3301821"/>
            <a:chOff x="8208317" y="4530646"/>
            <a:chExt cx="2288546" cy="3301821"/>
          </a:xfrm>
        </p:grpSpPr>
        <p:pic>
          <p:nvPicPr>
            <p:cNvPr id="56" name="Picture 2" descr="Pink Daisy Clipart - Cliparts.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Flowchart: Terminator 56"/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8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631713" y="4765129"/>
            <a:ext cx="2288546" cy="3301821"/>
            <a:chOff x="8208317" y="4530646"/>
            <a:chExt cx="2288546" cy="3301821"/>
          </a:xfrm>
        </p:grpSpPr>
        <p:pic>
          <p:nvPicPr>
            <p:cNvPr id="59" name="Picture 2" descr="Pink Daisy Clipart - Cliparts.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Flowchart: Terminator 59"/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16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602234" y="3859770"/>
            <a:ext cx="2288546" cy="3301821"/>
            <a:chOff x="8208317" y="4530646"/>
            <a:chExt cx="2288546" cy="3301821"/>
          </a:xfrm>
        </p:grpSpPr>
        <p:pic>
          <p:nvPicPr>
            <p:cNvPr id="62" name="Picture 2" descr="Pink Daisy Clipart - Cliparts.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Flowchart: Terminator 62"/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20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5705" y="1035618"/>
            <a:ext cx="2116623" cy="1560863"/>
            <a:chOff x="862593" y="1518471"/>
            <a:chExt cx="2116623" cy="1560863"/>
          </a:xfrm>
        </p:grpSpPr>
        <p:sp>
          <p:nvSpPr>
            <p:cNvPr id="36" name="Flowchart: Terminator 3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 x 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026" name="Picture 2" descr="BEE Gaming - YouTub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632226" y="1391988"/>
            <a:ext cx="2116623" cy="1560863"/>
            <a:chOff x="862593" y="1518471"/>
            <a:chExt cx="2116623" cy="1560863"/>
          </a:xfrm>
        </p:grpSpPr>
        <p:sp>
          <p:nvSpPr>
            <p:cNvPr id="40" name="Flowchart: Terminator 39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1" name="Picture 2" descr="BEE Gaming - YouTub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3200367" y="1867826"/>
            <a:ext cx="2116623" cy="1560863"/>
            <a:chOff x="862593" y="1518471"/>
            <a:chExt cx="2116623" cy="1560863"/>
          </a:xfrm>
        </p:grpSpPr>
        <p:sp>
          <p:nvSpPr>
            <p:cNvPr id="46" name="Flowchart: Terminator 4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 x 5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7" name="Picture 2" descr="BEE Gaming - YouTub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9743139" y="1035618"/>
            <a:ext cx="2116623" cy="1560863"/>
            <a:chOff x="862593" y="1518471"/>
            <a:chExt cx="2116623" cy="1560863"/>
          </a:xfrm>
        </p:grpSpPr>
        <p:sp>
          <p:nvSpPr>
            <p:cNvPr id="49" name="Flowchart: Terminator 48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 x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50" name="Picture 2" descr="BEE Gaming - YouTub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62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903 C 0.00091 -0.0037 0.00416 -0.01597 0.00534 -0.01597 C 0.01263 -0.01597 0.02018 0.18079 0.02018 0.37778 C 0.02018 0.27848 0.02396 0.18079 0.02747 0.18079 C 0.03125 0.18079 0.03476 0.27987 0.03476 0.37778 C 0.03476 0.32871 0.03659 0.27848 0.03854 0.27848 C 0.04036 0.27848 0.04231 0.32732 0.04231 0.37778 C 0.04231 0.35255 0.04323 0.32871 0.04414 0.32871 C 0.04505 0.32871 0.04596 0.35394 0.04596 0.37778 C 0.04596 0.36482 0.04648 0.35255 0.047 0.35255 C 0.04726 0.35255 0.04791 0.36528 0.04791 0.37778 C 0.04791 0.37153 0.04817 0.36482 0.04843 0.36482 C 0.04843 0.36644 0.04883 0.37107 0.04883 0.37778 C 0.04883 0.37431 0.04883 0.37153 0.04909 0.37153 C 0.04909 0.37292 0.04935 0.37477 0.04935 0.37778 C 0.04935 0.37616 0.04935 0.37431 0.04935 0.37292 C 0.04961 0.37292 0.04961 0.37431 0.04961 0.37616 C 0.04987 0.37616 0.04987 0.37477 0.04987 0.37292 C 0.05013 0.37292 0.05013 0.37431 0.05013 0.37616 " pathEditMode="relative" rAng="0" ptsTypes="AAAAAAAAAAAAAAAAAAA">
                                      <p:cBhvr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717 C 0.01002 -0.0118 0.04492 -0.01597 0.05755 -0.01597 C 0.13502 -0.01597 0.21523 0.05278 0.21523 0.12176 C 0.21523 0.08704 0.25521 0.05278 0.29271 0.05278 C 0.33268 0.05278 0.37018 0.0875 0.37018 0.12176 C 0.37018 0.10463 0.3901 0.08704 0.41029 0.08704 C 0.43008 0.08704 0.45026 0.10394 0.45026 0.12176 C 0.45026 0.11273 0.46042 0.10463 0.47018 0.10463 C 0.48021 0.10463 0.48997 0.11343 0.48997 0.12176 C 0.48997 0.11713 0.49492 0.11273 0.50013 0.11273 C 0.50273 0.11273 0.51016 0.11736 0.51016 0.12176 C 0.51016 0.11945 0.51276 0.11713 0.5151 0.11713 C 0.5151 0.11759 0.51992 0.11945 0.51992 0.12176 C 0.51992 0.1206 0.51992 0.11945 0.52252 0.11945 C 0.52252 0.11991 0.52513 0.1206 0.52513 0.12176 C 0.52513 0.12107 0.52513 0.1206 0.52513 0.11991 C 0.52773 0.11991 0.52773 0.1206 0.52773 0.12107 C 0.53034 0.12107 0.53034 0.1206 0.53034 0.11991 C 0.53307 0.11991 0.53307 0.1206 0.53307 0.12107 " pathEditMode="relative" rAng="0" ptsTypes="AAAAAAAAAAAAAAAAAAA">
                                      <p:cBhvr>
                                        <p:cTn id="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0365 0.3201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47 C -0.00938 -0.00787 -0.04128 -0.01597 -0.053 -0.01597 C -0.12396 -0.01597 -0.19753 0.11343 -0.19753 0.24306 C -0.19753 0.17778 -0.23425 0.11343 -0.26862 0.11343 C -0.30534 0.11343 -0.33972 0.17871 -0.33972 0.24306 C -0.33972 0.21088 -0.35795 0.17778 -0.37643 0.17778 C -0.39466 0.17778 -0.41315 0.20996 -0.41315 0.24306 C -0.41315 0.22639 -0.4224 0.21088 -0.43138 0.21088 C -0.44063 0.21088 -0.44961 0.22732 -0.44961 0.24306 C -0.44961 0.2345 -0.45404 0.22639 -0.45886 0.22639 C -0.4612 0.22639 -0.4681 0.23473 -0.4681 0.24306 C -0.4681 0.23889 -0.47045 0.2345 -0.47253 0.2345 C -0.47253 0.23357 -0.47709 0.23866 -0.47709 0.24306 C -0.47709 0.24075 -0.47709 0.23889 -0.47943 0.23889 C -0.47943 0.23982 -0.48177 0.24098 -0.48177 0.24306 C -0.48177 0.2419 -0.48177 0.24075 -0.48177 0.23982 C -0.48425 0.23982 -0.48425 0.24075 -0.48425 0.2419 C -0.48659 0.2419 -0.48659 0.24098 -0.48659 0.23982 C -0.48893 0.23982 -0.48893 0.24075 -0.48893 0.2419 " pathEditMode="relative" rAng="0" ptsTypes="AAAAAAAAAAAAAAAAAAA">
                                      <p:cBhvr>
                                        <p:cTn id="6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671495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287754" y="284871"/>
              <a:ext cx="3203378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prstClr val="white"/>
                  </a:solidFill>
                  <a:latin typeface="#9Slide07 IcielPony" panose="02000000000000000000" pitchFamily="2" charset="0"/>
                </a:rPr>
                <a:t>Điền số thích hợp vào ô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375168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553968"/>
            <a:ext cx="4130040" cy="330403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03784" y="2081436"/>
            <a:ext cx="7935708" cy="2402049"/>
            <a:chOff x="1303784" y="2081436"/>
            <a:chExt cx="7935708" cy="2402049"/>
          </a:xfrm>
        </p:grpSpPr>
        <p:grpSp>
          <p:nvGrpSpPr>
            <p:cNvPr id="22" name="Group 21"/>
            <p:cNvGrpSpPr/>
            <p:nvPr/>
          </p:nvGrpSpPr>
          <p:grpSpPr>
            <a:xfrm>
              <a:off x="1303784" y="2081436"/>
              <a:ext cx="7935708" cy="2402049"/>
              <a:chOff x="694184" y="1233863"/>
              <a:chExt cx="7935708" cy="2402049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694184" y="2273300"/>
                <a:ext cx="1190640" cy="11906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dirty="0">
                    <a:solidFill>
                      <a:schemeClr val="tx1"/>
                    </a:solidFill>
                  </a:rPr>
                  <a:t>5</a:t>
                </a:r>
                <a:endParaRPr lang="en-US" sz="4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" name="Straight Arrow Connector 3"/>
              <p:cNvCxnSpPr>
                <a:stCxn id="2" idx="3"/>
              </p:cNvCxnSpPr>
              <p:nvPr/>
            </p:nvCxnSpPr>
            <p:spPr>
              <a:xfrm flipV="1">
                <a:off x="1884824" y="2100759"/>
                <a:ext cx="1608228" cy="76786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Oval 4"/>
              <p:cNvSpPr/>
              <p:nvPr/>
            </p:nvSpPr>
            <p:spPr>
              <a:xfrm>
                <a:off x="3493052" y="1233863"/>
                <a:ext cx="1555652" cy="155565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5028580" y="2035322"/>
                <a:ext cx="1994520" cy="754193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Isosceles Triangle 19"/>
              <p:cNvSpPr/>
              <p:nvPr/>
            </p:nvSpPr>
            <p:spPr>
              <a:xfrm>
                <a:off x="6534392" y="1832512"/>
                <a:ext cx="2095500" cy="1803400"/>
              </a:xfrm>
              <a:prstGeom prst="triangle">
                <a:avLst/>
              </a:prstGeom>
              <a:solidFill>
                <a:schemeClr val="bg1"/>
              </a:solid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 rot="20000347">
              <a:off x="2291313" y="2547738"/>
              <a:ext cx="1608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solidFill>
                    <a:schemeClr val="bg1"/>
                  </a:solidFill>
                </a:rPr>
                <a:t>x 6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296870">
              <a:off x="5931341" y="2498173"/>
              <a:ext cx="1608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solidFill>
                    <a:schemeClr val="bg1"/>
                  </a:solidFill>
                </a:rPr>
                <a:t>- 9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373628" y="2305264"/>
            <a:ext cx="1231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C00000"/>
                </a:solidFill>
              </a:rPr>
              <a:t>30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4742" y="3335349"/>
            <a:ext cx="1231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C00000"/>
                </a:solidFill>
              </a:rPr>
              <a:t>21</a:t>
            </a:r>
            <a:endParaRPr lang="en-US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8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671495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287754" y="284871"/>
              <a:ext cx="3203378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prstClr val="white"/>
                  </a:solidFill>
                  <a:latin typeface="#9Slide07 IcielPony" panose="02000000000000000000" pitchFamily="2" charset="0"/>
                </a:rPr>
                <a:t>Điền số thích hợp vào ô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375168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553968"/>
            <a:ext cx="4130040" cy="330403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4132" y="1807112"/>
            <a:ext cx="9738149" cy="3418449"/>
            <a:chOff x="884132" y="1807112"/>
            <a:chExt cx="9738149" cy="3418449"/>
          </a:xfrm>
        </p:grpSpPr>
        <p:grpSp>
          <p:nvGrpSpPr>
            <p:cNvPr id="17" name="Group 16"/>
            <p:cNvGrpSpPr/>
            <p:nvPr/>
          </p:nvGrpSpPr>
          <p:grpSpPr>
            <a:xfrm>
              <a:off x="884132" y="1807112"/>
              <a:ext cx="9738149" cy="3418449"/>
              <a:chOff x="884132" y="1807112"/>
              <a:chExt cx="9738149" cy="3418449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884132" y="3282461"/>
                <a:ext cx="1943100" cy="19431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8000" dirty="0">
                    <a:solidFill>
                      <a:schemeClr val="tx1"/>
                    </a:solidFill>
                  </a:rPr>
                  <a:t>14</a:t>
                </a:r>
                <a:endParaRPr lang="en-US" sz="8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4614016" y="1807112"/>
                <a:ext cx="1828800" cy="18288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Isosceles Triangle 11"/>
              <p:cNvSpPr/>
              <p:nvPr/>
            </p:nvSpPr>
            <p:spPr>
              <a:xfrm>
                <a:off x="7734809" y="2575364"/>
                <a:ext cx="2887472" cy="248920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827232" y="2721512"/>
                <a:ext cx="1786783" cy="1532499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6442816" y="2721512"/>
                <a:ext cx="1989984" cy="1098452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 rot="19505095">
              <a:off x="2862873" y="2546254"/>
              <a:ext cx="125199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600" dirty="0">
                  <a:solidFill>
                    <a:schemeClr val="bg1"/>
                  </a:solidFill>
                </a:rPr>
                <a:t>: 2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483233">
              <a:off x="6605890" y="2321685"/>
              <a:ext cx="21093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600" dirty="0">
                  <a:solidFill>
                    <a:schemeClr val="bg1"/>
                  </a:solidFill>
                </a:rPr>
                <a:t>+ 15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085589" y="1807112"/>
            <a:ext cx="1612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>
                <a:solidFill>
                  <a:srgbClr val="C00000"/>
                </a:solidFill>
              </a:rPr>
              <a:t>7</a:t>
            </a:r>
            <a:endParaRPr lang="en-US" sz="115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76249" y="3457704"/>
            <a:ext cx="20793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>
                <a:solidFill>
                  <a:srgbClr val="C00000"/>
                </a:solidFill>
              </a:rPr>
              <a:t>22</a:t>
            </a:r>
            <a:endParaRPr lang="en-US" sz="11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15" name="Rounded Rectangle 1"/>
          <p:cNvSpPr/>
          <p:nvPr/>
        </p:nvSpPr>
        <p:spPr>
          <a:xfrm>
            <a:off x="2283951" y="638436"/>
            <a:ext cx="9730250" cy="334209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Bài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4: Mỗi đợt thi múa rồng có 2 đội tham gia. Hỏi 4 đợt thi múa rồng như vậy có bao nhiêu đội tham gia?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pic>
        <p:nvPicPr>
          <p:cNvPr id="2050" name="Picture 2" descr="https://img.loigiaihay.com/picture/question_lgh/2021_51/1624065141-pk9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41" r="97826">
                        <a14:foregroundMark x1="10368" y1="43987" x2="10368" y2="43987"/>
                        <a14:foregroundMark x1="15719" y1="28165" x2="15719" y2="28165"/>
                        <a14:foregroundMark x1="9699" y1="41456" x2="9699" y2="41456"/>
                        <a14:foregroundMark x1="20903" y1="44620" x2="21739" y2="45253"/>
                        <a14:foregroundMark x1="21739" y1="53165" x2="22742" y2="54430"/>
                        <a14:foregroundMark x1="59030" y1="83228" x2="57023" y2="83544"/>
                        <a14:foregroundMark x1="40134" y1="80696" x2="38963" y2="80696"/>
                        <a14:foregroundMark x1="32274" y1="79747" x2="32274" y2="79747"/>
                        <a14:foregroundMark x1="30435" y1="79430" x2="30435" y2="79430"/>
                        <a14:foregroundMark x1="28428" y1="77848" x2="29097" y2="75633"/>
                        <a14:foregroundMark x1="33612" y1="61709" x2="34950" y2="60443"/>
                        <a14:foregroundMark x1="43144" y1="41139" x2="44147" y2="39873"/>
                        <a14:foregroundMark x1="48161" y1="36076" x2="55518" y2="37342"/>
                        <a14:foregroundMark x1="60870" y1="32278" x2="63880" y2="34810"/>
                        <a14:foregroundMark x1="66388" y1="34810" x2="67224" y2="38608"/>
                        <a14:foregroundMark x1="65719" y1="42405" x2="59866" y2="48418"/>
                        <a14:foregroundMark x1="57692" y1="48418" x2="57692" y2="48418"/>
                        <a14:foregroundMark x1="57023" y1="48734" x2="56856" y2="50000"/>
                        <a14:foregroundMark x1="56522" y1="50316" x2="56856" y2="52532"/>
                        <a14:foregroundMark x1="62876" y1="52532" x2="67559" y2="55380"/>
                        <a14:foregroundMark x1="72910" y1="52532" x2="75084" y2="54430"/>
                        <a14:foregroundMark x1="76923" y1="55063" x2="78930" y2="60759"/>
                        <a14:foregroundMark x1="79097" y1="60759" x2="79097" y2="60759"/>
                        <a14:foregroundMark x1="80268" y1="60759" x2="81773" y2="65823"/>
                        <a14:foregroundMark x1="82441" y1="65190" x2="82441" y2="65190"/>
                        <a14:foregroundMark x1="83110" y1="65823" x2="83278" y2="72152"/>
                        <a14:foregroundMark x1="81271" y1="72152" x2="76923" y2="74051"/>
                        <a14:foregroundMark x1="71572" y1="73101" x2="64381" y2="71519"/>
                        <a14:foregroundMark x1="26421" y1="46203" x2="27425" y2="46203"/>
                        <a14:foregroundMark x1="37793" y1="43671" x2="38796" y2="43987"/>
                        <a14:foregroundMark x1="41639" y1="41139" x2="41639" y2="41139"/>
                        <a14:foregroundMark x1="42809" y1="34810" x2="42809" y2="34810"/>
                        <a14:foregroundMark x1="24247" y1="41139" x2="23077" y2="42089"/>
                        <a14:foregroundMark x1="19565" y1="43354" x2="19565" y2="43354"/>
                        <a14:foregroundMark x1="18896" y1="43671" x2="16722" y2="48418"/>
                        <a14:foregroundMark x1="15385" y1="49051" x2="13712" y2="53165"/>
                        <a14:foregroundMark x1="13378" y1="54114" x2="11371" y2="61709"/>
                        <a14:foregroundMark x1="11037" y1="62025" x2="10870" y2="64557"/>
                        <a14:foregroundMark x1="9030" y1="66772" x2="7692" y2="71835"/>
                        <a14:foregroundMark x1="7023" y1="73418" x2="7023" y2="76899"/>
                        <a14:foregroundMark x1="14047" y1="74684" x2="15385" y2="76582"/>
                        <a14:foregroundMark x1="15385" y1="76582" x2="15385" y2="78481"/>
                        <a14:foregroundMark x1="16722" y1="79747" x2="26087" y2="79114"/>
                        <a14:foregroundMark x1="31104" y1="75949" x2="32274" y2="78165"/>
                        <a14:foregroundMark x1="32441" y1="77848" x2="32441" y2="77848"/>
                        <a14:foregroundMark x1="32776" y1="77848" x2="34448" y2="79114"/>
                        <a14:foregroundMark x1="36120" y1="79430" x2="38462" y2="82278"/>
                        <a14:foregroundMark x1="40134" y1="80696" x2="41472" y2="80696"/>
                        <a14:foregroundMark x1="45819" y1="80380" x2="49164" y2="78481"/>
                        <a14:foregroundMark x1="50836" y1="77215" x2="55686" y2="80696"/>
                        <a14:foregroundMark x1="55853" y1="79430" x2="55853" y2="79430"/>
                        <a14:foregroundMark x1="15552" y1="87975" x2="15552" y2="87975"/>
                        <a14:foregroundMark x1="10368" y1="81646" x2="10368" y2="81646"/>
                        <a14:foregroundMark x1="6689" y1="79747" x2="5686" y2="79747"/>
                        <a14:foregroundMark x1="3344" y1="74684" x2="3344" y2="74684"/>
                        <a14:foregroundMark x1="3344" y1="68987" x2="3344" y2="68987"/>
                        <a14:foregroundMark x1="5017" y1="64241" x2="6020" y2="63924"/>
                        <a14:foregroundMark x1="7023" y1="61392" x2="7023" y2="61392"/>
                        <a14:foregroundMark x1="72910" y1="85759" x2="72910" y2="85759"/>
                        <a14:foregroundMark x1="83278" y1="76899" x2="83278" y2="76899"/>
                        <a14:foregroundMark x1="85786" y1="60759" x2="85786" y2="57595"/>
                        <a14:foregroundMark x1="85284" y1="51582" x2="85284" y2="50316"/>
                        <a14:foregroundMark x1="84448" y1="42405" x2="84448" y2="40823"/>
                        <a14:foregroundMark x1="85284" y1="36076" x2="85284" y2="36076"/>
                        <a14:foregroundMark x1="86455" y1="33228" x2="87960" y2="32278"/>
                        <a14:foregroundMark x1="95987" y1="42722" x2="97826" y2="474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078"/>
            <a:ext cx="6507672" cy="343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20" y="1955800"/>
            <a:ext cx="1229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/>
              <a:t>Bài giải</a:t>
            </a:r>
          </a:p>
          <a:p>
            <a:pPr algn="ctr"/>
            <a:r>
              <a:rPr lang="vi-VN" sz="5400" dirty="0"/>
              <a:t>Số đội tham gia 4 đợt thi múa rồng là: </a:t>
            </a:r>
          </a:p>
          <a:p>
            <a:pPr algn="ctr"/>
            <a:r>
              <a:rPr lang="vi-VN" sz="5400" dirty="0"/>
              <a:t>2 x 4 = 8 (đội tham gia)</a:t>
            </a:r>
          </a:p>
          <a:p>
            <a:pPr algn="ctr"/>
            <a:r>
              <a:rPr lang="vi-VN" sz="5400" dirty="0"/>
              <a:t>Đáp số: 8 đội tham gia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571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15" name="Rounded Rectangle 1"/>
          <p:cNvSpPr/>
          <p:nvPr/>
        </p:nvSpPr>
        <p:spPr>
          <a:xfrm>
            <a:off x="1268793" y="2035436"/>
            <a:ext cx="9822054" cy="334209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Bài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5: Bác thợ mộc cưa một thanh gỗ dài 20 dm thành 5 đoạn bằng nhau. Hỏi mỗi đoạn dài bao nhiêu đề-xi-mét?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39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20" y="1955800"/>
            <a:ext cx="1229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/>
              <a:t>Bài giải</a:t>
            </a:r>
          </a:p>
          <a:p>
            <a:pPr algn="ctr"/>
            <a:r>
              <a:rPr lang="vi-VN" sz="5400" dirty="0"/>
              <a:t>Mỗi đoạn dài số đề-xi-mét là: </a:t>
            </a:r>
          </a:p>
          <a:p>
            <a:pPr algn="ctr"/>
            <a:r>
              <a:rPr lang="vi-VN" sz="5400" dirty="0"/>
              <a:t>20 : 5 = 4 (dm)</a:t>
            </a:r>
          </a:p>
          <a:p>
            <a:pPr algn="ctr"/>
            <a:r>
              <a:rPr lang="vi-VN" sz="5400" dirty="0"/>
              <a:t>Đáp số: 4 dm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4113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6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0040982" y="0"/>
            <a:ext cx="10169397" cy="7033791"/>
            <a:chOff x="-10040982" y="0"/>
            <a:chExt cx="10169397" cy="7033791"/>
          </a:xfrm>
        </p:grpSpPr>
        <p:sp>
          <p:nvSpPr>
            <p:cNvPr id="11" name="Freeform 10"/>
            <p:cNvSpPr/>
            <p:nvPr/>
          </p:nvSpPr>
          <p:spPr>
            <a:xfrm>
              <a:off x="-1935480" y="1859280"/>
              <a:ext cx="563944" cy="2471139"/>
            </a:xfrm>
            <a:custGeom>
              <a:avLst/>
              <a:gdLst>
                <a:gd name="connsiteX0" fmla="*/ 609600 w 955960"/>
                <a:gd name="connsiteY0" fmla="*/ 0 h 2445898"/>
                <a:gd name="connsiteX1" fmla="*/ 929640 w 955960"/>
                <a:gd name="connsiteY1" fmla="*/ 2362200 h 2445898"/>
                <a:gd name="connsiteX2" fmla="*/ 0 w 955960"/>
                <a:gd name="connsiteY2" fmla="*/ 1935480 h 2445898"/>
                <a:gd name="connsiteX0" fmla="*/ 609600 w 942018"/>
                <a:gd name="connsiteY0" fmla="*/ 0 h 2445898"/>
                <a:gd name="connsiteX1" fmla="*/ 929640 w 942018"/>
                <a:gd name="connsiteY1" fmla="*/ 2362200 h 2445898"/>
                <a:gd name="connsiteX2" fmla="*/ 0 w 942018"/>
                <a:gd name="connsiteY2" fmla="*/ 1935480 h 2445898"/>
                <a:gd name="connsiteX0" fmla="*/ 609600 w 989864"/>
                <a:gd name="connsiteY0" fmla="*/ 0 h 2408260"/>
                <a:gd name="connsiteX1" fmla="*/ 929640 w 989864"/>
                <a:gd name="connsiteY1" fmla="*/ 2362200 h 2408260"/>
                <a:gd name="connsiteX2" fmla="*/ 0 w 989864"/>
                <a:gd name="connsiteY2" fmla="*/ 1935480 h 2408260"/>
                <a:gd name="connsiteX0" fmla="*/ 609600 w 666250"/>
                <a:gd name="connsiteY0" fmla="*/ 0 h 1937808"/>
                <a:gd name="connsiteX1" fmla="*/ 563880 w 666250"/>
                <a:gd name="connsiteY1" fmla="*/ 1874520 h 1937808"/>
                <a:gd name="connsiteX2" fmla="*/ 0 w 666250"/>
                <a:gd name="connsiteY2" fmla="*/ 1935480 h 1937808"/>
                <a:gd name="connsiteX0" fmla="*/ 45720 w 563944"/>
                <a:gd name="connsiteY0" fmla="*/ 0 h 2471139"/>
                <a:gd name="connsiteX1" fmla="*/ 563880 w 563944"/>
                <a:gd name="connsiteY1" fmla="*/ 2270760 h 2471139"/>
                <a:gd name="connsiteX2" fmla="*/ 0 w 563944"/>
                <a:gd name="connsiteY2" fmla="*/ 2331720 h 247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944" h="2471139">
                  <a:moveTo>
                    <a:pt x="45720" y="0"/>
                  </a:moveTo>
                  <a:cubicBezTo>
                    <a:pt x="-93980" y="1004570"/>
                    <a:pt x="571500" y="1882140"/>
                    <a:pt x="563880" y="2270760"/>
                  </a:cubicBezTo>
                  <a:cubicBezTo>
                    <a:pt x="556260" y="2659380"/>
                    <a:pt x="208280" y="2369820"/>
                    <a:pt x="0" y="2331720"/>
                  </a:cubicBez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61560" y="3291309"/>
              <a:ext cx="4989975" cy="37424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040982" y="0"/>
              <a:ext cx="10040982" cy="350550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608" y="3505504"/>
            <a:ext cx="9114310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7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89883 -0.0101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35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0602" y="922571"/>
            <a:ext cx="7139035" cy="3926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50" y="3887763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975360" y="688397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1: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x 5 = ?</a:t>
            </a:r>
          </a:p>
        </p:txBody>
      </p:sp>
    </p:spTree>
    <p:extLst>
      <p:ext uri="{BB962C8B-B14F-4D97-AF65-F5344CB8AC3E}">
        <p14:creationId xmlns:p14="http://schemas.microsoft.com/office/powerpoint/2010/main" val="119379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15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2: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 x 7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927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white"/>
                  </a:solidFill>
                  <a:latin typeface="#9Slide07 Cadena" panose="02000503000000020004" pitchFamily="2" charset="0"/>
                </a:rPr>
                <a:t>15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10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3: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8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white"/>
                  </a:solidFill>
                  <a:latin typeface="#9Slide07 Cadena" panose="02000503000000020004" pitchFamily="2" charset="0"/>
                </a:rPr>
                <a:t>5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5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96" y="4109388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4: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10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=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437873" y="6224728"/>
            <a:ext cx="8613633" cy="5949650"/>
            <a:chOff x="-4437873" y="6224728"/>
            <a:chExt cx="8613633" cy="59496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4437873" y="6224728"/>
              <a:ext cx="5870433" cy="594965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32657 -0.7796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-3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167384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95082"/>
            <a:ext cx="457200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83706" y="-133331"/>
            <a:ext cx="11108844" cy="6945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22" b="47000" l="5156" r="4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444" b="47778"/>
          <a:stretch/>
        </p:blipFill>
        <p:spPr>
          <a:xfrm>
            <a:off x="2194561" y="-1586180"/>
            <a:ext cx="1565670" cy="15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52" b="46970" l="52213" r="93147">
                        <a14:foregroundMark x1="74166" y1="39636" x2="82656" y2="33879"/>
                        <a14:foregroundMark x1="72832" y1="36242" x2="82656" y2="31515"/>
                        <a14:foregroundMark x1="59976" y1="19030" x2="76531" y2="20000"/>
                        <a14:foregroundMark x1="72832" y1="16970" x2="76895" y2="20000"/>
                        <a14:foregroundMark x1="62644" y1="29818" x2="58581" y2="31212"/>
                        <a14:foregroundMark x1="60279" y1="27152" x2="72468" y2="19030"/>
                        <a14:foregroundMark x1="63372" y1="23758" x2="58581" y2="28121"/>
                        <a14:foregroundMark x1="65009" y1="28485" x2="60279" y2="31212"/>
                        <a14:foregroundMark x1="63372" y1="34909" x2="68405" y2="40667"/>
                        <a14:foregroundMark x1="64706" y1="33879" x2="72165" y2="37636"/>
                        <a14:foregroundMark x1="82656" y1="19030" x2="83020" y2="30485"/>
                        <a14:foregroundMark x1="78896" y1="19030" x2="79624" y2="29515"/>
                        <a14:foregroundMark x1="84657" y1="22727" x2="86052" y2="25091"/>
                        <a14:foregroundMark x1="77562" y1="26788" x2="77259" y2="31212"/>
                        <a14:foregroundMark x1="75197" y1="21394" x2="78229" y2="26424"/>
                        <a14:foregroundMark x1="76228" y1="18000" x2="70103" y2="15636"/>
                        <a14:foregroundMark x1="74833" y1="15939" x2="77926" y2="17636"/>
                        <a14:foregroundMark x1="60279" y1="20000" x2="67435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r="344" b="47778"/>
          <a:stretch/>
        </p:blipFill>
        <p:spPr>
          <a:xfrm>
            <a:off x="3760231" y="-1586797"/>
            <a:ext cx="1429891" cy="1586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576" b="92182" l="52153" r="93087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t="53626" r="344" b="5748"/>
          <a:stretch/>
        </p:blipFill>
        <p:spPr>
          <a:xfrm>
            <a:off x="1058422" y="-1264933"/>
            <a:ext cx="1429892" cy="12344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069" b="96180" l="66465" r="97999">
                        <a14:foregroundMark x1="73075" y1="78169" x2="72408" y2="69739"/>
                        <a14:foregroundMark x1="79018" y1="70406" x2="84961" y2="73075"/>
                        <a14:foregroundMark x1="79260" y1="67981" x2="80594" y2="67132"/>
                        <a14:foregroundMark x1="70649" y1="82110" x2="70649" y2="8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42" t="61810" r="883" b="-221"/>
          <a:stretch/>
        </p:blipFill>
        <p:spPr>
          <a:xfrm>
            <a:off x="1903135" y="-1357633"/>
            <a:ext cx="1221137" cy="13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4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6602 0.852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4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5716 0.728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3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08203 0.8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4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16393 0.7759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3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9659982" y="-151843"/>
            <a:ext cx="9803637" cy="7185634"/>
            <a:chOff x="-9675222" y="-151843"/>
            <a:chExt cx="9803637" cy="7185634"/>
          </a:xfrm>
        </p:grpSpPr>
        <p:grpSp>
          <p:nvGrpSpPr>
            <p:cNvPr id="5" name="Group 4"/>
            <p:cNvGrpSpPr/>
            <p:nvPr/>
          </p:nvGrpSpPr>
          <p:grpSpPr>
            <a:xfrm>
              <a:off x="-4861560" y="1859280"/>
              <a:ext cx="4989975" cy="5174511"/>
              <a:chOff x="-4861560" y="1859280"/>
              <a:chExt cx="4989975" cy="5174511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-1935480" y="1859280"/>
                <a:ext cx="563944" cy="2471139"/>
              </a:xfrm>
              <a:custGeom>
                <a:avLst/>
                <a:gdLst>
                  <a:gd name="connsiteX0" fmla="*/ 609600 w 955960"/>
                  <a:gd name="connsiteY0" fmla="*/ 0 h 2445898"/>
                  <a:gd name="connsiteX1" fmla="*/ 929640 w 955960"/>
                  <a:gd name="connsiteY1" fmla="*/ 2362200 h 2445898"/>
                  <a:gd name="connsiteX2" fmla="*/ 0 w 955960"/>
                  <a:gd name="connsiteY2" fmla="*/ 1935480 h 2445898"/>
                  <a:gd name="connsiteX0" fmla="*/ 609600 w 942018"/>
                  <a:gd name="connsiteY0" fmla="*/ 0 h 2445898"/>
                  <a:gd name="connsiteX1" fmla="*/ 929640 w 942018"/>
                  <a:gd name="connsiteY1" fmla="*/ 2362200 h 2445898"/>
                  <a:gd name="connsiteX2" fmla="*/ 0 w 942018"/>
                  <a:gd name="connsiteY2" fmla="*/ 1935480 h 2445898"/>
                  <a:gd name="connsiteX0" fmla="*/ 609600 w 989864"/>
                  <a:gd name="connsiteY0" fmla="*/ 0 h 2408260"/>
                  <a:gd name="connsiteX1" fmla="*/ 929640 w 989864"/>
                  <a:gd name="connsiteY1" fmla="*/ 2362200 h 2408260"/>
                  <a:gd name="connsiteX2" fmla="*/ 0 w 989864"/>
                  <a:gd name="connsiteY2" fmla="*/ 1935480 h 2408260"/>
                  <a:gd name="connsiteX0" fmla="*/ 609600 w 666250"/>
                  <a:gd name="connsiteY0" fmla="*/ 0 h 1937808"/>
                  <a:gd name="connsiteX1" fmla="*/ 563880 w 666250"/>
                  <a:gd name="connsiteY1" fmla="*/ 1874520 h 1937808"/>
                  <a:gd name="connsiteX2" fmla="*/ 0 w 666250"/>
                  <a:gd name="connsiteY2" fmla="*/ 1935480 h 1937808"/>
                  <a:gd name="connsiteX0" fmla="*/ 45720 w 563944"/>
                  <a:gd name="connsiteY0" fmla="*/ 0 h 2471139"/>
                  <a:gd name="connsiteX1" fmla="*/ 563880 w 563944"/>
                  <a:gd name="connsiteY1" fmla="*/ 2270760 h 2471139"/>
                  <a:gd name="connsiteX2" fmla="*/ 0 w 563944"/>
                  <a:gd name="connsiteY2" fmla="*/ 2331720 h 247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3944" h="2471139">
                    <a:moveTo>
                      <a:pt x="45720" y="0"/>
                    </a:moveTo>
                    <a:cubicBezTo>
                      <a:pt x="-93980" y="1004570"/>
                      <a:pt x="571500" y="1882140"/>
                      <a:pt x="563880" y="2270760"/>
                    </a:cubicBezTo>
                    <a:cubicBezTo>
                      <a:pt x="556260" y="2659380"/>
                      <a:pt x="208280" y="2369820"/>
                      <a:pt x="0" y="2331720"/>
                    </a:cubicBezTo>
                  </a:path>
                </a:pathLst>
              </a:custGeom>
              <a:noFill/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61560" y="3291309"/>
                <a:ext cx="4989975" cy="3742482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-9675222" y="-151843"/>
              <a:ext cx="9546771" cy="3793671"/>
              <a:chOff x="-9675222" y="-151843"/>
              <a:chExt cx="9546771" cy="3793671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-8662851" y="1036320"/>
                <a:ext cx="8534400" cy="192024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bg1"/>
                </a:solidFill>
                <a:prstDash val="dashDot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+mn-ea"/>
                    <a:cs typeface="+mn-cs"/>
                  </a:rPr>
                  <a:t>LUYỆN TẬP</a:t>
                </a: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12" b="93754" l="9885" r="89994">
                            <a14:foregroundMark x1="47362" y1="32019" x2="46877" y2="78229"/>
                            <a14:foregroundMark x1="33535" y1="69982" x2="65979" y2="69557"/>
                            <a14:foregroundMark x1="72468" y1="62887" x2="54215" y2="80230"/>
                            <a14:foregroundMark x1="30200" y1="66889" x2="39782" y2="766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675222" y="-151843"/>
                <a:ext cx="3793671" cy="37936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809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8914 -0.018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70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13DD19B-C3A7-B45E-6F09-9817F541D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754856"/>
              </p:ext>
            </p:extLst>
          </p:nvPr>
        </p:nvGraphicFramePr>
        <p:xfrm>
          <a:off x="1840248" y="2140124"/>
          <a:ext cx="8451664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6860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082514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891816499"/>
                    </a:ext>
                  </a:extLst>
                </a:gridCol>
              </a:tblGrid>
              <a:tr h="1276357">
                <a:tc rowSpan="2"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+mj-lt"/>
                        </a:rPr>
                        <a:t>x</a:t>
                      </a:r>
                      <a:endParaRPr lang="en-US" sz="6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 vMerge="1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8276569" y="4874691"/>
            <a:ext cx="849684" cy="815419"/>
            <a:chOff x="1677971" y="5532161"/>
            <a:chExt cx="924787" cy="887493"/>
          </a:xfrm>
        </p:grpSpPr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2A1F563-9D71-2FCA-AAD8-22B577B1B3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3930" y="472543"/>
            <a:ext cx="1700273" cy="14524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B7FBDA0-8A8E-1FE5-298D-5F8DFCCCBDF0}"/>
              </a:ext>
            </a:extLst>
          </p:cNvPr>
          <p:cNvGrpSpPr/>
          <p:nvPr/>
        </p:nvGrpSpPr>
        <p:grpSpPr>
          <a:xfrm>
            <a:off x="6188041" y="4900027"/>
            <a:ext cx="849684" cy="815419"/>
            <a:chOff x="1677971" y="5532161"/>
            <a:chExt cx="924787" cy="887493"/>
          </a:xfrm>
        </p:grpSpPr>
        <p:sp>
          <p:nvSpPr>
            <p:cNvPr id="22" name="Rectangle: Rounded Corners 27">
              <a:extLst>
                <a:ext uri="{FF2B5EF4-FFF2-40B4-BE49-F238E27FC236}">
                  <a16:creationId xmlns:a16="http://schemas.microsoft.com/office/drawing/2014/main" id="{072D953D-D440-A855-70C0-5074954653ED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653913-2834-5C11-739A-87D5E6D19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43D11-6FC7-6DB9-3984-F1518A1F7BD8}"/>
              </a:ext>
            </a:extLst>
          </p:cNvPr>
          <p:cNvGrpSpPr/>
          <p:nvPr/>
        </p:nvGrpSpPr>
        <p:grpSpPr>
          <a:xfrm>
            <a:off x="5130558" y="4891475"/>
            <a:ext cx="849684" cy="815419"/>
            <a:chOff x="1677972" y="5532163"/>
            <a:chExt cx="924787" cy="887493"/>
          </a:xfrm>
        </p:grpSpPr>
        <p:sp>
          <p:nvSpPr>
            <p:cNvPr id="25" name="Rectangle: Rounded Corners 30">
              <a:extLst>
                <a:ext uri="{FF2B5EF4-FFF2-40B4-BE49-F238E27FC236}">
                  <a16:creationId xmlns:a16="http://schemas.microsoft.com/office/drawing/2014/main" id="{CCD17174-9907-479C-6A87-2926E7833BAA}"/>
                </a:ext>
              </a:extLst>
            </p:cNvPr>
            <p:cNvSpPr/>
            <p:nvPr/>
          </p:nvSpPr>
          <p:spPr>
            <a:xfrm>
              <a:off x="1677972" y="5532163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D344C37-618A-27F4-B518-C793CB8DC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6" y="5542312"/>
              <a:ext cx="699794" cy="80032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2C85B5-8D29-B5D0-F493-9ABB37299F73}"/>
              </a:ext>
            </a:extLst>
          </p:cNvPr>
          <p:cNvGrpSpPr/>
          <p:nvPr/>
        </p:nvGrpSpPr>
        <p:grpSpPr>
          <a:xfrm>
            <a:off x="7236461" y="4883009"/>
            <a:ext cx="849684" cy="815419"/>
            <a:chOff x="1677971" y="5532161"/>
            <a:chExt cx="924787" cy="887493"/>
          </a:xfrm>
        </p:grpSpPr>
        <p:sp>
          <p:nvSpPr>
            <p:cNvPr id="28" name="Rectangle: Rounded Corners 33">
              <a:extLst>
                <a:ext uri="{FF2B5EF4-FFF2-40B4-BE49-F238E27FC236}">
                  <a16:creationId xmlns:a16="http://schemas.microsoft.com/office/drawing/2014/main" id="{492FE2DF-6AB5-67BE-2C1E-3DAEA1B0B8D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EFFC27F-110D-01CC-3CF7-0F9233330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sp>
        <p:nvSpPr>
          <p:cNvPr id="30" name="Rectangle 70">
            <a:extLst>
              <a:ext uri="{FF2B5EF4-FFF2-40B4-BE49-F238E27FC236}">
                <a16:creationId xmlns:a16="http://schemas.microsoft.com/office/drawing/2014/main" id="{B6089C35-E22A-4D86-BA78-1819311878D4}"/>
              </a:ext>
            </a:extLst>
          </p:cNvPr>
          <p:cNvSpPr/>
          <p:nvPr/>
        </p:nvSpPr>
        <p:spPr>
          <a:xfrm>
            <a:off x="2416132" y="794222"/>
            <a:ext cx="9269129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Arial" panose="020B0604020202020204" pitchFamily="34" charset="0"/>
              </a:rPr>
              <a:t>BÀI 1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+mn-cs"/>
              </a:rPr>
              <a:t>:</a:t>
            </a:r>
            <a:endParaRPr kumimoji="0" lang="vi-V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Marlbor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9392507" y="4900027"/>
            <a:ext cx="849684" cy="815419"/>
            <a:chOff x="1677971" y="5532161"/>
            <a:chExt cx="924787" cy="887493"/>
          </a:xfrm>
        </p:grpSpPr>
        <p:sp>
          <p:nvSpPr>
            <p:cNvPr id="32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78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301</Words>
  <Application>Microsoft Office PowerPoint</Application>
  <PresentationFormat>Widescreen</PresentationFormat>
  <Paragraphs>107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UTM Marlboro</vt:lpstr>
      <vt:lpstr>SVN-Gretoon</vt:lpstr>
      <vt:lpstr>#9Slide03 Arima Madurai Bold</vt:lpstr>
      <vt:lpstr>#9Slide07 HoneyCream</vt:lpstr>
      <vt:lpstr>Cambria</vt:lpstr>
      <vt:lpstr>SVN-Newton</vt:lpstr>
      <vt:lpstr>#9Slide07 Cadena</vt:lpstr>
      <vt:lpstr>Arial</vt:lpstr>
      <vt:lpstr>Times New Roman</vt:lpstr>
      <vt:lpstr>Calibri</vt:lpstr>
      <vt:lpstr>#9Slide07 SVNMomento</vt:lpstr>
      <vt:lpstr>UTM American Sans</vt:lpstr>
      <vt:lpstr>Calibri Light</vt:lpstr>
      <vt:lpstr>#9Slide07 IcielPony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 NON</cp:keywords>
  <cp:lastModifiedBy>huyền phạm</cp:lastModifiedBy>
  <cp:revision>6</cp:revision>
  <dcterms:created xsi:type="dcterms:W3CDTF">2023-04-29T03:17:30Z</dcterms:created>
  <dcterms:modified xsi:type="dcterms:W3CDTF">2025-05-16T10:34:32Z</dcterms:modified>
</cp:coreProperties>
</file>