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6858000" cx="9144000"/>
  <p:notesSz cx="6858000" cy="9144000"/>
  <p:embeddedFontLst>
    <p:embeddedFont>
      <p:font typeface="Arial Black"/>
      <p:regular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16" roundtripDataSignature="AMtx7mixRGcqVvkGw/N7qgHyTqCvVyJP4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ArialBlack-regular.fntdata"/><Relationship Id="rId14" Type="http://schemas.openxmlformats.org/officeDocument/2006/relationships/slide" Target="slides/slide9.xml"/><Relationship Id="rId16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" name="Google Shape;14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0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1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1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2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2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0" name="Google Shape;20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3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3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1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4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2" name="Google Shape;32;p14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3" name="Google Shape;33;p1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5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15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0" name="Google Shape;40;p15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15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2" name="Google Shape;42;p1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8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8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8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1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9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9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19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0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png"/><Relationship Id="rId4" Type="http://schemas.openxmlformats.org/officeDocument/2006/relationships/image" Target="../media/image9.png"/><Relationship Id="rId5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8.png"/><Relationship Id="rId6" Type="http://schemas.openxmlformats.org/officeDocument/2006/relationships/image" Target="../media/image1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Relationship Id="rId4" Type="http://schemas.openxmlformats.org/officeDocument/2006/relationships/image" Target="../media/image10.png"/><Relationship Id="rId5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image" Target="../media/image14.png"/><Relationship Id="rId5" Type="http://schemas.openxmlformats.org/officeDocument/2006/relationships/image" Target="../media/image6.png"/><Relationship Id="rId6" Type="http://schemas.openxmlformats.org/officeDocument/2006/relationships/image" Target="../media/image8.png"/><Relationship Id="rId7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Relationship Id="rId4" Type="http://schemas.openxmlformats.org/officeDocument/2006/relationships/image" Target="../media/image6.png"/><Relationship Id="rId5" Type="http://schemas.openxmlformats.org/officeDocument/2006/relationships/image" Target="../media/image8.png"/><Relationship Id="rId6" Type="http://schemas.openxmlformats.org/officeDocument/2006/relationships/image" Target="../media/image1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Relationship Id="rId4" Type="http://schemas.openxmlformats.org/officeDocument/2006/relationships/image" Target="../media/image6.png"/><Relationship Id="rId5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Relationship Id="rId4" Type="http://schemas.openxmlformats.org/officeDocument/2006/relationships/image" Target="../media/image14.png"/><Relationship Id="rId5" Type="http://schemas.openxmlformats.org/officeDocument/2006/relationships/image" Target="../media/image1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Relationship Id="rId4" Type="http://schemas.openxmlformats.org/officeDocument/2006/relationships/image" Target="../media/image11.png"/><Relationship Id="rId5" Type="http://schemas.openxmlformats.org/officeDocument/2006/relationships/image" Target="../media/image9.png"/><Relationship Id="rId6" Type="http://schemas.openxmlformats.org/officeDocument/2006/relationships/image" Target="../media/image1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Relationship Id="rId4" Type="http://schemas.openxmlformats.org/officeDocument/2006/relationships/image" Target="../media/image11.png"/><Relationship Id="rId5" Type="http://schemas.openxmlformats.org/officeDocument/2006/relationships/image" Target="../media/image9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 b="6031" l="4193" r="2693" t="2191"/>
          <a:stretch/>
        </p:blipFill>
        <p:spPr>
          <a:xfrm>
            <a:off x="84296" y="3790951"/>
            <a:ext cx="2333028" cy="282765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7025f93bab81e29a45dfc8ebfbf481b9" id="85" name="Google Shape;85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14623" y="2457450"/>
            <a:ext cx="2681339" cy="5052695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"/>
          <p:cNvSpPr/>
          <p:nvPr/>
        </p:nvSpPr>
        <p:spPr>
          <a:xfrm>
            <a:off x="79745" y="95693"/>
            <a:ext cx="8979195" cy="6634716"/>
          </a:xfrm>
          <a:prstGeom prst="rect">
            <a:avLst/>
          </a:prstGeom>
          <a:noFill/>
          <a:ln cap="flat" cmpd="sng" w="28575">
            <a:solidFill>
              <a:srgbClr val="DC5D3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7" name="Google Shape;87;p1"/>
          <p:cNvGrpSpPr/>
          <p:nvPr/>
        </p:nvGrpSpPr>
        <p:grpSpPr>
          <a:xfrm>
            <a:off x="1321706" y="-37467"/>
            <a:ext cx="7648122" cy="2018182"/>
            <a:chOff x="2180216" y="1968007"/>
            <a:chExt cx="6699183" cy="2018182"/>
          </a:xfrm>
        </p:grpSpPr>
        <p:sp>
          <p:nvSpPr>
            <p:cNvPr id="88" name="Google Shape;88;p1"/>
            <p:cNvSpPr/>
            <p:nvPr/>
          </p:nvSpPr>
          <p:spPr>
            <a:xfrm>
              <a:off x="2180216" y="2210248"/>
              <a:ext cx="6699183" cy="1775941"/>
            </a:xfrm>
            <a:prstGeom prst="roundRect">
              <a:avLst>
                <a:gd fmla="val 16667" name="adj"/>
              </a:avLst>
            </a:prstGeom>
            <a:solidFill>
              <a:srgbClr val="FF993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89;p1"/>
            <p:cNvSpPr/>
            <p:nvPr/>
          </p:nvSpPr>
          <p:spPr>
            <a:xfrm>
              <a:off x="2252630" y="2397582"/>
              <a:ext cx="6554356" cy="1490613"/>
            </a:xfrm>
            <a:prstGeom prst="roundRect">
              <a:avLst>
                <a:gd fmla="val 16667" name="adj"/>
              </a:avLst>
            </a:prstGeom>
            <a:solidFill>
              <a:srgbClr val="CCC0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90;p1"/>
            <p:cNvSpPr/>
            <p:nvPr/>
          </p:nvSpPr>
          <p:spPr>
            <a:xfrm>
              <a:off x="3274407" y="1974972"/>
              <a:ext cx="105430" cy="522188"/>
            </a:xfrm>
            <a:prstGeom prst="roundRect">
              <a:avLst>
                <a:gd fmla="val 16667" name="adj"/>
              </a:avLst>
            </a:prstGeom>
            <a:solidFill>
              <a:schemeClr val="accent3"/>
            </a:solidFill>
            <a:ln cap="flat" cmpd="sng" w="25400">
              <a:solidFill>
                <a:srgbClr val="71884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91;p1"/>
            <p:cNvSpPr/>
            <p:nvPr/>
          </p:nvSpPr>
          <p:spPr>
            <a:xfrm>
              <a:off x="7874390" y="1968007"/>
              <a:ext cx="105430" cy="522188"/>
            </a:xfrm>
            <a:prstGeom prst="roundRect">
              <a:avLst>
                <a:gd fmla="val 16667" name="adj"/>
              </a:avLst>
            </a:prstGeom>
            <a:solidFill>
              <a:schemeClr val="accent3"/>
            </a:solidFill>
            <a:ln cap="flat" cmpd="sng" w="25400">
              <a:solidFill>
                <a:srgbClr val="71884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2" name="Google Shape;92;p1"/>
          <p:cNvSpPr txBox="1"/>
          <p:nvPr/>
        </p:nvSpPr>
        <p:spPr>
          <a:xfrm>
            <a:off x="1272050" y="457200"/>
            <a:ext cx="8938750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200" u="none" cap="none" strike="noStrike">
                <a:solidFill>
                  <a:srgbClr val="249024"/>
                </a:solidFill>
                <a:latin typeface="Arial"/>
                <a:ea typeface="Arial"/>
                <a:cs typeface="Arial"/>
                <a:sym typeface="Arial"/>
              </a:rPr>
              <a:t>NGÀY - THÁNG</a:t>
            </a:r>
            <a:endParaRPr b="0" i="0" sz="7200" u="none" cap="none" strike="noStrike">
              <a:solidFill>
                <a:srgbClr val="24902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3" name="Google Shape;93;p1"/>
          <p:cNvPicPr preferRelativeResize="0"/>
          <p:nvPr/>
        </p:nvPicPr>
        <p:blipFill rotWithShape="1">
          <a:blip r:embed="rId5">
            <a:alphaModFix/>
          </a:blip>
          <a:srcRect b="0" l="44582" r="0" t="0"/>
          <a:stretch/>
        </p:blipFill>
        <p:spPr>
          <a:xfrm>
            <a:off x="0" y="-237679"/>
            <a:ext cx="2417323" cy="2017012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"/>
          <p:cNvSpPr txBox="1"/>
          <p:nvPr/>
        </p:nvSpPr>
        <p:spPr>
          <a:xfrm>
            <a:off x="199232" y="326499"/>
            <a:ext cx="2218091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0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Bài 30</a:t>
            </a:r>
            <a:endParaRPr b="1" sz="4000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95" name="Google Shape;95;p1"/>
          <p:cNvSpPr txBox="1"/>
          <p:nvPr/>
        </p:nvSpPr>
        <p:spPr>
          <a:xfrm>
            <a:off x="2133600" y="3413051"/>
            <a:ext cx="5363969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Tiết 1: Khám phá</a:t>
            </a:r>
            <a:endParaRPr sz="54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		Hoạt động</a:t>
            </a:r>
            <a:endParaRPr sz="54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1"/>
          <p:cNvSpPr txBox="1"/>
          <p:nvPr/>
        </p:nvSpPr>
        <p:spPr>
          <a:xfrm>
            <a:off x="1675187" y="6433940"/>
            <a:ext cx="783602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Bản quyền : FB Đặng Nhật Linh- https://www.facebook.com/nhat.linh.3557440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Google Shape;101;p2"/>
          <p:cNvGrpSpPr/>
          <p:nvPr/>
        </p:nvGrpSpPr>
        <p:grpSpPr>
          <a:xfrm>
            <a:off x="138211" y="1698470"/>
            <a:ext cx="8806778" cy="5032118"/>
            <a:chOff x="-263" y="783"/>
            <a:chExt cx="19167" cy="9080"/>
          </a:xfrm>
        </p:grpSpPr>
        <p:pic>
          <p:nvPicPr>
            <p:cNvPr descr="999ba5066198f2db59d550c4dbd2090b" id="102" name="Google Shape;102;p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-263" y="783"/>
              <a:ext cx="19167" cy="908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3" name="Google Shape;103;p2"/>
            <p:cNvSpPr txBox="1"/>
            <p:nvPr/>
          </p:nvSpPr>
          <p:spPr>
            <a:xfrm>
              <a:off x="662" y="2357"/>
              <a:ext cx="4894" cy="10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3200">
                <a:solidFill>
                  <a:srgbClr val="DC5D3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2"/>
            <p:cNvSpPr txBox="1"/>
            <p:nvPr/>
          </p:nvSpPr>
          <p:spPr>
            <a:xfrm>
              <a:off x="7049" y="2263"/>
              <a:ext cx="4664" cy="10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3200">
                <a:solidFill>
                  <a:srgbClr val="DC5D3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2"/>
            <p:cNvSpPr txBox="1"/>
            <p:nvPr/>
          </p:nvSpPr>
          <p:spPr>
            <a:xfrm>
              <a:off x="13206" y="2398"/>
              <a:ext cx="4795" cy="10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3200">
                <a:solidFill>
                  <a:srgbClr val="DC5D3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6" name="Google Shape;106;p2"/>
          <p:cNvSpPr/>
          <p:nvPr/>
        </p:nvSpPr>
        <p:spPr>
          <a:xfrm>
            <a:off x="79745" y="95693"/>
            <a:ext cx="8979195" cy="6634716"/>
          </a:xfrm>
          <a:prstGeom prst="rect">
            <a:avLst/>
          </a:prstGeom>
          <a:noFill/>
          <a:ln cap="flat" cmpd="sng" w="28575">
            <a:solidFill>
              <a:srgbClr val="DC5D3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7" name="Google Shape;107;p2"/>
          <p:cNvPicPr preferRelativeResize="0"/>
          <p:nvPr/>
        </p:nvPicPr>
        <p:blipFill rotWithShape="1">
          <a:blip r:embed="rId4">
            <a:alphaModFix/>
          </a:blip>
          <a:srcRect b="65141" l="15806" r="11253" t="12258"/>
          <a:stretch/>
        </p:blipFill>
        <p:spPr>
          <a:xfrm>
            <a:off x="1796623" y="1"/>
            <a:ext cx="5490002" cy="2272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>
            <a:off x="42712" y="5258626"/>
            <a:ext cx="1290918" cy="1599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734372" y="4918465"/>
            <a:ext cx="1409628" cy="176680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2"/>
          <p:cNvSpPr txBox="1"/>
          <p:nvPr/>
        </p:nvSpPr>
        <p:spPr>
          <a:xfrm>
            <a:off x="3601981" y="238210"/>
            <a:ext cx="2397236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Mục tiêu</a:t>
            </a:r>
            <a:endParaRPr sz="54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2"/>
          <p:cNvSpPr/>
          <p:nvPr/>
        </p:nvSpPr>
        <p:spPr>
          <a:xfrm>
            <a:off x="1770119" y="6361256"/>
            <a:ext cx="104394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Bản quyền : FB Đặng Nhật Linh- https://www.facebook.com/nhat.linh.3557440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3"/>
          <p:cNvPicPr preferRelativeResize="0"/>
          <p:nvPr/>
        </p:nvPicPr>
        <p:blipFill rotWithShape="1">
          <a:blip r:embed="rId3">
            <a:alphaModFix/>
          </a:blip>
          <a:srcRect b="11792" l="21745" r="10361" t="25707"/>
          <a:stretch/>
        </p:blipFill>
        <p:spPr>
          <a:xfrm>
            <a:off x="381000" y="381000"/>
            <a:ext cx="7878791" cy="407789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3"/>
          <p:cNvSpPr txBox="1"/>
          <p:nvPr/>
        </p:nvSpPr>
        <p:spPr>
          <a:xfrm>
            <a:off x="152400" y="5533262"/>
            <a:ext cx="9024202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Tháng 4, tháng 6, tháng 9, tháng 11 có 30 ngày</a:t>
            </a:r>
            <a:endParaRPr/>
          </a:p>
        </p:txBody>
      </p:sp>
      <p:sp>
        <p:nvSpPr>
          <p:cNvPr id="118" name="Google Shape;118;p3"/>
          <p:cNvSpPr txBox="1"/>
          <p:nvPr/>
        </p:nvSpPr>
        <p:spPr>
          <a:xfrm>
            <a:off x="211994" y="4435414"/>
            <a:ext cx="8340013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Tháng 1, tháng 3, tháng 5, tháng 7, tháng 8, tháng 10, tháng 12 có 31 ngày</a:t>
            </a:r>
            <a:endParaRPr/>
          </a:p>
        </p:txBody>
      </p:sp>
      <p:sp>
        <p:nvSpPr>
          <p:cNvPr id="119" name="Google Shape;119;p3"/>
          <p:cNvSpPr txBox="1"/>
          <p:nvPr/>
        </p:nvSpPr>
        <p:spPr>
          <a:xfrm>
            <a:off x="166224" y="6118037"/>
            <a:ext cx="5701176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Tháng 2 có 28 hoặc 29 ngày.</a:t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0" name="Google Shape;120;p3"/>
          <p:cNvGrpSpPr/>
          <p:nvPr/>
        </p:nvGrpSpPr>
        <p:grpSpPr>
          <a:xfrm>
            <a:off x="93969" y="108547"/>
            <a:ext cx="8897632" cy="6602506"/>
            <a:chOff x="134471" y="121024"/>
            <a:chExt cx="11944115" cy="6602506"/>
          </a:xfrm>
        </p:grpSpPr>
        <p:cxnSp>
          <p:nvCxnSpPr>
            <p:cNvPr id="121" name="Google Shape;121;p3"/>
            <p:cNvCxnSpPr/>
            <p:nvPr/>
          </p:nvCxnSpPr>
          <p:spPr>
            <a:xfrm>
              <a:off x="134471" y="121024"/>
              <a:ext cx="11944115" cy="0"/>
            </a:xfrm>
            <a:prstGeom prst="straightConnector1">
              <a:avLst/>
            </a:prstGeom>
            <a:noFill/>
            <a:ln cap="flat" cmpd="sng" w="19050">
              <a:solidFill>
                <a:srgbClr val="4A7DBA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22" name="Google Shape;122;p3"/>
            <p:cNvCxnSpPr/>
            <p:nvPr/>
          </p:nvCxnSpPr>
          <p:spPr>
            <a:xfrm>
              <a:off x="134471" y="6723530"/>
              <a:ext cx="11944115" cy="0"/>
            </a:xfrm>
            <a:prstGeom prst="straightConnector1">
              <a:avLst/>
            </a:prstGeom>
            <a:noFill/>
            <a:ln cap="flat" cmpd="sng" w="19050">
              <a:solidFill>
                <a:srgbClr val="4A7DBA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23" name="Google Shape;123;p3"/>
            <p:cNvCxnSpPr/>
            <p:nvPr/>
          </p:nvCxnSpPr>
          <p:spPr>
            <a:xfrm>
              <a:off x="134471" y="121024"/>
              <a:ext cx="0" cy="6602506"/>
            </a:xfrm>
            <a:prstGeom prst="straightConnector1">
              <a:avLst/>
            </a:prstGeom>
            <a:noFill/>
            <a:ln cap="flat" cmpd="sng" w="19050">
              <a:solidFill>
                <a:srgbClr val="4A7DBA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24" name="Google Shape;124;p3"/>
            <p:cNvCxnSpPr/>
            <p:nvPr/>
          </p:nvCxnSpPr>
          <p:spPr>
            <a:xfrm>
              <a:off x="12078586" y="121024"/>
              <a:ext cx="0" cy="6602506"/>
            </a:xfrm>
            <a:prstGeom prst="straightConnector1">
              <a:avLst/>
            </a:prstGeom>
            <a:noFill/>
            <a:ln cap="flat" cmpd="sng" w="19050">
              <a:solidFill>
                <a:srgbClr val="4A7DBA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pic>
        <p:nvPicPr>
          <p:cNvPr id="125" name="Google Shape;125;p3"/>
          <p:cNvPicPr preferRelativeResize="0"/>
          <p:nvPr/>
        </p:nvPicPr>
        <p:blipFill rotWithShape="1">
          <a:blip r:embed="rId4">
            <a:alphaModFix/>
          </a:blip>
          <a:srcRect b="51783" l="11773" r="61018" t="25426"/>
          <a:stretch/>
        </p:blipFill>
        <p:spPr>
          <a:xfrm>
            <a:off x="211994" y="79414"/>
            <a:ext cx="2455006" cy="1156686"/>
          </a:xfrm>
          <a:prstGeom prst="bracketPair">
            <a:avLst/>
          </a:prstGeom>
          <a:noFill/>
          <a:ln>
            <a:noFill/>
          </a:ln>
        </p:spPr>
      </p:pic>
      <p:pic>
        <p:nvPicPr>
          <p:cNvPr id="126" name="Google Shape;126;p3"/>
          <p:cNvPicPr preferRelativeResize="0"/>
          <p:nvPr/>
        </p:nvPicPr>
        <p:blipFill rotWithShape="1">
          <a:blip r:embed="rId5">
            <a:alphaModFix/>
          </a:blip>
          <a:srcRect b="18295" l="37348" r="0" t="19463"/>
          <a:stretch/>
        </p:blipFill>
        <p:spPr>
          <a:xfrm rot="2528252">
            <a:off x="7444142" y="653057"/>
            <a:ext cx="2215728" cy="698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3"/>
          <p:cNvPicPr preferRelativeResize="0"/>
          <p:nvPr/>
        </p:nvPicPr>
        <p:blipFill rotWithShape="1">
          <a:blip r:embed="rId5">
            <a:alphaModFix/>
          </a:blip>
          <a:srcRect b="18295" l="37348" r="0" t="19463"/>
          <a:stretch/>
        </p:blipFill>
        <p:spPr>
          <a:xfrm rot="850378">
            <a:off x="7186700" y="403086"/>
            <a:ext cx="2730613" cy="698144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3"/>
          <p:cNvSpPr/>
          <p:nvPr/>
        </p:nvSpPr>
        <p:spPr>
          <a:xfrm>
            <a:off x="1073325" y="196334"/>
            <a:ext cx="85344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Bản quyền : FB Đặng Nhật Linh- https://www.facebook.com/nhat.linh.3557440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4"/>
          <p:cNvPicPr preferRelativeResize="0"/>
          <p:nvPr/>
        </p:nvPicPr>
        <p:blipFill rotWithShape="1">
          <a:blip r:embed="rId3">
            <a:alphaModFix/>
          </a:blip>
          <a:srcRect b="19811" l="23470" r="22959" t="27829"/>
          <a:stretch/>
        </p:blipFill>
        <p:spPr>
          <a:xfrm>
            <a:off x="967727" y="1766724"/>
            <a:ext cx="6970143" cy="383012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4" name="Google Shape;134;p4"/>
          <p:cNvGrpSpPr/>
          <p:nvPr/>
        </p:nvGrpSpPr>
        <p:grpSpPr>
          <a:xfrm>
            <a:off x="134471" y="74188"/>
            <a:ext cx="8933329" cy="6649342"/>
            <a:chOff x="134471" y="121024"/>
            <a:chExt cx="11944115" cy="6602506"/>
          </a:xfrm>
        </p:grpSpPr>
        <p:cxnSp>
          <p:nvCxnSpPr>
            <p:cNvPr id="135" name="Google Shape;135;p4"/>
            <p:cNvCxnSpPr/>
            <p:nvPr/>
          </p:nvCxnSpPr>
          <p:spPr>
            <a:xfrm>
              <a:off x="134471" y="121024"/>
              <a:ext cx="11944115" cy="0"/>
            </a:xfrm>
            <a:prstGeom prst="straightConnector1">
              <a:avLst/>
            </a:prstGeom>
            <a:noFill/>
            <a:ln cap="flat" cmpd="sng" w="19050">
              <a:solidFill>
                <a:srgbClr val="4A7DBA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36" name="Google Shape;136;p4"/>
            <p:cNvCxnSpPr/>
            <p:nvPr/>
          </p:nvCxnSpPr>
          <p:spPr>
            <a:xfrm>
              <a:off x="134471" y="6723530"/>
              <a:ext cx="11944115" cy="0"/>
            </a:xfrm>
            <a:prstGeom prst="straightConnector1">
              <a:avLst/>
            </a:prstGeom>
            <a:noFill/>
            <a:ln cap="flat" cmpd="sng" w="19050">
              <a:solidFill>
                <a:srgbClr val="4A7DBA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37" name="Google Shape;137;p4"/>
            <p:cNvCxnSpPr/>
            <p:nvPr/>
          </p:nvCxnSpPr>
          <p:spPr>
            <a:xfrm>
              <a:off x="134471" y="121024"/>
              <a:ext cx="0" cy="6602506"/>
            </a:xfrm>
            <a:prstGeom prst="straightConnector1">
              <a:avLst/>
            </a:prstGeom>
            <a:noFill/>
            <a:ln cap="flat" cmpd="sng" w="19050">
              <a:solidFill>
                <a:srgbClr val="4A7DBA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38" name="Google Shape;138;p4"/>
            <p:cNvCxnSpPr/>
            <p:nvPr/>
          </p:nvCxnSpPr>
          <p:spPr>
            <a:xfrm>
              <a:off x="12078586" y="121024"/>
              <a:ext cx="0" cy="6602506"/>
            </a:xfrm>
            <a:prstGeom prst="straightConnector1">
              <a:avLst/>
            </a:prstGeom>
            <a:noFill/>
            <a:ln cap="flat" cmpd="sng" w="19050">
              <a:solidFill>
                <a:srgbClr val="4A7DBA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pic>
        <p:nvPicPr>
          <p:cNvPr id="139" name="Google Shape;139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077048" y="4909664"/>
            <a:ext cx="1879504" cy="176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4"/>
          <p:cNvPicPr preferRelativeResize="0"/>
          <p:nvPr/>
        </p:nvPicPr>
        <p:blipFill rotWithShape="1">
          <a:blip r:embed="rId5">
            <a:alphaModFix/>
          </a:blip>
          <a:srcRect b="18295" l="37348" r="0" t="19463"/>
          <a:stretch/>
        </p:blipFill>
        <p:spPr>
          <a:xfrm rot="850378">
            <a:off x="6651493" y="184323"/>
            <a:ext cx="2730613" cy="698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4"/>
          <p:cNvPicPr preferRelativeResize="0"/>
          <p:nvPr/>
        </p:nvPicPr>
        <p:blipFill rotWithShape="1">
          <a:blip r:embed="rId5">
            <a:alphaModFix/>
          </a:blip>
          <a:srcRect b="18295" l="37348" r="0" t="19463"/>
          <a:stretch/>
        </p:blipFill>
        <p:spPr>
          <a:xfrm rot="2528252">
            <a:off x="7117179" y="515865"/>
            <a:ext cx="2215728" cy="698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flipH="1">
            <a:off x="56949" y="5258625"/>
            <a:ext cx="1721224" cy="1599375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4"/>
          <p:cNvSpPr/>
          <p:nvPr/>
        </p:nvSpPr>
        <p:spPr>
          <a:xfrm>
            <a:off x="967727" y="1111852"/>
            <a:ext cx="6201597" cy="64179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Tìm hai con vật có cùng ngày sinh:</a:t>
            </a:r>
            <a:endParaRPr b="1"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4" name="Google Shape;144;p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81001" y="87078"/>
            <a:ext cx="2590799" cy="961717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4"/>
          <p:cNvSpPr/>
          <p:nvPr/>
        </p:nvSpPr>
        <p:spPr>
          <a:xfrm>
            <a:off x="182821" y="1042337"/>
            <a:ext cx="724300" cy="724387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1" sz="32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6" name="Google Shape;146;p4"/>
          <p:cNvCxnSpPr/>
          <p:nvPr/>
        </p:nvCxnSpPr>
        <p:spPr>
          <a:xfrm flipH="1">
            <a:off x="2438400" y="3398859"/>
            <a:ext cx="2514600" cy="944541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147" name="Google Shape;147;p4"/>
          <p:cNvCxnSpPr/>
          <p:nvPr/>
        </p:nvCxnSpPr>
        <p:spPr>
          <a:xfrm flipH="1">
            <a:off x="5257800" y="3398859"/>
            <a:ext cx="1219201" cy="552729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148" name="Google Shape;148;p4"/>
          <p:cNvCxnSpPr/>
          <p:nvPr/>
        </p:nvCxnSpPr>
        <p:spPr>
          <a:xfrm rot="10800000">
            <a:off x="3581400" y="3398859"/>
            <a:ext cx="3276600" cy="552729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149" name="Google Shape;149;p4"/>
          <p:cNvSpPr/>
          <p:nvPr/>
        </p:nvSpPr>
        <p:spPr>
          <a:xfrm>
            <a:off x="1295400" y="6432163"/>
            <a:ext cx="96774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Bản quyền : FB Đặng Nhật Linh- https://www.facebook.com/nhat.linh.3557440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5"/>
          <p:cNvPicPr preferRelativeResize="0"/>
          <p:nvPr/>
        </p:nvPicPr>
        <p:blipFill rotWithShape="1">
          <a:blip r:embed="rId3">
            <a:alphaModFix/>
          </a:blip>
          <a:srcRect b="17687" l="50255" r="6384" t="40330"/>
          <a:stretch/>
        </p:blipFill>
        <p:spPr>
          <a:xfrm>
            <a:off x="1066800" y="1403805"/>
            <a:ext cx="7504595" cy="408507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5" name="Google Shape;155;p5"/>
          <p:cNvGrpSpPr/>
          <p:nvPr/>
        </p:nvGrpSpPr>
        <p:grpSpPr>
          <a:xfrm>
            <a:off x="134471" y="74188"/>
            <a:ext cx="8933329" cy="6649342"/>
            <a:chOff x="134471" y="121024"/>
            <a:chExt cx="11944115" cy="6602506"/>
          </a:xfrm>
        </p:grpSpPr>
        <p:cxnSp>
          <p:nvCxnSpPr>
            <p:cNvPr id="156" name="Google Shape;156;p5"/>
            <p:cNvCxnSpPr/>
            <p:nvPr/>
          </p:nvCxnSpPr>
          <p:spPr>
            <a:xfrm>
              <a:off x="134471" y="121024"/>
              <a:ext cx="11944115" cy="0"/>
            </a:xfrm>
            <a:prstGeom prst="straightConnector1">
              <a:avLst/>
            </a:prstGeom>
            <a:noFill/>
            <a:ln cap="flat" cmpd="sng" w="19050">
              <a:solidFill>
                <a:srgbClr val="4A7DBA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57" name="Google Shape;157;p5"/>
            <p:cNvCxnSpPr/>
            <p:nvPr/>
          </p:nvCxnSpPr>
          <p:spPr>
            <a:xfrm>
              <a:off x="134471" y="6723530"/>
              <a:ext cx="11944115" cy="0"/>
            </a:xfrm>
            <a:prstGeom prst="straightConnector1">
              <a:avLst/>
            </a:prstGeom>
            <a:noFill/>
            <a:ln cap="flat" cmpd="sng" w="19050">
              <a:solidFill>
                <a:srgbClr val="4A7DBA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58" name="Google Shape;158;p5"/>
            <p:cNvCxnSpPr/>
            <p:nvPr/>
          </p:nvCxnSpPr>
          <p:spPr>
            <a:xfrm>
              <a:off x="134471" y="121024"/>
              <a:ext cx="0" cy="6602506"/>
            </a:xfrm>
            <a:prstGeom prst="straightConnector1">
              <a:avLst/>
            </a:prstGeom>
            <a:noFill/>
            <a:ln cap="flat" cmpd="sng" w="19050">
              <a:solidFill>
                <a:srgbClr val="4A7DBA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59" name="Google Shape;159;p5"/>
            <p:cNvCxnSpPr/>
            <p:nvPr/>
          </p:nvCxnSpPr>
          <p:spPr>
            <a:xfrm>
              <a:off x="12078586" y="121024"/>
              <a:ext cx="0" cy="6602506"/>
            </a:xfrm>
            <a:prstGeom prst="straightConnector1">
              <a:avLst/>
            </a:prstGeom>
            <a:noFill/>
            <a:ln cap="flat" cmpd="sng" w="19050">
              <a:solidFill>
                <a:srgbClr val="4A7DBA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pic>
        <p:nvPicPr>
          <p:cNvPr id="160" name="Google Shape;160;p5"/>
          <p:cNvPicPr preferRelativeResize="0"/>
          <p:nvPr/>
        </p:nvPicPr>
        <p:blipFill rotWithShape="1">
          <a:blip r:embed="rId4">
            <a:alphaModFix/>
          </a:blip>
          <a:srcRect b="18295" l="37348" r="0" t="19463"/>
          <a:stretch/>
        </p:blipFill>
        <p:spPr>
          <a:xfrm rot="850378">
            <a:off x="6979075" y="184323"/>
            <a:ext cx="2730613" cy="698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5"/>
          <p:cNvPicPr preferRelativeResize="0"/>
          <p:nvPr/>
        </p:nvPicPr>
        <p:blipFill rotWithShape="1">
          <a:blip r:embed="rId4">
            <a:alphaModFix/>
          </a:blip>
          <a:srcRect b="18295" l="37348" r="0" t="19463"/>
          <a:stretch/>
        </p:blipFill>
        <p:spPr>
          <a:xfrm rot="2528252">
            <a:off x="7590017" y="515865"/>
            <a:ext cx="2215728" cy="698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>
            <a:off x="-126590" y="5488876"/>
            <a:ext cx="1574390" cy="1462936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5"/>
          <p:cNvSpPr/>
          <p:nvPr/>
        </p:nvSpPr>
        <p:spPr>
          <a:xfrm>
            <a:off x="934084" y="520949"/>
            <a:ext cx="6906643" cy="64179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a) Nêu các ngày còn thiếu trong tờ lịch tháng 12 dưới đây:</a:t>
            </a:r>
            <a:endParaRPr b="1"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5"/>
          <p:cNvSpPr/>
          <p:nvPr/>
        </p:nvSpPr>
        <p:spPr>
          <a:xfrm>
            <a:off x="182821" y="312145"/>
            <a:ext cx="724300" cy="724387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1" sz="32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5"/>
          <p:cNvSpPr txBox="1"/>
          <p:nvPr/>
        </p:nvSpPr>
        <p:spPr>
          <a:xfrm>
            <a:off x="3505200" y="3530025"/>
            <a:ext cx="771378" cy="5847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14</a:t>
            </a:r>
            <a:endParaRPr b="1" sz="28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5"/>
          <p:cNvSpPr txBox="1"/>
          <p:nvPr/>
        </p:nvSpPr>
        <p:spPr>
          <a:xfrm>
            <a:off x="5867400" y="3072825"/>
            <a:ext cx="771378" cy="5847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endParaRPr b="1" sz="28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5"/>
          <p:cNvSpPr txBox="1"/>
          <p:nvPr/>
        </p:nvSpPr>
        <p:spPr>
          <a:xfrm>
            <a:off x="5069059" y="3537059"/>
            <a:ext cx="771378" cy="5847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16</a:t>
            </a:r>
            <a:endParaRPr b="1" sz="28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5"/>
          <p:cNvSpPr txBox="1"/>
          <p:nvPr/>
        </p:nvSpPr>
        <p:spPr>
          <a:xfrm>
            <a:off x="2726788" y="4114800"/>
            <a:ext cx="771378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20</a:t>
            </a:r>
            <a:endParaRPr b="1" sz="24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5"/>
          <p:cNvSpPr txBox="1"/>
          <p:nvPr/>
        </p:nvSpPr>
        <p:spPr>
          <a:xfrm>
            <a:off x="4276578" y="4114800"/>
            <a:ext cx="771378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22</a:t>
            </a:r>
            <a:endParaRPr b="1" sz="24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5"/>
          <p:cNvSpPr txBox="1"/>
          <p:nvPr/>
        </p:nvSpPr>
        <p:spPr>
          <a:xfrm>
            <a:off x="7391400" y="4114800"/>
            <a:ext cx="771378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26</a:t>
            </a:r>
            <a:endParaRPr b="1" sz="24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5"/>
          <p:cNvSpPr txBox="1"/>
          <p:nvPr/>
        </p:nvSpPr>
        <p:spPr>
          <a:xfrm>
            <a:off x="3498166" y="4572000"/>
            <a:ext cx="771378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28</a:t>
            </a:r>
            <a:endParaRPr b="1" sz="24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5"/>
          <p:cNvSpPr/>
          <p:nvPr/>
        </p:nvSpPr>
        <p:spPr>
          <a:xfrm>
            <a:off x="4366302" y="2539425"/>
            <a:ext cx="681654" cy="533400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5"/>
          <p:cNvSpPr/>
          <p:nvPr/>
        </p:nvSpPr>
        <p:spPr>
          <a:xfrm>
            <a:off x="5877558" y="4561820"/>
            <a:ext cx="681654" cy="533400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4" name="Google Shape;174;p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077048" y="4909664"/>
            <a:ext cx="1879504" cy="1766800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5"/>
          <p:cNvSpPr/>
          <p:nvPr/>
        </p:nvSpPr>
        <p:spPr>
          <a:xfrm>
            <a:off x="1495278" y="6307132"/>
            <a:ext cx="10287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Bản quyền : FB Đặng Nhật Linh- https://www.facebook.com/nhat.linh.3557440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7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6"/>
          <p:cNvPicPr preferRelativeResize="0"/>
          <p:nvPr/>
        </p:nvPicPr>
        <p:blipFill rotWithShape="1">
          <a:blip r:embed="rId3">
            <a:alphaModFix/>
          </a:blip>
          <a:srcRect b="17687" l="50255" r="6384" t="40330"/>
          <a:stretch/>
        </p:blipFill>
        <p:spPr>
          <a:xfrm>
            <a:off x="1066800" y="1009752"/>
            <a:ext cx="7504595" cy="408507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1" name="Google Shape;181;p6"/>
          <p:cNvGrpSpPr/>
          <p:nvPr/>
        </p:nvGrpSpPr>
        <p:grpSpPr>
          <a:xfrm>
            <a:off x="134471" y="92673"/>
            <a:ext cx="8933329" cy="6689127"/>
            <a:chOff x="134471" y="121024"/>
            <a:chExt cx="11944115" cy="6602506"/>
          </a:xfrm>
        </p:grpSpPr>
        <p:cxnSp>
          <p:nvCxnSpPr>
            <p:cNvPr id="182" name="Google Shape;182;p6"/>
            <p:cNvCxnSpPr/>
            <p:nvPr/>
          </p:nvCxnSpPr>
          <p:spPr>
            <a:xfrm>
              <a:off x="134471" y="121024"/>
              <a:ext cx="11944115" cy="0"/>
            </a:xfrm>
            <a:prstGeom prst="straightConnector1">
              <a:avLst/>
            </a:prstGeom>
            <a:noFill/>
            <a:ln cap="flat" cmpd="sng" w="19050">
              <a:solidFill>
                <a:srgbClr val="4A7DBA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83" name="Google Shape;183;p6"/>
            <p:cNvCxnSpPr/>
            <p:nvPr/>
          </p:nvCxnSpPr>
          <p:spPr>
            <a:xfrm>
              <a:off x="134471" y="6723530"/>
              <a:ext cx="11944115" cy="0"/>
            </a:xfrm>
            <a:prstGeom prst="straightConnector1">
              <a:avLst/>
            </a:prstGeom>
            <a:noFill/>
            <a:ln cap="flat" cmpd="sng" w="19050">
              <a:solidFill>
                <a:srgbClr val="4A7DBA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84" name="Google Shape;184;p6"/>
            <p:cNvCxnSpPr/>
            <p:nvPr/>
          </p:nvCxnSpPr>
          <p:spPr>
            <a:xfrm>
              <a:off x="134471" y="121024"/>
              <a:ext cx="0" cy="6602506"/>
            </a:xfrm>
            <a:prstGeom prst="straightConnector1">
              <a:avLst/>
            </a:prstGeom>
            <a:noFill/>
            <a:ln cap="flat" cmpd="sng" w="19050">
              <a:solidFill>
                <a:srgbClr val="4A7DBA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85" name="Google Shape;185;p6"/>
            <p:cNvCxnSpPr/>
            <p:nvPr/>
          </p:nvCxnSpPr>
          <p:spPr>
            <a:xfrm>
              <a:off x="12078586" y="121024"/>
              <a:ext cx="0" cy="6602506"/>
            </a:xfrm>
            <a:prstGeom prst="straightConnector1">
              <a:avLst/>
            </a:prstGeom>
            <a:noFill/>
            <a:ln cap="flat" cmpd="sng" w="19050">
              <a:solidFill>
                <a:srgbClr val="4A7DBA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pic>
        <p:nvPicPr>
          <p:cNvPr id="186" name="Google Shape;186;p6"/>
          <p:cNvPicPr preferRelativeResize="0"/>
          <p:nvPr/>
        </p:nvPicPr>
        <p:blipFill rotWithShape="1">
          <a:blip r:embed="rId4">
            <a:alphaModFix/>
          </a:blip>
          <a:srcRect b="18295" l="37348" r="0" t="19463"/>
          <a:stretch/>
        </p:blipFill>
        <p:spPr>
          <a:xfrm rot="850378">
            <a:off x="7081812" y="367736"/>
            <a:ext cx="2730613" cy="698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6"/>
          <p:cNvPicPr preferRelativeResize="0"/>
          <p:nvPr/>
        </p:nvPicPr>
        <p:blipFill rotWithShape="1">
          <a:blip r:embed="rId4">
            <a:alphaModFix/>
          </a:blip>
          <a:srcRect b="18295" l="37348" r="0" t="19463"/>
          <a:stretch/>
        </p:blipFill>
        <p:spPr>
          <a:xfrm rot="2528252">
            <a:off x="7339255" y="593648"/>
            <a:ext cx="2215728" cy="698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>
            <a:off x="-126590" y="5395064"/>
            <a:ext cx="1574390" cy="1462936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6"/>
          <p:cNvSpPr/>
          <p:nvPr/>
        </p:nvSpPr>
        <p:spPr>
          <a:xfrm>
            <a:off x="934084" y="427137"/>
            <a:ext cx="6906643" cy="64179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b) Xem tờ lịch tháng 12 và trả lời:</a:t>
            </a:r>
            <a:endParaRPr b="1"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6"/>
          <p:cNvSpPr/>
          <p:nvPr/>
        </p:nvSpPr>
        <p:spPr>
          <a:xfrm>
            <a:off x="182821" y="218333"/>
            <a:ext cx="724300" cy="724387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1" sz="32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6"/>
          <p:cNvSpPr txBox="1"/>
          <p:nvPr/>
        </p:nvSpPr>
        <p:spPr>
          <a:xfrm>
            <a:off x="3505200" y="3135972"/>
            <a:ext cx="771378" cy="5847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14</a:t>
            </a:r>
            <a:endParaRPr b="1" sz="28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6"/>
          <p:cNvSpPr txBox="1"/>
          <p:nvPr/>
        </p:nvSpPr>
        <p:spPr>
          <a:xfrm>
            <a:off x="5867400" y="2678772"/>
            <a:ext cx="771378" cy="5847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endParaRPr b="1" sz="28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6"/>
          <p:cNvSpPr txBox="1"/>
          <p:nvPr/>
        </p:nvSpPr>
        <p:spPr>
          <a:xfrm>
            <a:off x="5069059" y="3143006"/>
            <a:ext cx="771378" cy="5847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16</a:t>
            </a:r>
            <a:endParaRPr b="1" sz="28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6"/>
          <p:cNvSpPr txBox="1"/>
          <p:nvPr/>
        </p:nvSpPr>
        <p:spPr>
          <a:xfrm>
            <a:off x="2726788" y="3720747"/>
            <a:ext cx="771378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20</a:t>
            </a:r>
            <a:endParaRPr b="1" sz="24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6"/>
          <p:cNvSpPr txBox="1"/>
          <p:nvPr/>
        </p:nvSpPr>
        <p:spPr>
          <a:xfrm>
            <a:off x="4276578" y="3720747"/>
            <a:ext cx="771378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22</a:t>
            </a:r>
            <a:endParaRPr b="1" sz="24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6"/>
          <p:cNvSpPr txBox="1"/>
          <p:nvPr/>
        </p:nvSpPr>
        <p:spPr>
          <a:xfrm>
            <a:off x="7391400" y="3720747"/>
            <a:ext cx="771378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26</a:t>
            </a:r>
            <a:endParaRPr b="1" sz="24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6"/>
          <p:cNvSpPr txBox="1"/>
          <p:nvPr/>
        </p:nvSpPr>
        <p:spPr>
          <a:xfrm>
            <a:off x="3498166" y="4177947"/>
            <a:ext cx="771378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28</a:t>
            </a:r>
            <a:endParaRPr b="1" sz="24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6"/>
          <p:cNvSpPr/>
          <p:nvPr/>
        </p:nvSpPr>
        <p:spPr>
          <a:xfrm>
            <a:off x="4366302" y="2145372"/>
            <a:ext cx="681654" cy="533400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6"/>
          <p:cNvSpPr/>
          <p:nvPr/>
        </p:nvSpPr>
        <p:spPr>
          <a:xfrm>
            <a:off x="5877558" y="4167767"/>
            <a:ext cx="681654" cy="533400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6"/>
          <p:cNvSpPr/>
          <p:nvPr/>
        </p:nvSpPr>
        <p:spPr>
          <a:xfrm>
            <a:off x="1480930" y="5486400"/>
            <a:ext cx="8021908" cy="64179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- Ngày đầu tiên của tháng 12 là thứ mấy?</a:t>
            </a:r>
            <a:endParaRPr b="1" sz="28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6"/>
          <p:cNvSpPr/>
          <p:nvPr/>
        </p:nvSpPr>
        <p:spPr>
          <a:xfrm>
            <a:off x="1447800" y="5029200"/>
            <a:ext cx="6906643" cy="64179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- Tháng 12 có bao nhiêu ngày?</a:t>
            </a:r>
            <a:endParaRPr b="1"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6"/>
          <p:cNvSpPr/>
          <p:nvPr/>
        </p:nvSpPr>
        <p:spPr>
          <a:xfrm>
            <a:off x="1540476" y="5029200"/>
            <a:ext cx="6906643" cy="64179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- Tháng 12 có </a:t>
            </a:r>
            <a:r>
              <a:rPr b="1"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31 ngày.</a:t>
            </a:r>
            <a:endParaRPr b="1" sz="28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6"/>
          <p:cNvSpPr/>
          <p:nvPr/>
        </p:nvSpPr>
        <p:spPr>
          <a:xfrm>
            <a:off x="1443794" y="6072583"/>
            <a:ext cx="8021908" cy="64179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- Ngày cuối cùng của tháng 12 là thứ mấy?</a:t>
            </a:r>
            <a:endParaRPr b="1" sz="28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6"/>
          <p:cNvSpPr/>
          <p:nvPr/>
        </p:nvSpPr>
        <p:spPr>
          <a:xfrm>
            <a:off x="1480930" y="5530410"/>
            <a:ext cx="8021908" cy="64179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- Ngày đầu tiên của tháng 12 là </a:t>
            </a:r>
            <a:r>
              <a:rPr b="1"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thứ tư</a:t>
            </a:r>
            <a:endParaRPr b="1" sz="28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6"/>
          <p:cNvSpPr/>
          <p:nvPr/>
        </p:nvSpPr>
        <p:spPr>
          <a:xfrm>
            <a:off x="1447800" y="6028891"/>
            <a:ext cx="8021908" cy="64179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- Ngày cuối cùng của tháng 12 là </a:t>
            </a:r>
            <a:r>
              <a:rPr b="1"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thứ sáu.</a:t>
            </a:r>
            <a:endParaRPr b="1" sz="28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6"/>
          <p:cNvSpPr/>
          <p:nvPr/>
        </p:nvSpPr>
        <p:spPr>
          <a:xfrm>
            <a:off x="1066800" y="92673"/>
            <a:ext cx="12954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Bản quyền : FB Đặng Nhật Linh- https://www.facebook.com/nhat.linh.3557440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1" name="Google Shape;211;p7"/>
          <p:cNvGrpSpPr/>
          <p:nvPr/>
        </p:nvGrpSpPr>
        <p:grpSpPr>
          <a:xfrm>
            <a:off x="134471" y="92673"/>
            <a:ext cx="8933329" cy="6689127"/>
            <a:chOff x="134471" y="121024"/>
            <a:chExt cx="11944115" cy="6602506"/>
          </a:xfrm>
        </p:grpSpPr>
        <p:cxnSp>
          <p:nvCxnSpPr>
            <p:cNvPr id="212" name="Google Shape;212;p7"/>
            <p:cNvCxnSpPr/>
            <p:nvPr/>
          </p:nvCxnSpPr>
          <p:spPr>
            <a:xfrm>
              <a:off x="134471" y="121024"/>
              <a:ext cx="11944115" cy="0"/>
            </a:xfrm>
            <a:prstGeom prst="straightConnector1">
              <a:avLst/>
            </a:prstGeom>
            <a:noFill/>
            <a:ln cap="flat" cmpd="sng" w="19050">
              <a:solidFill>
                <a:srgbClr val="4A7DBA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13" name="Google Shape;213;p7"/>
            <p:cNvCxnSpPr/>
            <p:nvPr/>
          </p:nvCxnSpPr>
          <p:spPr>
            <a:xfrm>
              <a:off x="134471" y="6723530"/>
              <a:ext cx="11944115" cy="0"/>
            </a:xfrm>
            <a:prstGeom prst="straightConnector1">
              <a:avLst/>
            </a:prstGeom>
            <a:noFill/>
            <a:ln cap="flat" cmpd="sng" w="19050">
              <a:solidFill>
                <a:srgbClr val="4A7DBA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14" name="Google Shape;214;p7"/>
            <p:cNvCxnSpPr/>
            <p:nvPr/>
          </p:nvCxnSpPr>
          <p:spPr>
            <a:xfrm>
              <a:off x="134471" y="121024"/>
              <a:ext cx="0" cy="6602506"/>
            </a:xfrm>
            <a:prstGeom prst="straightConnector1">
              <a:avLst/>
            </a:prstGeom>
            <a:noFill/>
            <a:ln cap="flat" cmpd="sng" w="19050">
              <a:solidFill>
                <a:srgbClr val="4A7DBA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15" name="Google Shape;215;p7"/>
            <p:cNvCxnSpPr/>
            <p:nvPr/>
          </p:nvCxnSpPr>
          <p:spPr>
            <a:xfrm>
              <a:off x="12078586" y="121024"/>
              <a:ext cx="0" cy="6602506"/>
            </a:xfrm>
            <a:prstGeom prst="straightConnector1">
              <a:avLst/>
            </a:prstGeom>
            <a:noFill/>
            <a:ln cap="flat" cmpd="sng" w="19050">
              <a:solidFill>
                <a:srgbClr val="4A7DBA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pic>
        <p:nvPicPr>
          <p:cNvPr id="216" name="Google Shape;216;p7"/>
          <p:cNvPicPr preferRelativeResize="0"/>
          <p:nvPr/>
        </p:nvPicPr>
        <p:blipFill rotWithShape="1">
          <a:blip r:embed="rId3">
            <a:alphaModFix/>
          </a:blip>
          <a:srcRect b="18295" l="37348" r="0" t="19463"/>
          <a:stretch/>
        </p:blipFill>
        <p:spPr>
          <a:xfrm rot="850378">
            <a:off x="7081812" y="367736"/>
            <a:ext cx="2730613" cy="698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7"/>
          <p:cNvPicPr preferRelativeResize="0"/>
          <p:nvPr/>
        </p:nvPicPr>
        <p:blipFill rotWithShape="1">
          <a:blip r:embed="rId3">
            <a:alphaModFix/>
          </a:blip>
          <a:srcRect b="18295" l="37348" r="0" t="19463"/>
          <a:stretch/>
        </p:blipFill>
        <p:spPr>
          <a:xfrm rot="2528252">
            <a:off x="7339255" y="593648"/>
            <a:ext cx="2215728" cy="698144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7"/>
          <p:cNvSpPr/>
          <p:nvPr/>
        </p:nvSpPr>
        <p:spPr>
          <a:xfrm>
            <a:off x="934084" y="427137"/>
            <a:ext cx="6906643" cy="64179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b) Xem tờ lịch tháng 1 và trả lời:</a:t>
            </a:r>
            <a:endParaRPr b="1"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7"/>
          <p:cNvSpPr/>
          <p:nvPr/>
        </p:nvSpPr>
        <p:spPr>
          <a:xfrm>
            <a:off x="182821" y="218333"/>
            <a:ext cx="724300" cy="724387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1" sz="32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0" name="Google Shape;220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57912" y="5175037"/>
            <a:ext cx="1628957" cy="15312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7"/>
          <p:cNvPicPr preferRelativeResize="0"/>
          <p:nvPr/>
        </p:nvPicPr>
        <p:blipFill rotWithShape="1">
          <a:blip r:embed="rId5">
            <a:alphaModFix/>
          </a:blip>
          <a:srcRect b="16250" l="36982" r="6854" t="29348"/>
          <a:stretch/>
        </p:blipFill>
        <p:spPr>
          <a:xfrm>
            <a:off x="903808" y="990600"/>
            <a:ext cx="7275443" cy="3979680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7"/>
          <p:cNvSpPr/>
          <p:nvPr/>
        </p:nvSpPr>
        <p:spPr>
          <a:xfrm>
            <a:off x="332357" y="5175038"/>
            <a:ext cx="6906643" cy="64179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- Tháng 1 có bao nhiêu ngày?</a:t>
            </a:r>
            <a:endParaRPr b="1"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7"/>
          <p:cNvSpPr/>
          <p:nvPr/>
        </p:nvSpPr>
        <p:spPr>
          <a:xfrm>
            <a:off x="305290" y="5181125"/>
            <a:ext cx="6906643" cy="64179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- Tháng 1 có </a:t>
            </a:r>
            <a:r>
              <a:rPr b="1"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31 ngày</a:t>
            </a:r>
            <a:endParaRPr b="1" sz="28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7"/>
          <p:cNvSpPr/>
          <p:nvPr/>
        </p:nvSpPr>
        <p:spPr>
          <a:xfrm>
            <a:off x="305290" y="5718852"/>
            <a:ext cx="8141828" cy="64179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- Ngày Tết Dương lich 1 tháng 1 là thứ mấy?</a:t>
            </a:r>
            <a:endParaRPr b="1" sz="28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7"/>
          <p:cNvSpPr/>
          <p:nvPr/>
        </p:nvSpPr>
        <p:spPr>
          <a:xfrm>
            <a:off x="316372" y="5715000"/>
            <a:ext cx="8141828" cy="64179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- Ngày Tết Dương lich 1 tháng 1 là </a:t>
            </a:r>
            <a:r>
              <a:rPr b="1"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thứ bảy.</a:t>
            </a:r>
            <a:endParaRPr b="1" sz="28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7"/>
          <p:cNvSpPr/>
          <p:nvPr/>
        </p:nvSpPr>
        <p:spPr>
          <a:xfrm>
            <a:off x="6096000" y="1944850"/>
            <a:ext cx="681654" cy="533400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7"/>
          <p:cNvSpPr/>
          <p:nvPr/>
        </p:nvSpPr>
        <p:spPr>
          <a:xfrm>
            <a:off x="316491" y="6216210"/>
            <a:ext cx="8141828" cy="64179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- Ngày 1 tháng 2 cùng năm là thứ mấy?</a:t>
            </a:r>
            <a:endParaRPr b="1" sz="28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7"/>
          <p:cNvSpPr/>
          <p:nvPr/>
        </p:nvSpPr>
        <p:spPr>
          <a:xfrm>
            <a:off x="305291" y="6216210"/>
            <a:ext cx="8141828" cy="64179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- Ngày 1 tháng 2 cùng năm là </a:t>
            </a:r>
            <a:r>
              <a:rPr b="1"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thứ ba.</a:t>
            </a:r>
            <a:endParaRPr b="1" sz="28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7"/>
          <p:cNvSpPr txBox="1"/>
          <p:nvPr/>
        </p:nvSpPr>
        <p:spPr>
          <a:xfrm>
            <a:off x="3124200" y="4114800"/>
            <a:ext cx="771378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1" sz="24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7"/>
          <p:cNvSpPr/>
          <p:nvPr/>
        </p:nvSpPr>
        <p:spPr>
          <a:xfrm>
            <a:off x="1066800" y="169894"/>
            <a:ext cx="116586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Bản quyền : FB Đặng Nhật Linh- https://www.facebook.com/nhat.linh.3557440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2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" name="Google Shape;235;p8"/>
          <p:cNvGrpSpPr/>
          <p:nvPr/>
        </p:nvGrpSpPr>
        <p:grpSpPr>
          <a:xfrm>
            <a:off x="100854" y="121024"/>
            <a:ext cx="8958086" cy="6602506"/>
            <a:chOff x="134471" y="121024"/>
            <a:chExt cx="11944115" cy="6602506"/>
          </a:xfrm>
        </p:grpSpPr>
        <p:cxnSp>
          <p:nvCxnSpPr>
            <p:cNvPr id="236" name="Google Shape;236;p8"/>
            <p:cNvCxnSpPr/>
            <p:nvPr/>
          </p:nvCxnSpPr>
          <p:spPr>
            <a:xfrm>
              <a:off x="134471" y="121024"/>
              <a:ext cx="11944115" cy="0"/>
            </a:xfrm>
            <a:prstGeom prst="straightConnector1">
              <a:avLst/>
            </a:prstGeom>
            <a:noFill/>
            <a:ln cap="flat" cmpd="sng" w="19050">
              <a:solidFill>
                <a:srgbClr val="4A7DBA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37" name="Google Shape;237;p8"/>
            <p:cNvCxnSpPr/>
            <p:nvPr/>
          </p:nvCxnSpPr>
          <p:spPr>
            <a:xfrm>
              <a:off x="134471" y="6723530"/>
              <a:ext cx="11944115" cy="0"/>
            </a:xfrm>
            <a:prstGeom prst="straightConnector1">
              <a:avLst/>
            </a:prstGeom>
            <a:noFill/>
            <a:ln cap="flat" cmpd="sng" w="19050">
              <a:solidFill>
                <a:srgbClr val="4A7DBA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38" name="Google Shape;238;p8"/>
            <p:cNvCxnSpPr/>
            <p:nvPr/>
          </p:nvCxnSpPr>
          <p:spPr>
            <a:xfrm>
              <a:off x="134471" y="121024"/>
              <a:ext cx="0" cy="6602506"/>
            </a:xfrm>
            <a:prstGeom prst="straightConnector1">
              <a:avLst/>
            </a:prstGeom>
            <a:noFill/>
            <a:ln cap="flat" cmpd="sng" w="19050">
              <a:solidFill>
                <a:srgbClr val="4A7DBA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39" name="Google Shape;239;p8"/>
            <p:cNvCxnSpPr/>
            <p:nvPr/>
          </p:nvCxnSpPr>
          <p:spPr>
            <a:xfrm>
              <a:off x="12078586" y="121024"/>
              <a:ext cx="0" cy="6602506"/>
            </a:xfrm>
            <a:prstGeom prst="straightConnector1">
              <a:avLst/>
            </a:prstGeom>
            <a:noFill/>
            <a:ln cap="flat" cmpd="sng" w="19050">
              <a:solidFill>
                <a:srgbClr val="4A7DBA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pic>
        <p:nvPicPr>
          <p:cNvPr id="240" name="Google Shape;240;p8"/>
          <p:cNvPicPr preferRelativeResize="0"/>
          <p:nvPr/>
        </p:nvPicPr>
        <p:blipFill rotWithShape="1">
          <a:blip r:embed="rId3">
            <a:alphaModFix/>
          </a:blip>
          <a:srcRect b="65141" l="15806" r="11253" t="12258"/>
          <a:stretch/>
        </p:blipFill>
        <p:spPr>
          <a:xfrm>
            <a:off x="1796623" y="1"/>
            <a:ext cx="5490002" cy="2272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8"/>
          <p:cNvPicPr preferRelativeResize="0"/>
          <p:nvPr/>
        </p:nvPicPr>
        <p:blipFill rotWithShape="1">
          <a:blip r:embed="rId4">
            <a:alphaModFix/>
          </a:blip>
          <a:srcRect b="6031" l="4193" r="2693" t="2191"/>
          <a:stretch/>
        </p:blipFill>
        <p:spPr>
          <a:xfrm>
            <a:off x="-23129" y="2938717"/>
            <a:ext cx="2333028" cy="282765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7025f93bab81e29a45dfc8ebfbf481b9" id="242" name="Google Shape;242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6211" y="1652794"/>
            <a:ext cx="2681339" cy="505269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3" name="Google Shape;243;p8"/>
          <p:cNvGrpSpPr/>
          <p:nvPr/>
        </p:nvGrpSpPr>
        <p:grpSpPr>
          <a:xfrm>
            <a:off x="0" y="4352544"/>
            <a:ext cx="9212580" cy="2505456"/>
            <a:chOff x="-91440" y="4352544"/>
            <a:chExt cx="12283440" cy="2505456"/>
          </a:xfrm>
        </p:grpSpPr>
        <p:pic>
          <p:nvPicPr>
            <p:cNvPr id="244" name="Google Shape;244;p8"/>
            <p:cNvPicPr preferRelativeResize="0"/>
            <p:nvPr/>
          </p:nvPicPr>
          <p:blipFill rotWithShape="1">
            <a:blip r:embed="rId6">
              <a:alphaModFix/>
            </a:blip>
            <a:srcRect b="0" l="0" r="48882" t="45600"/>
            <a:stretch/>
          </p:blipFill>
          <p:spPr>
            <a:xfrm flipH="1">
              <a:off x="-91440" y="4352544"/>
              <a:ext cx="4185322" cy="25054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5" name="Google Shape;245;p8"/>
            <p:cNvPicPr preferRelativeResize="0"/>
            <p:nvPr/>
          </p:nvPicPr>
          <p:blipFill rotWithShape="1">
            <a:blip r:embed="rId6">
              <a:alphaModFix/>
            </a:blip>
            <a:srcRect b="0" l="0" r="0" t="49968"/>
            <a:stretch/>
          </p:blipFill>
          <p:spPr>
            <a:xfrm>
              <a:off x="4004236" y="4553712"/>
              <a:ext cx="8187764" cy="230428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46" name="Google Shape;246;p8"/>
          <p:cNvSpPr txBox="1"/>
          <p:nvPr/>
        </p:nvSpPr>
        <p:spPr>
          <a:xfrm>
            <a:off x="1143385" y="1813252"/>
            <a:ext cx="7262318" cy="25853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Arial"/>
              <a:buChar char="-"/>
            </a:pPr>
            <a:r>
              <a:rPr b="1" lang="en-US" sz="36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Rèn kĩ năng xem ngày - tháng</a:t>
            </a:r>
            <a:endParaRPr b="1" sz="36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Arial"/>
              <a:buChar char="-"/>
            </a:pPr>
            <a:r>
              <a:rPr b="1" lang="en-US" sz="36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Xem trước bài sau : 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“Luyện tập” trang 117 - 118</a:t>
            </a:r>
            <a:endParaRPr b="1" sz="36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8"/>
          <p:cNvSpPr txBox="1"/>
          <p:nvPr/>
        </p:nvSpPr>
        <p:spPr>
          <a:xfrm>
            <a:off x="2503511" y="100040"/>
            <a:ext cx="4076224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Củng cố - dặn dò</a:t>
            </a:r>
            <a:endParaRPr sz="40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8"/>
          <p:cNvSpPr/>
          <p:nvPr/>
        </p:nvSpPr>
        <p:spPr>
          <a:xfrm>
            <a:off x="1536366" y="6488668"/>
            <a:ext cx="10287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Bản quyền : FB Đặng Nhật Linh- https://www.facebook.com/nhat.linh.3557440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3" name="Google Shape;253;p9"/>
          <p:cNvGrpSpPr/>
          <p:nvPr/>
        </p:nvGrpSpPr>
        <p:grpSpPr>
          <a:xfrm>
            <a:off x="100854" y="121024"/>
            <a:ext cx="8958086" cy="6602506"/>
            <a:chOff x="134471" y="121024"/>
            <a:chExt cx="11944115" cy="6602506"/>
          </a:xfrm>
        </p:grpSpPr>
        <p:cxnSp>
          <p:nvCxnSpPr>
            <p:cNvPr id="254" name="Google Shape;254;p9"/>
            <p:cNvCxnSpPr/>
            <p:nvPr/>
          </p:nvCxnSpPr>
          <p:spPr>
            <a:xfrm>
              <a:off x="134471" y="121024"/>
              <a:ext cx="11944115" cy="0"/>
            </a:xfrm>
            <a:prstGeom prst="straightConnector1">
              <a:avLst/>
            </a:prstGeom>
            <a:noFill/>
            <a:ln cap="flat" cmpd="sng" w="19050">
              <a:solidFill>
                <a:srgbClr val="4A7DBA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55" name="Google Shape;255;p9"/>
            <p:cNvCxnSpPr/>
            <p:nvPr/>
          </p:nvCxnSpPr>
          <p:spPr>
            <a:xfrm>
              <a:off x="134471" y="6723530"/>
              <a:ext cx="11944115" cy="0"/>
            </a:xfrm>
            <a:prstGeom prst="straightConnector1">
              <a:avLst/>
            </a:prstGeom>
            <a:noFill/>
            <a:ln cap="flat" cmpd="sng" w="19050">
              <a:solidFill>
                <a:srgbClr val="4A7DBA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56" name="Google Shape;256;p9"/>
            <p:cNvCxnSpPr/>
            <p:nvPr/>
          </p:nvCxnSpPr>
          <p:spPr>
            <a:xfrm>
              <a:off x="134471" y="121024"/>
              <a:ext cx="0" cy="6602506"/>
            </a:xfrm>
            <a:prstGeom prst="straightConnector1">
              <a:avLst/>
            </a:prstGeom>
            <a:noFill/>
            <a:ln cap="flat" cmpd="sng" w="19050">
              <a:solidFill>
                <a:srgbClr val="4A7DBA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57" name="Google Shape;257;p9"/>
            <p:cNvCxnSpPr/>
            <p:nvPr/>
          </p:nvCxnSpPr>
          <p:spPr>
            <a:xfrm>
              <a:off x="12078586" y="121024"/>
              <a:ext cx="0" cy="6602506"/>
            </a:xfrm>
            <a:prstGeom prst="straightConnector1">
              <a:avLst/>
            </a:prstGeom>
            <a:noFill/>
            <a:ln cap="flat" cmpd="sng" w="19050">
              <a:solidFill>
                <a:srgbClr val="4A7DBA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pic>
        <p:nvPicPr>
          <p:cNvPr id="258" name="Google Shape;258;p9"/>
          <p:cNvPicPr preferRelativeResize="0"/>
          <p:nvPr/>
        </p:nvPicPr>
        <p:blipFill rotWithShape="1">
          <a:blip r:embed="rId3">
            <a:alphaModFix/>
          </a:blip>
          <a:srcRect b="18295" l="37348" r="0" t="19463"/>
          <a:stretch/>
        </p:blipFill>
        <p:spPr>
          <a:xfrm rot="850378">
            <a:off x="7415206" y="193124"/>
            <a:ext cx="2047960" cy="698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9"/>
          <p:cNvPicPr preferRelativeResize="0"/>
          <p:nvPr/>
        </p:nvPicPr>
        <p:blipFill rotWithShape="1">
          <a:blip r:embed="rId3">
            <a:alphaModFix/>
          </a:blip>
          <a:srcRect b="18295" l="37348" r="0" t="19463"/>
          <a:stretch/>
        </p:blipFill>
        <p:spPr>
          <a:xfrm rot="2528252">
            <a:off x="7764470" y="524666"/>
            <a:ext cx="1661796" cy="698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9"/>
          <p:cNvPicPr preferRelativeResize="0"/>
          <p:nvPr/>
        </p:nvPicPr>
        <p:blipFill rotWithShape="1">
          <a:blip r:embed="rId4">
            <a:alphaModFix/>
          </a:blip>
          <a:srcRect b="6031" l="4193" r="2693" t="2191"/>
          <a:stretch/>
        </p:blipFill>
        <p:spPr>
          <a:xfrm>
            <a:off x="85060" y="2938717"/>
            <a:ext cx="2333028" cy="282765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7025f93bab81e29a45dfc8ebfbf481b9" id="261" name="Google Shape;261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797497" y="1835122"/>
            <a:ext cx="2681339" cy="505269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2" name="Google Shape;262;p9"/>
          <p:cNvGrpSpPr/>
          <p:nvPr/>
        </p:nvGrpSpPr>
        <p:grpSpPr>
          <a:xfrm>
            <a:off x="0" y="4352544"/>
            <a:ext cx="9212580" cy="2505456"/>
            <a:chOff x="-91440" y="4352544"/>
            <a:chExt cx="12283440" cy="2505456"/>
          </a:xfrm>
        </p:grpSpPr>
        <p:pic>
          <p:nvPicPr>
            <p:cNvPr id="263" name="Google Shape;263;p9"/>
            <p:cNvPicPr preferRelativeResize="0"/>
            <p:nvPr/>
          </p:nvPicPr>
          <p:blipFill rotWithShape="1">
            <a:blip r:embed="rId6">
              <a:alphaModFix/>
            </a:blip>
            <a:srcRect b="0" l="0" r="48882" t="45600"/>
            <a:stretch/>
          </p:blipFill>
          <p:spPr>
            <a:xfrm flipH="1">
              <a:off x="-91440" y="4352544"/>
              <a:ext cx="4185322" cy="25054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4" name="Google Shape;264;p9"/>
            <p:cNvPicPr preferRelativeResize="0"/>
            <p:nvPr/>
          </p:nvPicPr>
          <p:blipFill rotWithShape="1">
            <a:blip r:embed="rId6">
              <a:alphaModFix/>
            </a:blip>
            <a:srcRect b="0" l="0" r="0" t="49968"/>
            <a:stretch/>
          </p:blipFill>
          <p:spPr>
            <a:xfrm>
              <a:off x="4004236" y="4553712"/>
              <a:ext cx="8187764" cy="2304288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65" name="Google Shape;265;p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rot="-1114066">
            <a:off x="151424" y="471816"/>
            <a:ext cx="1524347" cy="724065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9"/>
          <p:cNvSpPr txBox="1"/>
          <p:nvPr/>
        </p:nvSpPr>
        <p:spPr>
          <a:xfrm>
            <a:off x="948736" y="1664284"/>
            <a:ext cx="7525589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Tạm biệt và hẹn gặp lại các con vào những tiết học sau!</a:t>
            </a:r>
            <a:endParaRPr/>
          </a:p>
        </p:txBody>
      </p:sp>
      <p:sp>
        <p:nvSpPr>
          <p:cNvPr id="267" name="Google Shape;267;p9"/>
          <p:cNvSpPr/>
          <p:nvPr/>
        </p:nvSpPr>
        <p:spPr>
          <a:xfrm>
            <a:off x="1569496" y="6330791"/>
            <a:ext cx="98298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Bản quyền : FB Đặng Nhật Linh- https://www.facebook.com/nhat.linh.3557440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2021-06-08T08:50:02Z</dcterms:created>
  <dc:creator>Admin</dc:creator>
</cp:coreProperties>
</file>