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74" r:id="rId3"/>
    <p:sldId id="289" r:id="rId4"/>
    <p:sldId id="290" r:id="rId5"/>
    <p:sldId id="296" r:id="rId6"/>
    <p:sldId id="298" r:id="rId7"/>
    <p:sldId id="297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E6E6E6"/>
    <a:srgbClr val="0066CC"/>
    <a:srgbClr val="FFFFCC"/>
    <a:srgbClr val="CCECFF"/>
    <a:srgbClr val="FF99FF"/>
    <a:srgbClr val="FFABFF"/>
    <a:srgbClr val="FFCCCC"/>
    <a:srgbClr val="007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 varScale="1">
        <p:scale>
          <a:sx n="70" d="100"/>
          <a:sy n="70" d="100"/>
        </p:scale>
        <p:origin x="513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4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30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PHÉP CỘNG, PHÉP TRỪ (</a:t>
            </a:r>
            <a:r>
              <a:rPr lang="en-US" sz="4000" b="1" dirty="0" err="1">
                <a:solidFill>
                  <a:schemeClr val="bg1"/>
                </a:solidFill>
                <a:latin typeface="iCiel Cadena" panose="02000503000000020004" pitchFamily="2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iCiel Cadena" panose="02000503000000020004" pitchFamily="2" charset="0"/>
              </a:rPr>
              <a:t>nhớ</a:t>
            </a:r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) TRONG PHẠM VI 100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74608" y="2589369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5050"/>
                </a:solidFill>
              </a:rPr>
              <a:t>PHÉP CỘNG (</a:t>
            </a:r>
            <a:r>
              <a:rPr lang="en-US" sz="3200" b="1" dirty="0" err="1">
                <a:solidFill>
                  <a:srgbClr val="FF5050"/>
                </a:solidFill>
              </a:rPr>
              <a:t>có</a:t>
            </a:r>
            <a:r>
              <a:rPr lang="en-US" sz="3200" b="1" dirty="0">
                <a:solidFill>
                  <a:srgbClr val="FF5050"/>
                </a:solidFill>
              </a:rPr>
              <a:t> </a:t>
            </a:r>
            <a:r>
              <a:rPr lang="en-US" sz="3200" b="1" dirty="0" err="1">
                <a:solidFill>
                  <a:srgbClr val="FF5050"/>
                </a:solidFill>
              </a:rPr>
              <a:t>nhớ</a:t>
            </a:r>
            <a:r>
              <a:rPr lang="en-US" sz="3200" b="1" dirty="0">
                <a:solidFill>
                  <a:srgbClr val="FF5050"/>
                </a:solidFill>
              </a:rPr>
              <a:t>) </a:t>
            </a:r>
          </a:p>
          <a:p>
            <a:pPr algn="ctr"/>
            <a:r>
              <a:rPr lang="en-US" sz="3200" b="1" dirty="0">
                <a:solidFill>
                  <a:srgbClr val="FF5050"/>
                </a:solidFill>
              </a:rPr>
              <a:t>SỐ CÓ HAI CHỮ SỐ VỚI SỐ CÓ MỘT CHỮ SỐ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47061" y="4135062"/>
            <a:ext cx="9077905" cy="1772987"/>
            <a:chOff x="2109507" y="3963491"/>
            <a:chExt cx="9077905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3: </a:t>
              </a:r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Luyện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tập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nhớ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1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dọc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giải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54668" y="1173679"/>
            <a:ext cx="283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 + 9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 + 4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 + 8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 + 5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3015724"/>
            <a:chOff x="694811" y="2614106"/>
            <a:chExt cx="3010393" cy="3015724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09690" y="4429501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92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7649" y="2898250"/>
            <a:ext cx="3010393" cy="2984436"/>
            <a:chOff x="3167649" y="2628620"/>
            <a:chExt cx="3010393" cy="2984436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615741" y="4474283"/>
              <a:ext cx="8114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71659" y="2861585"/>
            <a:ext cx="2799454" cy="2965433"/>
            <a:chOff x="5782977" y="2591955"/>
            <a:chExt cx="2799454" cy="2965433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225437" y="4418615"/>
              <a:ext cx="8114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3012764"/>
            <a:chOff x="8205067" y="2600292"/>
            <a:chExt cx="2664961" cy="3012764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93229" y="4474283"/>
              <a:ext cx="697627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914" y="107176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87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45920" y="2380613"/>
            <a:ext cx="6124595" cy="3445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9926" y="264110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227" y="3258446"/>
            <a:ext cx="5991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7780" y="429333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87 + 6 = 93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107" y="483577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93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1243" t="42794" r="29641" b="33544"/>
          <a:stretch/>
        </p:blipFill>
        <p:spPr>
          <a:xfrm>
            <a:off x="7050505" y="2281651"/>
            <a:ext cx="4668253" cy="325048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119728" y="1286307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304322" y="1262241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265469" y="1262243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94069" y="1719443"/>
            <a:ext cx="50116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53552" y="1719443"/>
            <a:ext cx="73206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56339" y="2172492"/>
            <a:ext cx="73206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95002" y="2144278"/>
            <a:ext cx="424209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19" b="75556" l="24792" r="80833">
                        <a14:foregroundMark x1="77292" y1="57500" x2="78490" y2="55370"/>
                      </a14:backgroundRemoval>
                    </a14:imgEffect>
                  </a14:imgLayer>
                </a14:imgProps>
              </a:ext>
            </a:extLst>
          </a:blip>
          <a:srcRect l="23962" t="22134" r="19454" b="23715"/>
          <a:stretch/>
        </p:blipFill>
        <p:spPr>
          <a:xfrm>
            <a:off x="2266950" y="1742677"/>
            <a:ext cx="8277224" cy="4455715"/>
          </a:xfrm>
          <a:prstGeom prst="rect">
            <a:avLst/>
          </a:prstGeom>
        </p:spPr>
      </p:pic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 Box 1"/>
          <p:cNvSpPr txBox="1"/>
          <p:nvPr/>
        </p:nvSpPr>
        <p:spPr>
          <a:xfrm>
            <a:off x="425499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3" name="图片 31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32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/>
        </p:nvSpPr>
        <p:spPr>
          <a:xfrm>
            <a:off x="4588304" y="3717877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28" name="Oval 27"/>
          <p:cNvSpPr/>
          <p:nvPr/>
        </p:nvSpPr>
        <p:spPr>
          <a:xfrm>
            <a:off x="7277925" y="3717876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93</a:t>
            </a:r>
          </a:p>
        </p:txBody>
      </p:sp>
      <p:sp>
        <p:nvSpPr>
          <p:cNvPr id="29" name="Oval 28"/>
          <p:cNvSpPr/>
          <p:nvPr/>
        </p:nvSpPr>
        <p:spPr>
          <a:xfrm>
            <a:off x="5187868" y="5153700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0" name="Oval 29"/>
          <p:cNvSpPr/>
          <p:nvPr/>
        </p:nvSpPr>
        <p:spPr>
          <a:xfrm>
            <a:off x="8319395" y="5069910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848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166693" y="2165585"/>
            <a:ext cx="5174204" cy="3722258"/>
          </a:xfrm>
          <a:prstGeom prst="rect">
            <a:avLst/>
          </a:prstGeom>
        </p:spPr>
      </p:pic>
      <p:sp>
        <p:nvSpPr>
          <p:cNvPr id="13" name="Flowchart: Document 12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30"/>
          <p:cNvGrpSpPr/>
          <p:nvPr/>
        </p:nvGrpSpPr>
        <p:grpSpPr>
          <a:xfrm>
            <a:off x="-50240" y="5994953"/>
            <a:ext cx="12203723" cy="848157"/>
            <a:chOff x="-17585" y="5729324"/>
            <a:chExt cx="12203723" cy="1123362"/>
          </a:xfrm>
        </p:grpSpPr>
        <p:pic>
          <p:nvPicPr>
            <p:cNvPr id="16" name="图片 31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7" name="图片 32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885" y="67816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2854" y="741593"/>
            <a:ext cx="101817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797661" y="458960"/>
            <a:ext cx="6542830" cy="3581340"/>
            <a:chOff x="4797661" y="458960"/>
            <a:chExt cx="6542830" cy="358134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77F87EA-CA4F-4633-A6BC-5BFBE13F1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/>
          </p:blipFill>
          <p:spPr>
            <a:xfrm>
              <a:off x="4797661" y="458960"/>
              <a:ext cx="6542830" cy="358134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696850" y="1677683"/>
              <a:ext cx="4416291" cy="1267025"/>
              <a:chOff x="5696850" y="1677683"/>
              <a:chExt cx="4416291" cy="126702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696850" y="1677683"/>
                <a:ext cx="34032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a) 28 + 9 + 2 = ?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696850" y="2351314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66"/>
                    </a:solidFill>
                  </a:rPr>
                  <a:t>A</a:t>
                </a:r>
                <a:r>
                  <a:rPr lang="en-US" sz="3200" dirty="0"/>
                  <a:t>. 37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13512" y="2359933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66"/>
                    </a:solidFill>
                  </a:rPr>
                  <a:t>B</a:t>
                </a:r>
                <a:r>
                  <a:rPr lang="en-US" sz="3200" dirty="0"/>
                  <a:t>. 39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851051" y="2348159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66"/>
                    </a:solidFill>
                  </a:rPr>
                  <a:t>C</a:t>
                </a:r>
                <a:r>
                  <a:rPr lang="en-US" sz="3200" dirty="0"/>
                  <a:t>. 30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797661" y="2825858"/>
            <a:ext cx="6456694" cy="3534191"/>
            <a:chOff x="4674999" y="2816997"/>
            <a:chExt cx="6456694" cy="353419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F7DFE13-8F9C-4096-B18C-549A713BE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/>
          </p:blipFill>
          <p:spPr>
            <a:xfrm>
              <a:off x="4674999" y="2816997"/>
              <a:ext cx="6456694" cy="353419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659045" y="4144376"/>
              <a:ext cx="3403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b) 45 + 5 + 8 = 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1929" y="4818007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66"/>
                  </a:solidFill>
                </a:rPr>
                <a:t>A</a:t>
              </a:r>
              <a:r>
                <a:rPr lang="en-US" sz="3200" dirty="0"/>
                <a:t>. 58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38591" y="4826626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66"/>
                  </a:solidFill>
                </a:rPr>
                <a:t>B</a:t>
              </a:r>
              <a:r>
                <a:rPr lang="en-US" sz="3200" dirty="0"/>
                <a:t>. 48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813246" y="4814852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66"/>
                  </a:solidFill>
                </a:rPr>
                <a:t>C</a:t>
              </a:r>
              <a:r>
                <a:rPr lang="en-US" sz="3200" dirty="0"/>
                <a:t>. 68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7147433" y="2359933"/>
            <a:ext cx="562404" cy="569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22513" y="4866243"/>
            <a:ext cx="562404" cy="569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89" t="21813" r="17105" b="26414"/>
          <a:stretch/>
        </p:blipFill>
        <p:spPr>
          <a:xfrm>
            <a:off x="0" y="1093478"/>
            <a:ext cx="11357811" cy="53259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9178" y="1973178"/>
            <a:ext cx="8807116" cy="4491792"/>
            <a:chOff x="449178" y="1973178"/>
            <a:chExt cx="8807116" cy="4491792"/>
          </a:xfrm>
        </p:grpSpPr>
        <p:sp>
          <p:nvSpPr>
            <p:cNvPr id="9" name="Oval 8"/>
            <p:cNvSpPr/>
            <p:nvPr/>
          </p:nvSpPr>
          <p:spPr>
            <a:xfrm>
              <a:off x="3818020" y="3753853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799" y="2951746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662736" y="1973178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9178" y="4475747"/>
              <a:ext cx="1411706" cy="19892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68" t="29536" r="28160" b="62823"/>
          <a:stretch/>
        </p:blipFill>
        <p:spPr>
          <a:xfrm>
            <a:off x="8662736" y="1892966"/>
            <a:ext cx="689810" cy="78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96" t="39750" r="53422" b="54324"/>
          <a:stretch/>
        </p:blipFill>
        <p:spPr>
          <a:xfrm>
            <a:off x="4162925" y="2863515"/>
            <a:ext cx="545432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61" t="48012" r="55001" b="46998"/>
          <a:stretch/>
        </p:blipFill>
        <p:spPr>
          <a:xfrm>
            <a:off x="3441030" y="3866146"/>
            <a:ext cx="994611" cy="513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26" b="71481" l="21771" r="30990"/>
                    </a14:imgEffect>
                  </a14:imgLayer>
                </a14:imgProps>
              </a:ext>
            </a:extLst>
          </a:blip>
          <a:srcRect l="20789" t="57680" r="68992" b="26882"/>
          <a:stretch/>
        </p:blipFill>
        <p:spPr>
          <a:xfrm>
            <a:off x="-8022" y="4379495"/>
            <a:ext cx="1868906" cy="1588168"/>
          </a:xfrm>
          <a:prstGeom prst="rect">
            <a:avLst/>
          </a:prstGeom>
        </p:spPr>
      </p:pic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9178" y="38239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8080" y="445826"/>
            <a:ext cx="108407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2655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2368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0011" y="5932403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56316" y="5909098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41794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30078 -0.00162 L 0.30078 -0.1963 L 0.15937 -0.1963 L 0.16029 -0.31412 L 0.44739 -0.31574 C 0.44765 -0.37801 0.44792 -0.44028 0.44818 -0.50255 L 0.61979 -0.49815 L 0.62057 -0.41065 L 0.7069 -0.41389 " pathEditMode="relative" ptsTypes="AAAAAAAAAA">
                                      <p:cBhvr>
                                        <p:cTn id="2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07644 0.3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0391 0.4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2487 0.572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5" grpId="0"/>
      <p:bldP spid="16" grpId="0"/>
      <p:bldP spid="1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348</Words>
  <Application>Microsoft Office PowerPoint</Application>
  <PresentationFormat>Widescreen</PresentationFormat>
  <Paragraphs>71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huyền phạm</cp:lastModifiedBy>
  <cp:revision>262</cp:revision>
  <dcterms:created xsi:type="dcterms:W3CDTF">2021-05-26T03:43:33Z</dcterms:created>
  <dcterms:modified xsi:type="dcterms:W3CDTF">2025-11-10T01:56:11Z</dcterms:modified>
</cp:coreProperties>
</file>