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dWSaHCQ0U6+Bn2dG7TPzaHMB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ADB3CD-2CE3-4562-8C1D-729E4ED0A712}">
  <a:tblStyle styleId="{60ADB3CD-2CE3-4562-8C1D-729E4ED0A71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38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Bài tập này các thầy cô có thể in cho hs chơi trên bảng lớp sau khi đã làm vào trong sách.</a:t>
            </a: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882946" y="1068933"/>
            <a:ext cx="6858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14: LUYỆN TẬP CHUNG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 1: Luyện tập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112" y="2958205"/>
            <a:ext cx="4849360" cy="377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946" y="2906414"/>
            <a:ext cx="4849360" cy="377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con vào những tiết học sau!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2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</p:grpSpPr>
        <p:sp>
          <p:nvSpPr>
            <p:cNvPr id="98" name="Google Shape;98;p2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</p:grpSpPr>
        <p:sp>
          <p:nvSpPr>
            <p:cNvPr id="101" name="Google Shape;101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</p:grpSpPr>
        <p:sp>
          <p:nvSpPr>
            <p:cNvPr id="104" name="Google Shape;104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</p:grpSpPr>
        <p:sp>
          <p:nvSpPr>
            <p:cNvPr id="107" name="Google Shape;107;p2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4497842" y="-45173"/>
            <a:ext cx="3196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293770" y="1638602"/>
            <a:ext cx="4563145" cy="964495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hiện được phép trừ (qua 10) trong phạm vi 20.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987593" y="315584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28A3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Giải được bài toán có lời văn liên quan đến cộng, trừ.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45567" y="3673341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FFD9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hiện được tính với hai dấu phép tính (cộng, trừ).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7073569" y="516908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9CC2E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Phát triển năng lực tư duy, lập luận, giải quyết vấn đề.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graphicFrame>
        <p:nvGraphicFramePr>
          <p:cNvPr id="122" name="Google Shape;122;p3"/>
          <p:cNvGraphicFramePr/>
          <p:nvPr/>
        </p:nvGraphicFramePr>
        <p:xfrm>
          <a:off x="1314735" y="1529889"/>
          <a:ext cx="10705800" cy="164594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+ 4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3" name="Google Shape;123;p3"/>
          <p:cNvGraphicFramePr/>
          <p:nvPr/>
        </p:nvGraphicFramePr>
        <p:xfrm>
          <a:off x="1279862" y="3856554"/>
          <a:ext cx="10645425" cy="150258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11 - 8 </a:t>
                      </a: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13 - 7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17 - 9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14 - 8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12 - 5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16 - 8</a:t>
                      </a:r>
                      <a:endParaRPr sz="3200" b="1" i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4" name="Google Shape;124;p3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14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12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13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12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6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7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3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6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11339" y="3588871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C55A1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thêm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4"/>
          <p:cNvGrpSpPr/>
          <p:nvPr/>
        </p:nvGrpSpPr>
        <p:grpSpPr>
          <a:xfrm>
            <a:off x="206187" y="2002931"/>
            <a:ext cx="12192001" cy="2591747"/>
            <a:chOff x="206187" y="2002931"/>
            <a:chExt cx="12192001" cy="2591747"/>
          </a:xfrm>
        </p:grpSpPr>
        <p:sp>
          <p:nvSpPr>
            <p:cNvPr id="147" name="Google Shape;147;p4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C4E0B2">
                <a:alpha val="64705"/>
              </a:srgbClr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12377" y="2217107"/>
              <a:ext cx="11985811" cy="18264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Không cần tính hãy so sánh kết quả của 2 phép tính sau:</a:t>
              </a:r>
              <a:endParaRPr/>
            </a:p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18 - 9 ....... 28 - 9</a:t>
              </a:r>
              <a:endPara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90705" y="3298804"/>
            <a:ext cx="3191699" cy="31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l="65812" t="51042" r="13983" b="13801"/>
          <a:stretch/>
        </p:blipFill>
        <p:spPr>
          <a:xfrm rot="-214285">
            <a:off x="9220964" y="3130692"/>
            <a:ext cx="2920045" cy="285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l="64054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6">
            <a:alphaModFix/>
          </a:blip>
          <a:srcRect l="15739" t="52345" r="67422" b="12499"/>
          <a:stretch/>
        </p:blipFill>
        <p:spPr>
          <a:xfrm rot="-726935">
            <a:off x="392848" y="3173667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7">
            <a:alphaModFix/>
          </a:blip>
          <a:srcRect l="34627" t="64843" r="35943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07501" y="3882015"/>
            <a:ext cx="415244" cy="51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9">
            <a:alphaModFix/>
          </a:blip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10">
            <a:alphaModFix/>
          </a:blip>
          <a:srcRect l="49497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164" name="Google Shape;164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4522107" y="3405907"/>
              <a:ext cx="595284" cy="455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168" name="Google Shape;168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172" name="Google Shape;172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464554" y="168920"/>
            <a:ext cx="6526796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Tìm chuồng cho mỗi con chim</a:t>
            </a:r>
            <a:endParaRPr sz="32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/>
            <a:ahLst/>
            <a:cxnLst/>
            <a:rect l="l" t="t" r="r" b="b"/>
            <a:pathLst>
              <a:path w="3295650" h="425978" extrusionOk="0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/>
            <a:ahLst/>
            <a:cxnLst/>
            <a:rect l="l" t="t" r="r" b="b"/>
            <a:pathLst>
              <a:path w="1543050" h="1371600" extrusionOk="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/>
            <a:ahLst/>
            <a:cxnLst/>
            <a:rect l="l" t="t" r="r" b="b"/>
            <a:pathLst>
              <a:path w="4686300" h="647700" extrusionOk="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/>
            <a:ahLst/>
            <a:cxnLst/>
            <a:rect l="l" t="t" r="r" b="b"/>
            <a:pathLst>
              <a:path w="2819400" h="1162050" extrusionOk="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/>
            <a:ahLst/>
            <a:cxnLst/>
            <a:rect l="l" t="t" r="r" b="b"/>
            <a:pathLst>
              <a:path w="2286000" h="1219200" extrusionOk="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/>
            <a:ahLst/>
            <a:cxnLst/>
            <a:rect l="l" t="t" r="r" b="b"/>
            <a:pathLst>
              <a:path w="4248150" h="1143000" extrusionOk="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>
            <a:alphaModFix/>
          </a:blip>
          <a:srcRect l="15739" t="52345" r="67422" b="12499"/>
          <a:stretch/>
        </p:blipFill>
        <p:spPr>
          <a:xfrm rot="-726935">
            <a:off x="1292228" y="968235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5">
            <a:alphaModFix/>
          </a:blip>
          <a:srcRect l="49497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194" name="Google Shape;194;p6"/>
            <p:cNvPicPr preferRelativeResize="0"/>
            <p:nvPr/>
          </p:nvPicPr>
          <p:blipFill rotWithShape="1">
            <a:blip r:embed="rId6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6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sp>
        <p:nvSpPr>
          <p:cNvPr id="197" name="Google Shape;197;p6"/>
          <p:cNvSpPr txBox="1"/>
          <p:nvPr/>
        </p:nvSpPr>
        <p:spPr>
          <a:xfrm>
            <a:off x="2071501" y="4662075"/>
            <a:ext cx="983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 có nhận xét gì về k</a:t>
            </a:r>
            <a:r>
              <a:rPr lang="en-US" sz="3200" b="1">
                <a:solidFill>
                  <a:srgbClr val="FF0000"/>
                </a:solidFill>
              </a:rPr>
              <a:t>ết quả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phép tính này?</a:t>
            </a:r>
            <a:endParaRPr/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667" y="4514960"/>
            <a:ext cx="964385" cy="964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thêm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 l="64642" t="40625" r="12515" b="34375"/>
          <a:stretch/>
        </p:blipFill>
        <p:spPr>
          <a:xfrm>
            <a:off x="8161922" y="-221235"/>
            <a:ext cx="4119726" cy="27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67828" y="79978"/>
            <a:ext cx="8142822" cy="18440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 giá có 9 quyển sách và 8 quyển vở.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Hỏi trên giá có tất cả bao nhiêu quyển sách và vở?</a:t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3635205" y="2077865"/>
            <a:ext cx="2282782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 sz="3200" b="1" i="0" u="none" strike="noStrike" cap="none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633239" y="2518990"/>
            <a:ext cx="7649029" cy="164453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 sách		: 9 quyển</a:t>
            </a:r>
            <a:endParaRPr sz="3200" b="1" i="0" u="none" strike="noStrike" cap="none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 vở		: 8 quyển</a:t>
            </a:r>
            <a:endParaRPr sz="3200" b="1" i="0" u="none" strike="noStrike" cap="none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Trên giá có tất cả	: … quyển?</a:t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7083605" y="4267108"/>
            <a:ext cx="1927045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3537698" y="4842906"/>
            <a:ext cx="8743950" cy="161553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 giá có tất cả số quyển sách và vở là:</a:t>
            </a:r>
            <a:endParaRPr/>
          </a:p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9 + 8 = 17 (quyển)</a:t>
            </a:r>
            <a:endParaRPr/>
          </a:p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Đáp số: 17 quyển sách và vở</a:t>
            </a: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rgbClr val="FFD966"/>
          </a:solidFill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6721637" y="3264822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cxnSp>
        <p:nvCxnSpPr>
          <p:cNvPr id="225" name="Google Shape;225;p8"/>
          <p:cNvCxnSpPr/>
          <p:nvPr/>
        </p:nvCxnSpPr>
        <p:spPr>
          <a:xfrm rot="10800000" flipH="1">
            <a:off x="1671447" y="2752725"/>
            <a:ext cx="2052477" cy="1159798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8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7" name="Google Shape;227;p8"/>
          <p:cNvCxnSpPr/>
          <p:nvPr/>
        </p:nvCxnSpPr>
        <p:spPr>
          <a:xfrm rot="10800000" flipH="1">
            <a:off x="7973568" y="3046783"/>
            <a:ext cx="2360609" cy="1005123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8" name="Google Shape;228;p8"/>
          <p:cNvSpPr txBox="1"/>
          <p:nvPr/>
        </p:nvSpPr>
        <p:spPr>
          <a:xfrm rot="-1964935">
            <a:off x="1956126" y="269284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+ 9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- 8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 rot="-1338082">
            <a:off x="8382509" y="290228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+ 5</a:t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6721637" y="3256223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Ôn lại về các phép cộng qua 10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Xem trước bài sau : “Luyện tập” trang 54.”</a:t>
            </a: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Widescreen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huyền phạm</cp:lastModifiedBy>
  <cp:revision>1</cp:revision>
  <dcterms:created xsi:type="dcterms:W3CDTF">2021-06-02T14:09:39Z</dcterms:created>
  <dcterms:modified xsi:type="dcterms:W3CDTF">2025-11-10T02:10:14Z</dcterms:modified>
</cp:coreProperties>
</file>