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308" r:id="rId2"/>
    <p:sldId id="310" r:id="rId3"/>
    <p:sldId id="318" r:id="rId4"/>
    <p:sldId id="319" r:id="rId5"/>
    <p:sldId id="320" r:id="rId6"/>
    <p:sldId id="322" r:id="rId7"/>
    <p:sldId id="321" r:id="rId8"/>
    <p:sldId id="323" r:id="rId9"/>
    <p:sldId id="327" r:id="rId10"/>
    <p:sldId id="331" r:id="rId11"/>
    <p:sldId id="333" r:id="rId12"/>
    <p:sldId id="336" r:id="rId13"/>
    <p:sldId id="337" r:id="rId14"/>
    <p:sldId id="339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ieu Phan Van" initials="RPV" lastIdx="29" clrIdx="0">
    <p:extLst>
      <p:ext uri="{19B8F6BF-5375-455C-9EA6-DF929625EA0E}">
        <p15:presenceInfo xmlns:p15="http://schemas.microsoft.com/office/powerpoint/2012/main" userId="83b57fff0cc03ed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72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AF8C1E-BD81-47A7-989E-6C2AF44B24AB}" type="datetimeFigureOut">
              <a:rPr lang="en-US" smtClean="0"/>
              <a:t>22/09/2025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46BD41-3D0E-45B9-AEBC-8ED4542F70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96041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063794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3B65873B-59C1-9F9F-EA77-D24F649EB22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688245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205884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ED9EC2B4-656F-B3C6-BBD9-5AFE7195EFE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161924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135785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17542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70638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50252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73751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vô</a:t>
            </a:r>
            <a:r>
              <a:rPr lang="en-US" dirty="0"/>
              <a:t> CD-48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ra</a:t>
            </a:r>
            <a:r>
              <a:rPr lang="en-US" dirty="0"/>
              <a:t> </a:t>
            </a:r>
            <a:r>
              <a:rPr lang="en-US" dirty="0" err="1"/>
              <a:t>âm</a:t>
            </a:r>
            <a:r>
              <a:rPr lang="en-US" dirty="0"/>
              <a:t> </a:t>
            </a:r>
            <a:r>
              <a:rPr lang="en-US" dirty="0" err="1"/>
              <a:t>thanh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35539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Tìm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</a:t>
            </a:r>
            <a:r>
              <a:rPr lang="en-US" dirty="0" err="1"/>
              <a:t>tận</a:t>
            </a:r>
            <a:r>
              <a:rPr lang="en-US" dirty="0"/>
              <a:t> </a:t>
            </a:r>
            <a:r>
              <a:rPr lang="en-US" dirty="0" err="1"/>
              <a:t>cùng</a:t>
            </a:r>
            <a:r>
              <a:rPr lang="en-US" dirty="0"/>
              <a:t> </a:t>
            </a:r>
            <a:r>
              <a:rPr lang="en-US" dirty="0" err="1"/>
              <a:t>bằng</a:t>
            </a:r>
            <a:r>
              <a:rPr lang="en-US" dirty="0"/>
              <a:t> </a:t>
            </a:r>
            <a:r>
              <a:rPr lang="en-US" dirty="0" err="1"/>
              <a:t>ts</a:t>
            </a:r>
            <a:r>
              <a:rPr lang="en-US" dirty="0"/>
              <a:t> </a:t>
            </a:r>
            <a:r>
              <a:rPr lang="en-US" dirty="0" err="1"/>
              <a:t>đã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tạo</a:t>
            </a:r>
            <a:r>
              <a:rPr lang="en-US" dirty="0"/>
              <a:t> chant </a:t>
            </a:r>
            <a:r>
              <a:rPr lang="en-US" dirty="0" err="1"/>
              <a:t>giống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donuts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43962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B4EFD53A-4071-83B2-DA5F-B6F37E78CF8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63151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924373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7213CFCD-E28F-CB57-3037-3B5912E711B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97581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22/09/2025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37379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22/09/2025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7152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22/09/2025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1783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22/09/2025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9131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82183736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4647722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4670169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583447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22/09/2025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7971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22/09/2025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0018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22/09/2025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3556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22/09/2025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28652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22/09/2025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84302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22/09/2025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9974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22/09/2025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27003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22/09/2025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5254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843328-2421-4B93-B770-3A2669E25A62}" type="datetimeFigureOut">
              <a:rPr lang="en-US" smtClean="0"/>
              <a:t>22/09/2025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18"/>
          <a:srcRect l="167" t="1" r="2" b="1171"/>
          <a:stretch/>
        </p:blipFill>
        <p:spPr>
          <a:xfrm>
            <a:off x="26376" y="-22357"/>
            <a:ext cx="12165623" cy="39163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18"/>
          <a:srcRect l="22657" t="2" b="-3"/>
          <a:stretch/>
        </p:blipFill>
        <p:spPr>
          <a:xfrm rot="10800000">
            <a:off x="-2" y="6479654"/>
            <a:ext cx="10858502" cy="396274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131885" y="0"/>
            <a:ext cx="32341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Unit 1:</a:t>
            </a:r>
            <a:r>
              <a:rPr lang="en-US" baseline="0" dirty="0">
                <a:solidFill>
                  <a:srgbClr val="FF0000"/>
                </a:solidFill>
              </a:rPr>
              <a:t> Animals 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10858500" y="-22412"/>
            <a:ext cx="13334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Lesson 2.2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 userDrawn="1"/>
        </p:nvSpPr>
        <p:spPr>
          <a:xfrm>
            <a:off x="24912" y="6465933"/>
            <a:ext cx="96817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Tiếng</a:t>
            </a:r>
            <a:r>
              <a:rPr lang="en-US" baseline="0" dirty="0">
                <a:solidFill>
                  <a:schemeClr val="bg1"/>
                </a:solidFill>
              </a:rPr>
              <a:t> </a:t>
            </a:r>
            <a:r>
              <a:rPr lang="en-US" baseline="0" dirty="0" err="1">
                <a:solidFill>
                  <a:schemeClr val="bg1"/>
                </a:solidFill>
              </a:rPr>
              <a:t>Anh</a:t>
            </a:r>
            <a:r>
              <a:rPr lang="en-US" baseline="0" dirty="0">
                <a:solidFill>
                  <a:schemeClr val="bg1"/>
                </a:solidFill>
              </a:rPr>
              <a:t> 4 </a:t>
            </a:r>
            <a:r>
              <a:rPr lang="en-US" baseline="0" dirty="0" err="1">
                <a:solidFill>
                  <a:schemeClr val="bg1"/>
                </a:solidFill>
              </a:rPr>
              <a:t>i</a:t>
            </a:r>
            <a:r>
              <a:rPr lang="en-US" baseline="0" dirty="0">
                <a:solidFill>
                  <a:schemeClr val="bg1"/>
                </a:solidFill>
              </a:rPr>
              <a:t>-Learn Smart Start                                 </a:t>
            </a:r>
            <a:r>
              <a:rPr lang="en-US" baseline="0" dirty="0">
                <a:solidFill>
                  <a:srgbClr val="002060"/>
                </a:solidFill>
              </a:rPr>
              <a:t> DTP Education Solutions</a:t>
            </a:r>
            <a:endParaRPr lang="en-US" dirty="0">
              <a:solidFill>
                <a:srgbClr val="002060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9046" y="6242538"/>
            <a:ext cx="681036" cy="757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1868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2" r:id="rId13"/>
    <p:sldLayoutId id="2147483663" r:id="rId14"/>
    <p:sldLayoutId id="2147483664" r:id="rId15"/>
    <p:sldLayoutId id="2147483665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13.jpe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audio" Target="../media/audio16.wav"/><Relationship Id="rId5" Type="http://schemas.openxmlformats.org/officeDocument/2006/relationships/audio" Target="../media/audio17.wav"/><Relationship Id="rId10" Type="http://schemas.openxmlformats.org/officeDocument/2006/relationships/image" Target="../media/image12.png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8.wav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audio" Target="../media/audio19.wa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.png"/><Relationship Id="rId5" Type="http://schemas.openxmlformats.org/officeDocument/2006/relationships/audio" Target="../media/audio3.wav"/><Relationship Id="rId4" Type="http://schemas.openxmlformats.org/officeDocument/2006/relationships/audio" Target="../media/audio2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audio10.wav"/><Relationship Id="rId13" Type="http://schemas.openxmlformats.org/officeDocument/2006/relationships/audio" Target="../media/audio15.wav"/><Relationship Id="rId3" Type="http://schemas.openxmlformats.org/officeDocument/2006/relationships/audio" Target="../media/audio5.wav"/><Relationship Id="rId7" Type="http://schemas.openxmlformats.org/officeDocument/2006/relationships/audio" Target="../media/audio9.wav"/><Relationship Id="rId12" Type="http://schemas.openxmlformats.org/officeDocument/2006/relationships/audio" Target="../media/audio14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6" Type="http://schemas.openxmlformats.org/officeDocument/2006/relationships/audio" Target="../media/audio8.wav"/><Relationship Id="rId11" Type="http://schemas.openxmlformats.org/officeDocument/2006/relationships/audio" Target="../media/audio13.wav"/><Relationship Id="rId5" Type="http://schemas.openxmlformats.org/officeDocument/2006/relationships/audio" Target="../media/audio7.wav"/><Relationship Id="rId10" Type="http://schemas.openxmlformats.org/officeDocument/2006/relationships/audio" Target="../media/audio12.wav"/><Relationship Id="rId4" Type="http://schemas.openxmlformats.org/officeDocument/2006/relationships/audio" Target="../media/audio6.wav"/><Relationship Id="rId9" Type="http://schemas.openxmlformats.org/officeDocument/2006/relationships/audio" Target="../media/audio11.wav"/><Relationship Id="rId1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1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0.png"/><Relationship Id="rId5" Type="http://schemas.openxmlformats.org/officeDocument/2006/relationships/audio" Target="../media/audio16.wav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274" y="-61546"/>
            <a:ext cx="12298274" cy="691954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86D14A8-B85F-AEB8-223B-FB02B672C119}"/>
              </a:ext>
            </a:extLst>
          </p:cNvPr>
          <p:cNvSpPr txBox="1"/>
          <p:nvPr/>
        </p:nvSpPr>
        <p:spPr>
          <a:xfrm>
            <a:off x="7614480" y="3235013"/>
            <a:ext cx="24689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2800" b="1" dirty="0">
                <a:solidFill>
                  <a:srgbClr val="FF0000"/>
                </a:solidFill>
              </a:rPr>
              <a:t>Unit 1: </a:t>
            </a:r>
            <a:r>
              <a:rPr lang="en-US" sz="2800" b="1">
                <a:solidFill>
                  <a:srgbClr val="FF0000"/>
                </a:solidFill>
              </a:rPr>
              <a:t>Animals</a:t>
            </a:r>
            <a:endParaRPr lang="en-VN" sz="2800" b="1" dirty="0">
              <a:solidFill>
                <a:srgbClr val="FF000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FB77E83-4AEF-7A26-2100-2566192AE7BC}"/>
              </a:ext>
            </a:extLst>
          </p:cNvPr>
          <p:cNvSpPr txBox="1"/>
          <p:nvPr/>
        </p:nvSpPr>
        <p:spPr>
          <a:xfrm>
            <a:off x="7869261" y="3796444"/>
            <a:ext cx="17315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2800" b="1">
                <a:solidFill>
                  <a:srgbClr val="00B050"/>
                </a:solidFill>
              </a:rPr>
              <a:t>Lesson </a:t>
            </a:r>
            <a:r>
              <a:rPr lang="en-US" sz="2800" b="1">
                <a:solidFill>
                  <a:srgbClr val="00B050"/>
                </a:solidFill>
              </a:rPr>
              <a:t>2</a:t>
            </a:r>
            <a:r>
              <a:rPr lang="en-VN" sz="2800" b="1">
                <a:solidFill>
                  <a:srgbClr val="00B050"/>
                </a:solidFill>
              </a:rPr>
              <a:t>.</a:t>
            </a:r>
            <a:r>
              <a:rPr lang="en-US" sz="2800" b="1">
                <a:solidFill>
                  <a:srgbClr val="00B050"/>
                </a:solidFill>
              </a:rPr>
              <a:t>2</a:t>
            </a:r>
            <a:endParaRPr lang="en-VN" sz="2800" b="1" dirty="0">
              <a:solidFill>
                <a:srgbClr val="00B05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4E7E4D6-283F-76EC-D1D8-E1E8510B24AC}"/>
              </a:ext>
            </a:extLst>
          </p:cNvPr>
          <p:cNvSpPr txBox="1"/>
          <p:nvPr/>
        </p:nvSpPr>
        <p:spPr>
          <a:xfrm>
            <a:off x="8150588" y="4319664"/>
            <a:ext cx="13408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P</a:t>
            </a:r>
            <a:r>
              <a:rPr lang="en-VN" sz="2800" b="1">
                <a:solidFill>
                  <a:srgbClr val="0070C0"/>
                </a:solidFill>
              </a:rPr>
              <a:t>age </a:t>
            </a:r>
            <a:r>
              <a:rPr lang="en-US" sz="2800" b="1">
                <a:solidFill>
                  <a:srgbClr val="0070C0"/>
                </a:solidFill>
              </a:rPr>
              <a:t>10</a:t>
            </a:r>
            <a:endParaRPr lang="en-VN" sz="28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396095"/>
      </p:ext>
    </p:extLst>
  </p:cSld>
  <p:clrMapOvr>
    <a:masterClrMapping/>
  </p:clrMapOvr>
  <p:transition spd="slow">
    <p:comb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6B5E272-61F0-4A33-94C3-AC2B7BA45BA7}"/>
              </a:ext>
            </a:extLst>
          </p:cNvPr>
          <p:cNvSpPr/>
          <p:nvPr/>
        </p:nvSpPr>
        <p:spPr>
          <a:xfrm>
            <a:off x="7779895" y="325374"/>
            <a:ext cx="3576003" cy="529065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While-Listening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E1085E9-9EDB-3602-057B-DEF533AF424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4596" y="1452332"/>
            <a:ext cx="5130379" cy="479618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7BADDC2-7922-5E40-2B8C-46BE552BC93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28162" y="1663586"/>
            <a:ext cx="6649538" cy="448617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0F9B49E-7785-9E83-E8BF-D046B8AC49F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426720"/>
            <a:ext cx="4451350" cy="588076"/>
          </a:xfrm>
          <a:prstGeom prst="rect">
            <a:avLst/>
          </a:prstGeom>
        </p:spPr>
      </p:pic>
      <p:pic>
        <p:nvPicPr>
          <p:cNvPr id="7" name="CD1 TRACK 12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0559" end="1177.375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668909" y="4472865"/>
            <a:ext cx="1200863" cy="1200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76743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nghe 2.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D1 TRACK 1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2748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85" t="5833" b="7083"/>
          <a:stretch/>
        </p:blipFill>
        <p:spPr>
          <a:xfrm>
            <a:off x="2847974" y="400050"/>
            <a:ext cx="7439025" cy="597217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94875" y="3879913"/>
            <a:ext cx="247261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Early Production</a:t>
            </a:r>
            <a:endParaRPr lang="en-U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1889459"/>
      </p:ext>
    </p:extLst>
  </p:cSld>
  <p:clrMapOvr>
    <a:masterClrMapping/>
  </p:clrMapOvr>
  <p:transition spd="slow">
    <p:comb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6362" y="544295"/>
            <a:ext cx="1485900" cy="646331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Extra Practice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WB, P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5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40B78AE-893F-B62C-013C-48530F23765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80942" y="505264"/>
            <a:ext cx="4181932" cy="58428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120068E-5B94-56DF-5F81-2709529E8C8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3268" y="1190626"/>
            <a:ext cx="11717540" cy="508816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94EE214-F15A-C946-A54D-DF30AC4761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2776" y="3343276"/>
            <a:ext cx="2989262" cy="3284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1E1EB0C-74E4-8D9D-EAE8-72E1E57D75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2038" y="1190626"/>
            <a:ext cx="2989262" cy="3284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5836051-3681-C31D-35CA-9D794DB454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5582" y="988481"/>
            <a:ext cx="2989262" cy="3284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0623181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 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 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 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D1 TRACK 0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92"/>
            <a:ext cx="9095923" cy="6063415"/>
          </a:xfrm>
          <a:prstGeom prst="rect">
            <a:avLst/>
          </a:prstGeom>
        </p:spPr>
      </p:pic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3941241842"/>
      </p:ext>
    </p:extLst>
  </p:cSld>
  <p:clrMapOvr>
    <a:masterClrMapping/>
  </p:clrMapOvr>
  <p:transition spd="slow">
    <p:comb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715868" y="1616401"/>
            <a:ext cx="4345781" cy="23083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Vocabularies</a:t>
            </a:r>
          </a:p>
          <a:p>
            <a:endParaRPr lang="en-US" sz="3600" i="1" dirty="0">
              <a:solidFill>
                <a:srgbClr val="FF0000"/>
              </a:solidFill>
            </a:endParaRPr>
          </a:p>
          <a:p>
            <a:r>
              <a:rPr lang="en-US" sz="3600" i="1">
                <a:solidFill>
                  <a:srgbClr val="0070C0"/>
                </a:solidFill>
              </a:rPr>
              <a:t>panda, giraffe, lion, dolphin, tiger, zebra.</a:t>
            </a:r>
            <a:endParaRPr lang="en-US" sz="3600" i="1" dirty="0">
              <a:solidFill>
                <a:srgbClr val="0070C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556323" y="1616401"/>
            <a:ext cx="5892278" cy="23083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Structures/ Sentence patterns</a:t>
            </a:r>
          </a:p>
          <a:p>
            <a:endParaRPr lang="en-US" sz="3600" i="1" dirty="0">
              <a:solidFill>
                <a:srgbClr val="FF0000"/>
              </a:solidFill>
            </a:endParaRPr>
          </a:p>
          <a:p>
            <a:r>
              <a:rPr lang="en-US" sz="3600" i="1">
                <a:solidFill>
                  <a:srgbClr val="0070C0"/>
                </a:solidFill>
              </a:rPr>
              <a:t>What's this? - It's a panda. </a:t>
            </a:r>
          </a:p>
          <a:p>
            <a:r>
              <a:rPr lang="en-US" sz="3600" i="1">
                <a:solidFill>
                  <a:srgbClr val="0070C0"/>
                </a:solidFill>
              </a:rPr>
              <a:t>What's that? - It's a dolphin.</a:t>
            </a:r>
            <a:endParaRPr lang="en-US" sz="3600" dirty="0">
              <a:solidFill>
                <a:srgbClr val="FF0000"/>
              </a:solidFill>
              <a:ea typeface="Times New Roman" panose="02020603050405020304" pitchFamily="18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A0EECC2-8E73-CC73-5004-A0A2D1B15440}"/>
              </a:ext>
            </a:extLst>
          </p:cNvPr>
          <p:cNvSpPr/>
          <p:nvPr/>
        </p:nvSpPr>
        <p:spPr>
          <a:xfrm>
            <a:off x="943845" y="4087437"/>
            <a:ext cx="10304310" cy="23083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>
                <a:solidFill>
                  <a:srgbClr val="FF0000"/>
                </a:solidFill>
              </a:rPr>
              <a:t>Phonics</a:t>
            </a:r>
            <a:endParaRPr lang="en-US" sz="3600" i="1" dirty="0">
              <a:solidFill>
                <a:srgbClr val="FF0000"/>
              </a:solidFill>
            </a:endParaRPr>
          </a:p>
          <a:p>
            <a:endParaRPr lang="en-US" sz="3600" i="1" dirty="0">
              <a:solidFill>
                <a:srgbClr val="FF0000"/>
              </a:solidFill>
            </a:endParaRPr>
          </a:p>
          <a:p>
            <a:r>
              <a:rPr lang="en-US" sz="3600" i="1">
                <a:solidFill>
                  <a:srgbClr val="0070C0"/>
                </a:solidFill>
              </a:rPr>
              <a:t>Draw attention to the initial/f inal/medial /f/ sound. and practice the conversations.</a:t>
            </a:r>
            <a:endParaRPr lang="en-US" sz="36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0333740"/>
      </p:ext>
    </p:extLst>
  </p:cSld>
  <p:clrMapOvr>
    <a:masterClrMapping/>
  </p:clrMapOvr>
  <p:transition spd="slow">
    <p:comb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413383" y="410547"/>
            <a:ext cx="3181739" cy="662473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Objectives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80726" y="1546572"/>
            <a:ext cx="11857811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lesson, students will be able to…</a:t>
            </a:r>
          </a:p>
          <a:p>
            <a:endParaRPr lang="en-US" sz="5400" baseline="-25000" dirty="0">
              <a:solidFill>
                <a:srgbClr val="FF0000"/>
              </a:solidFill>
              <a:ea typeface="Times New Roman" panose="02020603050405020304" pitchFamily="18" charset="0"/>
            </a:endParaRPr>
          </a:p>
          <a:p>
            <a:r>
              <a:rPr lang="en-US" sz="3600" b="1">
                <a:solidFill>
                  <a:srgbClr val="0070C0"/>
                </a:solidFill>
              </a:rPr>
              <a:t>Vocabulary</a:t>
            </a:r>
            <a:r>
              <a:rPr lang="en-US" sz="3600">
                <a:solidFill>
                  <a:srgbClr val="0070C0"/>
                </a:solidFill>
              </a:rPr>
              <a:t>: Pronounce and use the words related to the topic properly: </a:t>
            </a:r>
            <a:r>
              <a:rPr lang="en-US" sz="3600" i="1">
                <a:solidFill>
                  <a:srgbClr val="0070C0"/>
                </a:solidFill>
              </a:rPr>
              <a:t>panda, giraffe, lion, dolphin, tiger, zebra.</a:t>
            </a:r>
            <a:endParaRPr lang="en-US" sz="3600">
              <a:solidFill>
                <a:srgbClr val="0070C0"/>
              </a:solidFill>
            </a:endParaRPr>
          </a:p>
          <a:p>
            <a:r>
              <a:rPr lang="en-US" sz="3600" b="1">
                <a:solidFill>
                  <a:srgbClr val="0070C0"/>
                </a:solidFill>
              </a:rPr>
              <a:t>Structure</a:t>
            </a:r>
            <a:r>
              <a:rPr lang="en-US" sz="3600">
                <a:solidFill>
                  <a:srgbClr val="0070C0"/>
                </a:solidFill>
              </a:rPr>
              <a:t>: </a:t>
            </a:r>
            <a:r>
              <a:rPr lang="en-US" sz="3600" i="1">
                <a:solidFill>
                  <a:srgbClr val="0070C0"/>
                </a:solidFill>
              </a:rPr>
              <a:t>What's this? - It's a panda. </a:t>
            </a:r>
          </a:p>
          <a:p>
            <a:r>
              <a:rPr lang="en-US" sz="3600" i="1">
                <a:solidFill>
                  <a:srgbClr val="0070C0"/>
                </a:solidFill>
              </a:rPr>
              <a:t>                   What's that? - It's a dolphin.</a:t>
            </a:r>
            <a:endParaRPr lang="en-US" sz="3600">
              <a:solidFill>
                <a:srgbClr val="FF0000"/>
              </a:solidFill>
              <a:ea typeface="Times New Roman" panose="02020603050405020304" pitchFamily="18" charset="0"/>
            </a:endParaRPr>
          </a:p>
          <a:p>
            <a:r>
              <a:rPr lang="en-US" sz="3600" b="1">
                <a:solidFill>
                  <a:srgbClr val="0070C0"/>
                </a:solidFill>
              </a:rPr>
              <a:t>Phonics</a:t>
            </a:r>
            <a:r>
              <a:rPr lang="en-US" sz="3600">
                <a:solidFill>
                  <a:srgbClr val="0070C0"/>
                </a:solidFill>
              </a:rPr>
              <a:t>: </a:t>
            </a:r>
            <a:r>
              <a:rPr lang="en-US" sz="3600" i="1">
                <a:solidFill>
                  <a:srgbClr val="0070C0"/>
                </a:solidFill>
              </a:rPr>
              <a:t>Draw attention to the initial/f inal/medial /f/ sound. and practice the conversations.</a:t>
            </a:r>
            <a:endParaRPr lang="en-US" dirty="0">
              <a:solidFill>
                <a:srgbClr val="FF0000"/>
              </a:solidFill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4375278"/>
      </p:ext>
    </p:extLst>
  </p:cSld>
  <p:clrMapOvr>
    <a:masterClrMapping/>
  </p:clrMapOvr>
  <p:transition spd="slow">
    <p:comb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11AB80D-C1CE-49EC-BD8F-D627C101687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901"/>
          <a:stretch/>
        </p:blipFill>
        <p:spPr>
          <a:xfrm>
            <a:off x="1560806" y="1265574"/>
            <a:ext cx="8706315" cy="4989580"/>
          </a:xfrm>
          <a:prstGeom prst="rect">
            <a:avLst/>
          </a:prstGeom>
        </p:spPr>
      </p:pic>
      <p:sp>
        <p:nvSpPr>
          <p:cNvPr id="3" name="Speech Bubble: Rectangle with Corners Rounded 8">
            <a:extLst>
              <a:ext uri="{FF2B5EF4-FFF2-40B4-BE49-F238E27FC236}">
                <a16:creationId xmlns:a16="http://schemas.microsoft.com/office/drawing/2014/main" id="{2A17D1E2-6645-4BC6-9E35-7655B0F2C4AD}"/>
              </a:ext>
            </a:extLst>
          </p:cNvPr>
          <p:cNvSpPr/>
          <p:nvPr/>
        </p:nvSpPr>
        <p:spPr>
          <a:xfrm>
            <a:off x="5304056" y="725399"/>
            <a:ext cx="3755968" cy="739507"/>
          </a:xfrm>
          <a:prstGeom prst="wedgeRoundRectCallout">
            <a:avLst>
              <a:gd name="adj1" fmla="val -53511"/>
              <a:gd name="adj2" fmla="val 104106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B050"/>
                </a:solidFill>
              </a:rPr>
              <a:t>It’s time to learn …</a:t>
            </a:r>
          </a:p>
        </p:txBody>
      </p:sp>
    </p:spTree>
    <p:extLst>
      <p:ext uri="{BB962C8B-B14F-4D97-AF65-F5344CB8AC3E}">
        <p14:creationId xmlns:p14="http://schemas.microsoft.com/office/powerpoint/2010/main" val="2598756283"/>
      </p:ext>
    </p:extLst>
  </p:cSld>
  <p:clrMapOvr>
    <a:masterClrMapping/>
  </p:clrMapOvr>
  <p:transition spd="slow">
    <p:comb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4D597B0-DB5D-52BA-7C21-7490F11AA110}"/>
              </a:ext>
            </a:extLst>
          </p:cNvPr>
          <p:cNvGrpSpPr/>
          <p:nvPr/>
        </p:nvGrpSpPr>
        <p:grpSpPr>
          <a:xfrm>
            <a:off x="1625600" y="417871"/>
            <a:ext cx="9209314" cy="5974367"/>
            <a:chOff x="1625600" y="292421"/>
            <a:chExt cx="9209314" cy="6099817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08E2254A-97AE-565A-1557-286FE4C11B8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25600" y="292421"/>
              <a:ext cx="9209314" cy="6099817"/>
            </a:xfrm>
            <a:prstGeom prst="rect">
              <a:avLst/>
            </a:prstGeom>
          </p:spPr>
        </p:pic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9870567D-1C2E-6E15-4873-0A84B9FDB817}"/>
                </a:ext>
              </a:extLst>
            </p:cNvPr>
            <p:cNvSpPr/>
            <p:nvPr/>
          </p:nvSpPr>
          <p:spPr>
            <a:xfrm>
              <a:off x="3229429" y="624584"/>
              <a:ext cx="5675085" cy="543549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DDD318E-1D48-09A9-BB6F-893F94294EE4}"/>
                </a:ext>
              </a:extLst>
            </p:cNvPr>
            <p:cNvSpPr txBox="1"/>
            <p:nvPr/>
          </p:nvSpPr>
          <p:spPr>
            <a:xfrm>
              <a:off x="4295778" y="1999837"/>
              <a:ext cx="3357009" cy="27338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0" i="1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Phonics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0" i="1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/f/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45868640"/>
      </p:ext>
    </p:extLst>
  </p:cSld>
  <p:clrMapOvr>
    <a:masterClrMapping/>
  </p:clrMapOvr>
  <p:transition spd="slow">
    <p:comb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C0394D5-9B6A-CC37-CFA5-EF7CE873A08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91450" y="507044"/>
            <a:ext cx="8766181" cy="262622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1241" y="429584"/>
            <a:ext cx="20693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CD1 track 10 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to hear the sound.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47D08497-D175-8B29-A62E-A17A34C83D66}"/>
              </a:ext>
            </a:extLst>
          </p:cNvPr>
          <p:cNvGrpSpPr/>
          <p:nvPr/>
        </p:nvGrpSpPr>
        <p:grpSpPr>
          <a:xfrm>
            <a:off x="6617236" y="3638550"/>
            <a:ext cx="4967621" cy="2455402"/>
            <a:chOff x="6617238" y="3974866"/>
            <a:chExt cx="3111529" cy="2119086"/>
          </a:xfrm>
        </p:grpSpPr>
        <p:sp>
          <p:nvSpPr>
            <p:cNvPr id="5" name="Cloud 4">
              <a:extLst>
                <a:ext uri="{FF2B5EF4-FFF2-40B4-BE49-F238E27FC236}">
                  <a16:creationId xmlns:a16="http://schemas.microsoft.com/office/drawing/2014/main" id="{627F1F48-9D83-6840-90F9-11BB2E1C5028}"/>
                </a:ext>
              </a:extLst>
            </p:cNvPr>
            <p:cNvSpPr/>
            <p:nvPr/>
          </p:nvSpPr>
          <p:spPr>
            <a:xfrm>
              <a:off x="6617238" y="3974866"/>
              <a:ext cx="3098800" cy="2119086"/>
            </a:xfrm>
            <a:prstGeom prst="cloud">
              <a:avLst/>
            </a:prstGeom>
            <a:solidFill>
              <a:schemeClr val="bg1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5EBAA7F6-51E9-D810-C544-399D7256301B}"/>
                </a:ext>
              </a:extLst>
            </p:cNvPr>
            <p:cNvSpPr txBox="1"/>
            <p:nvPr/>
          </p:nvSpPr>
          <p:spPr>
            <a:xfrm>
              <a:off x="6653132" y="4325570"/>
              <a:ext cx="3075635" cy="95623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660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f   f  dol</a:t>
              </a:r>
              <a:r>
                <a:rPr lang="en-US" sz="6600" u="sng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</a:t>
              </a:r>
              <a:r>
                <a:rPr lang="en-US" sz="660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in</a:t>
              </a:r>
              <a:endParaRPr lang="en-US" sz="6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AFE9133-FBC8-3689-6D2A-7F2FC4C9C25C}"/>
              </a:ext>
            </a:extLst>
          </p:cNvPr>
          <p:cNvGrpSpPr/>
          <p:nvPr/>
        </p:nvGrpSpPr>
        <p:grpSpPr>
          <a:xfrm>
            <a:off x="122568" y="3724734"/>
            <a:ext cx="5276221" cy="2455402"/>
            <a:chOff x="1656111" y="3724734"/>
            <a:chExt cx="3755823" cy="2455402"/>
          </a:xfrm>
        </p:grpSpPr>
        <p:sp>
          <p:nvSpPr>
            <p:cNvPr id="14" name="Cloud 13">
              <a:extLst>
                <a:ext uri="{FF2B5EF4-FFF2-40B4-BE49-F238E27FC236}">
                  <a16:creationId xmlns:a16="http://schemas.microsoft.com/office/drawing/2014/main" id="{564DF11F-617A-897A-7304-CC37C733A741}"/>
                </a:ext>
              </a:extLst>
            </p:cNvPr>
            <p:cNvSpPr/>
            <p:nvPr/>
          </p:nvSpPr>
          <p:spPr>
            <a:xfrm>
              <a:off x="1656111" y="3724734"/>
              <a:ext cx="3755823" cy="2455402"/>
            </a:xfrm>
            <a:prstGeom prst="cloud">
              <a:avLst/>
            </a:prstGeom>
            <a:solidFill>
              <a:schemeClr val="bg1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607002EC-73B2-0FED-D4CB-D2916FCCF0C0}"/>
                </a:ext>
              </a:extLst>
            </p:cNvPr>
            <p:cNvSpPr txBox="1"/>
            <p:nvPr/>
          </p:nvSpPr>
          <p:spPr>
            <a:xfrm>
              <a:off x="2001051" y="4146512"/>
              <a:ext cx="3229157" cy="110799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660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f   f   gira</a:t>
              </a:r>
              <a:r>
                <a:rPr lang="en-US" sz="6600" u="sng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ff</a:t>
              </a:r>
              <a:r>
                <a:rPr lang="en-US" sz="660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</a:t>
              </a:r>
              <a:endParaRPr lang="en-US" sz="6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870166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D1 TRACK 1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 f giraff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olph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1149AE0-D5DB-536F-AE86-525CFA77900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3877" y="256046"/>
            <a:ext cx="6519452" cy="644752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5A71950-3A53-9C6A-B8AA-4CB4EBF1F9E0}"/>
              </a:ext>
            </a:extLst>
          </p:cNvPr>
          <p:cNvSpPr txBox="1"/>
          <p:nvPr/>
        </p:nvSpPr>
        <p:spPr>
          <a:xfrm>
            <a:off x="6229788" y="1923787"/>
            <a:ext cx="4894903" cy="2826306"/>
          </a:xfrm>
          <a:prstGeom prst="round2DiagRect">
            <a:avLst/>
          </a:prstGeom>
          <a:noFill/>
          <a:ln w="76200"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List the words with the same sound /</a:t>
            </a: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</a:t>
            </a: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/. Practice saying them with a partner.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50614F3-A144-66FD-C45C-DBE90CAC4DBD}"/>
              </a:ext>
            </a:extLst>
          </p:cNvPr>
          <p:cNvSpPr txBox="1"/>
          <p:nvPr/>
        </p:nvSpPr>
        <p:spPr>
          <a:xfrm>
            <a:off x="720296" y="1939341"/>
            <a:ext cx="15954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coffee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98E6E62-C127-09A6-52DD-F333AE4156D9}"/>
              </a:ext>
            </a:extLst>
          </p:cNvPr>
          <p:cNvSpPr txBox="1"/>
          <p:nvPr/>
        </p:nvSpPr>
        <p:spPr>
          <a:xfrm>
            <a:off x="808788" y="2775119"/>
            <a:ext cx="15069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noProof="0">
                <a:solidFill>
                  <a:srgbClr val="C00000"/>
                </a:solidFill>
                <a:latin typeface="Calibri"/>
              </a:rPr>
              <a:t>off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34C867F-6CA5-76C4-21F4-2929A26DBE53}"/>
              </a:ext>
            </a:extLst>
          </p:cNvPr>
          <p:cNvSpPr txBox="1"/>
          <p:nvPr/>
        </p:nvSpPr>
        <p:spPr>
          <a:xfrm>
            <a:off x="3221652" y="1923524"/>
            <a:ext cx="23574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elephant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9F51B9F-4252-7BD9-626B-744D502616B9}"/>
              </a:ext>
            </a:extLst>
          </p:cNvPr>
          <p:cNvSpPr txBox="1"/>
          <p:nvPr/>
        </p:nvSpPr>
        <p:spPr>
          <a:xfrm>
            <a:off x="3646898" y="2852253"/>
            <a:ext cx="15069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phone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F765C87-4990-2F64-12C2-F6D7016D00B0}"/>
              </a:ext>
            </a:extLst>
          </p:cNvPr>
          <p:cNvSpPr txBox="1"/>
          <p:nvPr/>
        </p:nvSpPr>
        <p:spPr>
          <a:xfrm>
            <a:off x="642062" y="3654440"/>
            <a:ext cx="23574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staff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F2A4D96-DB39-1BB6-D163-8E49CD6CE8E4}"/>
              </a:ext>
            </a:extLst>
          </p:cNvPr>
          <p:cNvSpPr txBox="1"/>
          <p:nvPr/>
        </p:nvSpPr>
        <p:spPr>
          <a:xfrm>
            <a:off x="1067308" y="4598723"/>
            <a:ext cx="15069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scoff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0E819E4-562A-AEE5-D5B5-B0B476C94489}"/>
              </a:ext>
            </a:extLst>
          </p:cNvPr>
          <p:cNvSpPr txBox="1"/>
          <p:nvPr/>
        </p:nvSpPr>
        <p:spPr>
          <a:xfrm>
            <a:off x="3334379" y="3605795"/>
            <a:ext cx="23574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photo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28C8B20-9F81-ABDE-D6CF-A6E8DF90DE22}"/>
              </a:ext>
            </a:extLst>
          </p:cNvPr>
          <p:cNvSpPr txBox="1"/>
          <p:nvPr/>
        </p:nvSpPr>
        <p:spPr>
          <a:xfrm>
            <a:off x="3646899" y="4534524"/>
            <a:ext cx="21576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alphabet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718552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Diagonal Corners Rounded 8">
            <a:extLst>
              <a:ext uri="{FF2B5EF4-FFF2-40B4-BE49-F238E27FC236}">
                <a16:creationId xmlns:a16="http://schemas.microsoft.com/office/drawing/2014/main" id="{D062FE54-DB0F-EB7B-CBFA-D84479493E0C}"/>
              </a:ext>
            </a:extLst>
          </p:cNvPr>
          <p:cNvSpPr/>
          <p:nvPr/>
        </p:nvSpPr>
        <p:spPr>
          <a:xfrm>
            <a:off x="7414121" y="381000"/>
            <a:ext cx="4728421" cy="5972176"/>
          </a:xfrm>
          <a:prstGeom prst="round2Diag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C2DD8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Star: 5 Points 4">
            <a:extLst>
              <a:ext uri="{FF2B5EF4-FFF2-40B4-BE49-F238E27FC236}">
                <a16:creationId xmlns:a16="http://schemas.microsoft.com/office/drawing/2014/main" id="{AE160330-C5C6-79B9-BFA3-B799C03D3558}"/>
              </a:ext>
            </a:extLst>
          </p:cNvPr>
          <p:cNvSpPr/>
          <p:nvPr/>
        </p:nvSpPr>
        <p:spPr>
          <a:xfrm>
            <a:off x="757084" y="3087329"/>
            <a:ext cx="1415845" cy="1248697"/>
          </a:xfrm>
          <a:prstGeom prst="star5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3722BA6-B61A-A251-406D-7CC341750AD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6655" y="570279"/>
            <a:ext cx="6632030" cy="179257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5784979"/>
            <a:ext cx="26284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on the music note to hear the sound.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E79D6A6-6C5D-7CC4-748B-F0F31CF18964}"/>
              </a:ext>
            </a:extLst>
          </p:cNvPr>
          <p:cNvSpPr txBox="1"/>
          <p:nvPr/>
        </p:nvSpPr>
        <p:spPr>
          <a:xfrm>
            <a:off x="8137809" y="908388"/>
            <a:ext cx="3299301" cy="523220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pPr>
              <a:defRPr/>
            </a:pPr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Who likes dolphins?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948DA30-1637-9347-5DBF-AA49F6706038}"/>
              </a:ext>
            </a:extLst>
          </p:cNvPr>
          <p:cNvSpPr txBox="1"/>
          <p:nvPr/>
        </p:nvSpPr>
        <p:spPr>
          <a:xfrm>
            <a:off x="8267964" y="2497409"/>
            <a:ext cx="2860014" cy="523220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pPr>
              <a:defRPr/>
            </a:pPr>
            <a:r>
              <a:rPr lang="en-US" sz="28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 like dolphins!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82C5B23-65CC-C372-50AD-273BD779820A}"/>
              </a:ext>
            </a:extLst>
          </p:cNvPr>
          <p:cNvSpPr txBox="1"/>
          <p:nvPr/>
        </p:nvSpPr>
        <p:spPr>
          <a:xfrm>
            <a:off x="8196831" y="3538380"/>
            <a:ext cx="3135795" cy="523220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pPr>
              <a:defRPr/>
            </a:pPr>
            <a:r>
              <a:rPr lang="en-US" sz="28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Who likes giraffes?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15B7350-786A-1829-489A-3330EBECB78C}"/>
              </a:ext>
            </a:extLst>
          </p:cNvPr>
          <p:cNvSpPr txBox="1"/>
          <p:nvPr/>
        </p:nvSpPr>
        <p:spPr>
          <a:xfrm>
            <a:off x="8431984" y="4061600"/>
            <a:ext cx="2695994" cy="523220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pPr>
              <a:defRPr/>
            </a:pPr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 like giraffes!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70EC749-38B3-5604-6DB0-19B0099CB555}"/>
              </a:ext>
            </a:extLst>
          </p:cNvPr>
          <p:cNvSpPr txBox="1"/>
          <p:nvPr/>
        </p:nvSpPr>
        <p:spPr>
          <a:xfrm>
            <a:off x="7414121" y="5606176"/>
            <a:ext cx="4541051" cy="523220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r>
              <a:rPr lang="en-US" sz="28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 all love friendly animals.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6455892-76DB-3184-4E1A-629E8C472B8D}"/>
              </a:ext>
            </a:extLst>
          </p:cNvPr>
          <p:cNvSpPr txBox="1"/>
          <p:nvPr/>
        </p:nvSpPr>
        <p:spPr>
          <a:xfrm>
            <a:off x="9250799" y="407245"/>
            <a:ext cx="1523174" cy="523220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pPr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Track 11</a:t>
            </a:r>
            <a:endParaRPr lang="en-US" sz="2800" b="1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C5971E8-005D-D3FA-38F7-67EBF2C5A4CB}"/>
              </a:ext>
            </a:extLst>
          </p:cNvPr>
          <p:cNvSpPr txBox="1"/>
          <p:nvPr/>
        </p:nvSpPr>
        <p:spPr>
          <a:xfrm>
            <a:off x="8137809" y="1421258"/>
            <a:ext cx="3299301" cy="523220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pPr>
              <a:defRPr/>
            </a:pPr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Who likes dolphins?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C1D8790-06C4-413A-BCB3-C60230DBCDBA}"/>
              </a:ext>
            </a:extLst>
          </p:cNvPr>
          <p:cNvSpPr txBox="1"/>
          <p:nvPr/>
        </p:nvSpPr>
        <p:spPr>
          <a:xfrm>
            <a:off x="8253392" y="1972472"/>
            <a:ext cx="2860014" cy="523220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pPr>
              <a:defRPr/>
            </a:pPr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 like dolphins!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B584A8B-3CC9-AB05-B7E0-026D0A5D6330}"/>
              </a:ext>
            </a:extLst>
          </p:cNvPr>
          <p:cNvSpPr txBox="1"/>
          <p:nvPr/>
        </p:nvSpPr>
        <p:spPr>
          <a:xfrm>
            <a:off x="7437403" y="5054962"/>
            <a:ext cx="4541051" cy="523220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 all love friendly animals.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BB579DB-5031-A4F9-5484-F9FFD836318B}"/>
              </a:ext>
            </a:extLst>
          </p:cNvPr>
          <p:cNvSpPr txBox="1"/>
          <p:nvPr/>
        </p:nvSpPr>
        <p:spPr>
          <a:xfrm>
            <a:off x="8437741" y="4602719"/>
            <a:ext cx="2695994" cy="523220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pPr>
              <a:defRPr/>
            </a:pPr>
            <a:r>
              <a:rPr lang="en-US" sz="28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 like giraffes!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1CC061C-E915-0C89-1043-8AA2D9A091DD}"/>
              </a:ext>
            </a:extLst>
          </p:cNvPr>
          <p:cNvSpPr txBox="1"/>
          <p:nvPr/>
        </p:nvSpPr>
        <p:spPr>
          <a:xfrm>
            <a:off x="8182259" y="2991645"/>
            <a:ext cx="3135795" cy="523220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pPr>
              <a:defRPr/>
            </a:pPr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Who likes giraffes?</a:t>
            </a:r>
          </a:p>
        </p:txBody>
      </p:sp>
    </p:spTree>
    <p:extLst>
      <p:ext uri="{BB962C8B-B14F-4D97-AF65-F5344CB8AC3E}">
        <p14:creationId xmlns:p14="http://schemas.microsoft.com/office/powerpoint/2010/main" val="332956410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D1 TRACK 1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2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2.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2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2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2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2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2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2.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2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2.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32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2.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32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2.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32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2.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32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2.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32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2.1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32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D1 TRACK 1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5" grpId="0" animBg="1"/>
      <p:bldP spid="7" grpId="0"/>
      <p:bldP spid="15" grpId="0"/>
      <p:bldP spid="16" grpId="0"/>
      <p:bldP spid="17" grpId="0"/>
      <p:bldP spid="18" grpId="0"/>
      <p:bldP spid="19" grpId="0"/>
      <p:bldP spid="22" grpId="0"/>
      <p:bldP spid="23" grpId="0"/>
      <p:bldP spid="24" grpId="0"/>
      <p:bldP spid="25" grpId="0"/>
      <p:bldP spid="2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8FF27D93-40C0-68AF-1D17-4D0765902851}"/>
              </a:ext>
            </a:extLst>
          </p:cNvPr>
          <p:cNvGrpSpPr/>
          <p:nvPr/>
        </p:nvGrpSpPr>
        <p:grpSpPr>
          <a:xfrm>
            <a:off x="319314" y="355600"/>
            <a:ext cx="9935029" cy="6088743"/>
            <a:chOff x="0" y="-65315"/>
            <a:chExt cx="10452848" cy="6923315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-65315"/>
              <a:ext cx="10452848" cy="6923315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>
              <a:off x="3844211" y="3904842"/>
              <a:ext cx="3293707" cy="8393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Listening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94141453"/>
      </p:ext>
    </p:extLst>
  </p:cSld>
  <p:clrMapOvr>
    <a:masterClrMapping/>
  </p:clrMapOvr>
  <p:transition spd="slow">
    <p:comb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646DA23-EE29-00D4-0989-4778D3444AB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426720"/>
            <a:ext cx="4451350" cy="58807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6B5E272-61F0-4A33-94C3-AC2B7BA45BA7}"/>
              </a:ext>
            </a:extLst>
          </p:cNvPr>
          <p:cNvSpPr/>
          <p:nvPr/>
        </p:nvSpPr>
        <p:spPr>
          <a:xfrm>
            <a:off x="0" y="1435717"/>
            <a:ext cx="3576003" cy="529065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While-Listening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FDE4429-376A-C04E-8C08-C1216B1D3C8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2" r="832"/>
          <a:stretch/>
        </p:blipFill>
        <p:spPr>
          <a:xfrm>
            <a:off x="6222094" y="376238"/>
            <a:ext cx="5597292" cy="6105524"/>
          </a:xfrm>
          <a:prstGeom prst="round2DiagRect">
            <a:avLst>
              <a:gd name="adj1" fmla="val 4649"/>
              <a:gd name="adj2" fmla="val 0"/>
            </a:avLst>
          </a:prstGeom>
        </p:spPr>
      </p:pic>
      <p:pic>
        <p:nvPicPr>
          <p:cNvPr id="2" name="CD1 TRACK 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9566" y="2316778"/>
            <a:ext cx="1200863" cy="1200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268050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D1 TRACK 1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692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217</TotalTime>
  <Words>300</Words>
  <Application>Microsoft Office PowerPoint</Application>
  <PresentationFormat>Widescreen</PresentationFormat>
  <Paragraphs>71</Paragraphs>
  <Slides>14</Slides>
  <Notes>14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Rieu Phan Van</dc:creator>
  <cp:lastModifiedBy>Admin</cp:lastModifiedBy>
  <cp:revision>25</cp:revision>
  <dcterms:created xsi:type="dcterms:W3CDTF">2023-01-31T08:21:18Z</dcterms:created>
  <dcterms:modified xsi:type="dcterms:W3CDTF">2025-09-22T14:08:18Z</dcterms:modified>
</cp:coreProperties>
</file>