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67" r:id="rId4"/>
    <p:sldId id="270" r:id="rId5"/>
    <p:sldId id="277" r:id="rId6"/>
    <p:sldId id="279" r:id="rId7"/>
    <p:sldId id="273" r:id="rId8"/>
    <p:sldId id="274" r:id="rId9"/>
    <p:sldId id="276" r:id="rId10"/>
    <p:sldId id="566" r:id="rId11"/>
    <p:sldId id="285" r:id="rId12"/>
    <p:sldId id="545" r:id="rId13"/>
    <p:sldId id="567" r:id="rId14"/>
    <p:sldId id="568" r:id="rId15"/>
    <p:sldId id="569" r:id="rId16"/>
    <p:sldId id="550" r:id="rId17"/>
    <p:sldId id="570" r:id="rId18"/>
    <p:sldId id="571" r:id="rId19"/>
    <p:sldId id="572" r:id="rId20"/>
    <p:sldId id="280" r:id="rId21"/>
    <p:sldId id="554" r:id="rId22"/>
    <p:sldId id="573" r:id="rId23"/>
    <p:sldId id="574" r:id="rId24"/>
    <p:sldId id="575" r:id="rId25"/>
    <p:sldId id="284" r:id="rId26"/>
    <p:sldId id="553" r:id="rId27"/>
    <p:sldId id="293" r:id="rId28"/>
    <p:sldId id="576" r:id="rId29"/>
    <p:sldId id="294" r:id="rId30"/>
    <p:sldId id="295" r:id="rId31"/>
    <p:sldId id="296" r:id="rId32"/>
    <p:sldId id="30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10" autoAdjust="0"/>
  </p:normalViewPr>
  <p:slideViewPr>
    <p:cSldViewPr snapToGrid="0">
      <p:cViewPr varScale="1">
        <p:scale>
          <a:sx n="75" d="100"/>
          <a:sy n="75" d="100"/>
        </p:scale>
        <p:origin x="9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Listen. </a:t>
            </a:r>
          </a:p>
          <a:p>
            <a:r>
              <a:rPr lang="en-US" dirty="0"/>
              <a:t>2. Listen and chant.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9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</a:t>
            </a:r>
          </a:p>
          <a:p>
            <a:r>
              <a:rPr lang="en-US" dirty="0"/>
              <a:t>Violin</a:t>
            </a:r>
          </a:p>
          <a:p>
            <a:r>
              <a:rPr lang="en-US" dirty="0"/>
              <a:t>Watch</a:t>
            </a:r>
          </a:p>
          <a:p>
            <a:r>
              <a:rPr lang="en-US" dirty="0"/>
              <a:t>Why</a:t>
            </a:r>
          </a:p>
          <a:p>
            <a:r>
              <a:rPr lang="en-US" dirty="0"/>
              <a:t>Volleyball</a:t>
            </a:r>
          </a:p>
          <a:p>
            <a:r>
              <a:rPr lang="en-US" dirty="0"/>
              <a:t>Living room</a:t>
            </a:r>
          </a:p>
          <a:p>
            <a:r>
              <a:rPr lang="en-US" dirty="0"/>
              <a:t>Wheel</a:t>
            </a:r>
          </a:p>
          <a:p>
            <a:r>
              <a:rPr lang="en-US" dirty="0"/>
              <a:t>Video games</a:t>
            </a:r>
          </a:p>
          <a:p>
            <a:r>
              <a:rPr lang="en-US" dirty="0"/>
              <a:t>Who</a:t>
            </a:r>
          </a:p>
          <a:p>
            <a:r>
              <a:rPr lang="en-US" dirty="0"/>
              <a:t>Water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</a:t>
            </a:r>
          </a:p>
          <a:p>
            <a:r>
              <a:rPr lang="en-US" dirty="0"/>
              <a:t>Violin</a:t>
            </a:r>
          </a:p>
          <a:p>
            <a:r>
              <a:rPr lang="en-US" dirty="0"/>
              <a:t>television</a:t>
            </a:r>
          </a:p>
          <a:p>
            <a:r>
              <a:rPr lang="en-US" dirty="0"/>
              <a:t>Volleyball</a:t>
            </a:r>
          </a:p>
          <a:p>
            <a:r>
              <a:rPr lang="en-US" dirty="0"/>
              <a:t>Malaysia</a:t>
            </a:r>
          </a:p>
          <a:p>
            <a:r>
              <a:rPr lang="en-US" dirty="0"/>
              <a:t>Kitchen</a:t>
            </a:r>
          </a:p>
          <a:p>
            <a:r>
              <a:rPr lang="en-US" dirty="0"/>
              <a:t>usual</a:t>
            </a:r>
          </a:p>
          <a:p>
            <a:r>
              <a:rPr lang="en-US" dirty="0"/>
              <a:t>leisure</a:t>
            </a:r>
          </a:p>
          <a:p>
            <a:r>
              <a:rPr lang="en-US" dirty="0"/>
              <a:t>wash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4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55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836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16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58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4: Activities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Lesson 2.2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9" r:id="rId14"/>
    <p:sldLayoutId id="2147483671" r:id="rId15"/>
    <p:sldLayoutId id="2147483674" r:id="rId16"/>
    <p:sldLayoutId id="2147483675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5" r:id="rId23"/>
    <p:sldLayoutId id="2147483686" r:id="rId24"/>
    <p:sldLayoutId id="2147483694" r:id="rId25"/>
    <p:sldLayoutId id="214748369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D2BF23-7F57-4716-891A-CB0D044236D8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2.2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52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Hop and repeat when you hear /</a:t>
            </a:r>
            <a:r>
              <a:rPr lang="en-US" sz="3200" i="1" dirty="0">
                <a:solidFill>
                  <a:srgbClr val="00B050"/>
                </a:solidFill>
              </a:rPr>
              <a:t>ʒ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000" dirty="0">
                <a:solidFill>
                  <a:srgbClr val="FF0000"/>
                </a:solidFill>
              </a:rPr>
              <a:t> sound.</a:t>
            </a:r>
          </a:p>
        </p:txBody>
      </p:sp>
    </p:spTree>
    <p:extLst>
      <p:ext uri="{BB962C8B-B14F-4D97-AF65-F5344CB8AC3E}">
        <p14:creationId xmlns:p14="http://schemas.microsoft.com/office/powerpoint/2010/main" val="98784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76464"/>
            <a:ext cx="8867888" cy="5873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4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1DF7E-B107-4F86-84A8-9E2B8281B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02528"/>
            <a:ext cx="9440562" cy="1371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A7B85-6E51-4319-B63A-33157B8C3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9" y="1705232"/>
            <a:ext cx="6866324" cy="4644639"/>
          </a:xfrm>
          <a:prstGeom prst="rect">
            <a:avLst/>
          </a:prstGeom>
        </p:spPr>
      </p:pic>
      <p:pic>
        <p:nvPicPr>
          <p:cNvPr id="7" name="CD2 TRACK 11">
            <a:hlinkClick r:id="" action="ppaction://media"/>
            <a:extLst>
              <a:ext uri="{FF2B5EF4-FFF2-40B4-BE49-F238E27FC236}">
                <a16:creationId xmlns:a16="http://schemas.microsoft.com/office/drawing/2014/main" id="{E681C7BC-11DD-408D-8B77-8263E8C484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053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C3C54-F96A-4D74-A902-7DE10116E64A}"/>
              </a:ext>
            </a:extLst>
          </p:cNvPr>
          <p:cNvSpPr txBox="1"/>
          <p:nvPr/>
        </p:nvSpPr>
        <p:spPr>
          <a:xfrm>
            <a:off x="6698372" y="1520566"/>
            <a:ext cx="57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4988943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1DF7E-B107-4F86-84A8-9E2B8281B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3056"/>
            <a:ext cx="9020434" cy="1310929"/>
          </a:xfrm>
          <a:prstGeom prst="rect">
            <a:avLst/>
          </a:prstGeom>
        </p:spPr>
      </p:pic>
      <p:pic>
        <p:nvPicPr>
          <p:cNvPr id="7" name="CD2 TRACK 11">
            <a:hlinkClick r:id="" action="ppaction://media"/>
            <a:extLst>
              <a:ext uri="{FF2B5EF4-FFF2-40B4-BE49-F238E27FC236}">
                <a16:creationId xmlns:a16="http://schemas.microsoft.com/office/drawing/2014/main" id="{E681C7BC-11DD-408D-8B77-8263E8C484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90" end="58323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3217E-1F04-4949-B4F8-1F3A8225B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96949"/>
            <a:ext cx="7718855" cy="4857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D1545-2A11-4A14-A9DF-5320EE0E6312}"/>
              </a:ext>
            </a:extLst>
          </p:cNvPr>
          <p:cNvSpPr txBox="1"/>
          <p:nvPr/>
        </p:nvSpPr>
        <p:spPr>
          <a:xfrm>
            <a:off x="7028444" y="1291721"/>
            <a:ext cx="57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3274914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1DF7E-B107-4F86-84A8-9E2B8281B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89" y="452810"/>
            <a:ext cx="9094574" cy="1321704"/>
          </a:xfrm>
          <a:prstGeom prst="rect">
            <a:avLst/>
          </a:prstGeom>
        </p:spPr>
      </p:pic>
      <p:pic>
        <p:nvPicPr>
          <p:cNvPr id="7" name="CD2 TRACK 11">
            <a:hlinkClick r:id="" action="ppaction://media"/>
            <a:extLst>
              <a:ext uri="{FF2B5EF4-FFF2-40B4-BE49-F238E27FC236}">
                <a16:creationId xmlns:a16="http://schemas.microsoft.com/office/drawing/2014/main" id="{E681C7BC-11DD-408D-8B77-8263E8C484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27" end="3461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5FEED-13C3-4571-8C90-0D8E5CBBC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805" y="1869949"/>
            <a:ext cx="8521078" cy="4226298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D6311E1E-4308-4FD4-94FD-7FCAC3ECC2F2}"/>
              </a:ext>
            </a:extLst>
          </p:cNvPr>
          <p:cNvSpPr/>
          <p:nvPr/>
        </p:nvSpPr>
        <p:spPr>
          <a:xfrm>
            <a:off x="617838" y="2255108"/>
            <a:ext cx="2325967" cy="90822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What’s Nick doing?</a:t>
            </a:r>
          </a:p>
        </p:txBody>
      </p:sp>
    </p:spTree>
    <p:extLst>
      <p:ext uri="{BB962C8B-B14F-4D97-AF65-F5344CB8AC3E}">
        <p14:creationId xmlns:p14="http://schemas.microsoft.com/office/powerpoint/2010/main" val="8915440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291AD75-6EA3-4899-A477-F2E327DE17FD}"/>
              </a:ext>
            </a:extLst>
          </p:cNvPr>
          <p:cNvSpPr/>
          <p:nvPr/>
        </p:nvSpPr>
        <p:spPr>
          <a:xfrm>
            <a:off x="685319" y="1914534"/>
            <a:ext cx="3381250" cy="1347651"/>
          </a:xfrm>
          <a:prstGeom prst="wedgeRectCallout">
            <a:avLst>
              <a:gd name="adj1" fmla="val 50431"/>
              <a:gd name="adj2" fmla="val 856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Where is Mai?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2AB5A91-B04B-4D6C-9B12-DB27292F15D3}"/>
              </a:ext>
            </a:extLst>
          </p:cNvPr>
          <p:cNvSpPr/>
          <p:nvPr/>
        </p:nvSpPr>
        <p:spPr>
          <a:xfrm>
            <a:off x="726509" y="4386648"/>
            <a:ext cx="3381250" cy="1347651"/>
          </a:xfrm>
          <a:prstGeom prst="wedgeRectCallout">
            <a:avLst>
              <a:gd name="adj1" fmla="val 77109"/>
              <a:gd name="adj2" fmla="val 3522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is Mai doing?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D14CF-9858-4731-B2FD-D1B7F30ED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260" y="1277883"/>
            <a:ext cx="6920746" cy="5177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6DA62-9FDC-460A-B142-91F33C084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02528"/>
            <a:ext cx="9440562" cy="1371986"/>
          </a:xfrm>
          <a:prstGeom prst="rect">
            <a:avLst/>
          </a:prstGeom>
        </p:spPr>
      </p:pic>
      <p:pic>
        <p:nvPicPr>
          <p:cNvPr id="8" name="CD2 TRACK 11">
            <a:hlinkClick r:id="" action="ppaction://media"/>
            <a:extLst>
              <a:ext uri="{FF2B5EF4-FFF2-40B4-BE49-F238E27FC236}">
                <a16:creationId xmlns:a16="http://schemas.microsoft.com/office/drawing/2014/main" id="{6DE8F640-46F6-45DE-946C-612DD642F0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39" end="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3953" y="8853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D6387-2A71-4E46-BECB-0082F0332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26"/>
          <a:stretch/>
        </p:blipFill>
        <p:spPr>
          <a:xfrm>
            <a:off x="4094207" y="2386315"/>
            <a:ext cx="7760042" cy="4003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6A3F2B-A1D8-4A68-BCF8-69ED76407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9294"/>
            <a:ext cx="3608173" cy="2440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1B80E-69A8-4638-BC32-BF80A17EACF7}"/>
              </a:ext>
            </a:extLst>
          </p:cNvPr>
          <p:cNvSpPr/>
          <p:nvPr/>
        </p:nvSpPr>
        <p:spPr>
          <a:xfrm>
            <a:off x="6907427" y="4726523"/>
            <a:ext cx="2693773" cy="4756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14" name="CD2 TRACK 11">
            <a:hlinkClick r:id="" action="ppaction://media"/>
            <a:extLst>
              <a:ext uri="{FF2B5EF4-FFF2-40B4-BE49-F238E27FC236}">
                <a16:creationId xmlns:a16="http://schemas.microsoft.com/office/drawing/2014/main" id="{3DFE0D12-0122-44B6-B905-88AE7AC63B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612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7045" y="1347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472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E443B0-F857-46C8-B357-E9B47A556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173" y="1790153"/>
            <a:ext cx="8585572" cy="40956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0F28DD-790C-4A09-B0BC-B93D4CB6A706}"/>
              </a:ext>
            </a:extLst>
          </p:cNvPr>
          <p:cNvSpPr/>
          <p:nvPr/>
        </p:nvSpPr>
        <p:spPr>
          <a:xfrm>
            <a:off x="8876828" y="3163330"/>
            <a:ext cx="2590242" cy="412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drums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4E5A66-C0C3-4FA0-B37B-AB866522D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88" y="1458272"/>
            <a:ext cx="3364785" cy="2117297"/>
          </a:xfrm>
          <a:prstGeom prst="rect">
            <a:avLst/>
          </a:prstGeom>
        </p:spPr>
      </p:pic>
      <p:pic>
        <p:nvPicPr>
          <p:cNvPr id="16" name="CD2 TRACK 11">
            <a:hlinkClick r:id="" action="ppaction://media"/>
            <a:extLst>
              <a:ext uri="{FF2B5EF4-FFF2-40B4-BE49-F238E27FC236}">
                <a16:creationId xmlns:a16="http://schemas.microsoft.com/office/drawing/2014/main" id="{BAB66A2B-272F-46C5-89C3-BF293DC4BE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90" end="58323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2900" y="1383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7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37490-0AD7-4FB2-832C-4D9D407E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627" y="2754182"/>
            <a:ext cx="9326454" cy="35781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192150-60CB-4046-A591-70BE447F7275}"/>
              </a:ext>
            </a:extLst>
          </p:cNvPr>
          <p:cNvSpPr/>
          <p:nvPr/>
        </p:nvSpPr>
        <p:spPr>
          <a:xfrm>
            <a:off x="7241059" y="4227786"/>
            <a:ext cx="2590242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chess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372F64-BA55-4470-8B02-0D0E927CD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9" y="1421932"/>
            <a:ext cx="3778664" cy="1874148"/>
          </a:xfrm>
          <a:prstGeom prst="rect">
            <a:avLst/>
          </a:prstGeom>
        </p:spPr>
      </p:pic>
      <p:pic>
        <p:nvPicPr>
          <p:cNvPr id="18" name="CD2 TRACK 11">
            <a:hlinkClick r:id="" action="ppaction://media"/>
            <a:extLst>
              <a:ext uri="{FF2B5EF4-FFF2-40B4-BE49-F238E27FC236}">
                <a16:creationId xmlns:a16="http://schemas.microsoft.com/office/drawing/2014/main" id="{7D20DDBC-51CE-4B51-B455-EDAC2821C0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27" end="34614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159" y="14219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6" y="4387969"/>
            <a:ext cx="2788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EC0ED-5FAE-45BD-B720-58C7AD8C9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605"/>
            <a:ext cx="7105135" cy="985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8782B9-E01D-44FB-9926-523642F63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193" y="1550085"/>
            <a:ext cx="7582456" cy="48850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732320-5516-4A3B-88F5-CD5362141C05}"/>
              </a:ext>
            </a:extLst>
          </p:cNvPr>
          <p:cNvSpPr/>
          <p:nvPr/>
        </p:nvSpPr>
        <p:spPr>
          <a:xfrm>
            <a:off x="7562334" y="3743234"/>
            <a:ext cx="2780546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doing martial arts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70899-88F7-4E43-A04D-CB2EE0683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34" y="1359790"/>
            <a:ext cx="3852535" cy="2882181"/>
          </a:xfrm>
          <a:prstGeom prst="rect">
            <a:avLst/>
          </a:prstGeom>
        </p:spPr>
      </p:pic>
      <p:pic>
        <p:nvPicPr>
          <p:cNvPr id="15" name="CD2 TRACK 11">
            <a:hlinkClick r:id="" action="ppaction://media"/>
            <a:extLst>
              <a:ext uri="{FF2B5EF4-FFF2-40B4-BE49-F238E27FC236}">
                <a16:creationId xmlns:a16="http://schemas.microsoft.com/office/drawing/2014/main" id="{78D220E6-6423-4813-9299-8261A4A2D4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39" end="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0803" y="12478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1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688" y="497631"/>
            <a:ext cx="4096519" cy="5753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660400"/>
            <a:ext cx="8610600" cy="574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F6F8C3B-1F58-46E6-B7A0-917E6BDF0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26"/>
          <a:stretch/>
        </p:blipFill>
        <p:spPr>
          <a:xfrm>
            <a:off x="2055398" y="925635"/>
            <a:ext cx="10056284" cy="51879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994DD8-46C7-47B4-9467-C9F55940A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" y="497681"/>
            <a:ext cx="2205315" cy="14917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346AEC6-263D-4FE2-A83F-D37BC1249CE6}"/>
              </a:ext>
            </a:extLst>
          </p:cNvPr>
          <p:cNvSpPr/>
          <p:nvPr/>
        </p:nvSpPr>
        <p:spPr>
          <a:xfrm>
            <a:off x="5693405" y="3045941"/>
            <a:ext cx="3376455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F14911-0F14-452A-86B7-D77A7ED220F1}"/>
              </a:ext>
            </a:extLst>
          </p:cNvPr>
          <p:cNvSpPr/>
          <p:nvPr/>
        </p:nvSpPr>
        <p:spPr>
          <a:xfrm>
            <a:off x="4079317" y="4079295"/>
            <a:ext cx="516353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56C3A6-EA58-48DB-AC55-16D8AB306ECE}"/>
              </a:ext>
            </a:extLst>
          </p:cNvPr>
          <p:cNvSpPr/>
          <p:nvPr/>
        </p:nvSpPr>
        <p:spPr>
          <a:xfrm>
            <a:off x="5949307" y="4612201"/>
            <a:ext cx="4306801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7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6B3FC2-57A3-463D-AD0E-B26A2D5E9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23" y="803346"/>
            <a:ext cx="11008177" cy="525130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346AEC6-263D-4FE2-A83F-D37BC1249CE6}"/>
              </a:ext>
            </a:extLst>
          </p:cNvPr>
          <p:cNvSpPr/>
          <p:nvPr/>
        </p:nvSpPr>
        <p:spPr>
          <a:xfrm>
            <a:off x="5532767" y="1957102"/>
            <a:ext cx="557595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56C3A6-EA58-48DB-AC55-16D8AB306ECE}"/>
              </a:ext>
            </a:extLst>
          </p:cNvPr>
          <p:cNvSpPr/>
          <p:nvPr/>
        </p:nvSpPr>
        <p:spPr>
          <a:xfrm>
            <a:off x="6278820" y="3812639"/>
            <a:ext cx="5002899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00AB3-AD97-4ECB-A06A-EDEFABB6A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" y="556228"/>
            <a:ext cx="1792632" cy="11280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B5E75B-952E-44ED-AD46-1D70BC3D2A41}"/>
              </a:ext>
            </a:extLst>
          </p:cNvPr>
          <p:cNvSpPr/>
          <p:nvPr/>
        </p:nvSpPr>
        <p:spPr>
          <a:xfrm>
            <a:off x="4943761" y="3169748"/>
            <a:ext cx="3681255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649E2-3CCB-40B0-A340-491706FC8213}"/>
              </a:ext>
            </a:extLst>
          </p:cNvPr>
          <p:cNvSpPr/>
          <p:nvPr/>
        </p:nvSpPr>
        <p:spPr>
          <a:xfrm>
            <a:off x="3477955" y="4433198"/>
            <a:ext cx="97047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6C1E8F-6A99-4974-9CBA-00EB3E8D670D}"/>
              </a:ext>
            </a:extLst>
          </p:cNvPr>
          <p:cNvSpPr/>
          <p:nvPr/>
        </p:nvSpPr>
        <p:spPr>
          <a:xfrm>
            <a:off x="8417935" y="2599993"/>
            <a:ext cx="2590242" cy="412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drums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F14911-0F14-452A-86B7-D77A7ED220F1}"/>
              </a:ext>
            </a:extLst>
          </p:cNvPr>
          <p:cNvSpPr/>
          <p:nvPr/>
        </p:nvSpPr>
        <p:spPr>
          <a:xfrm>
            <a:off x="6278820" y="2577661"/>
            <a:ext cx="5163537" cy="50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9" grpId="0" animBg="1"/>
      <p:bldP spid="10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08D48C-7143-4790-B2FB-0039F2FC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9" y="454481"/>
            <a:ext cx="2322459" cy="115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D07E7-1974-49C1-A570-E6B2B180E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9" y="1787201"/>
            <a:ext cx="12192000" cy="46163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1BB892-1C88-449D-8429-17717C17E465}"/>
              </a:ext>
            </a:extLst>
          </p:cNvPr>
          <p:cNvSpPr/>
          <p:nvPr/>
        </p:nvSpPr>
        <p:spPr>
          <a:xfrm>
            <a:off x="5050854" y="3178776"/>
            <a:ext cx="5625384" cy="54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EB3E10-E8BC-49BC-96A4-10605D32AB0F}"/>
              </a:ext>
            </a:extLst>
          </p:cNvPr>
          <p:cNvSpPr/>
          <p:nvPr/>
        </p:nvSpPr>
        <p:spPr>
          <a:xfrm>
            <a:off x="3831654" y="5072079"/>
            <a:ext cx="4262022" cy="68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593B9E-F35D-45E1-8927-E05F0D719D0E}"/>
              </a:ext>
            </a:extLst>
          </p:cNvPr>
          <p:cNvSpPr/>
          <p:nvPr/>
        </p:nvSpPr>
        <p:spPr>
          <a:xfrm>
            <a:off x="6363730" y="3845869"/>
            <a:ext cx="2590242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playing chess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466D1-D816-4AF4-8B86-80A123637F8B}"/>
              </a:ext>
            </a:extLst>
          </p:cNvPr>
          <p:cNvSpPr/>
          <p:nvPr/>
        </p:nvSpPr>
        <p:spPr>
          <a:xfrm>
            <a:off x="3831654" y="3797357"/>
            <a:ext cx="5831330" cy="685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1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39711-C8A6-4370-8327-FC60A5245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9" y="519530"/>
            <a:ext cx="2427261" cy="1815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CD4690-A967-4C21-9331-0409DABF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09" y="443817"/>
            <a:ext cx="8544324" cy="59703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E53599-DF48-401E-BEB5-7B80A4489EC0}"/>
              </a:ext>
            </a:extLst>
          </p:cNvPr>
          <p:cNvSpPr/>
          <p:nvPr/>
        </p:nvSpPr>
        <p:spPr>
          <a:xfrm>
            <a:off x="5835136" y="1244001"/>
            <a:ext cx="3247080" cy="54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3C80B-C19E-4683-B555-99C41AD29EA0}"/>
              </a:ext>
            </a:extLst>
          </p:cNvPr>
          <p:cNvSpPr/>
          <p:nvPr/>
        </p:nvSpPr>
        <p:spPr>
          <a:xfrm>
            <a:off x="4269945" y="2192382"/>
            <a:ext cx="4812271" cy="540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83F95-A143-4A4E-B36F-534A751DE304}"/>
              </a:ext>
            </a:extLst>
          </p:cNvPr>
          <p:cNvSpPr/>
          <p:nvPr/>
        </p:nvSpPr>
        <p:spPr>
          <a:xfrm>
            <a:off x="4101070" y="4258371"/>
            <a:ext cx="4243860" cy="446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BD59AB-731D-4825-AB72-0EF40F62D816}"/>
              </a:ext>
            </a:extLst>
          </p:cNvPr>
          <p:cNvSpPr/>
          <p:nvPr/>
        </p:nvSpPr>
        <p:spPr>
          <a:xfrm>
            <a:off x="6260070" y="3140763"/>
            <a:ext cx="2590242" cy="498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doing martial art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4A3847-01C2-4712-8BC8-91837323C29C}"/>
              </a:ext>
            </a:extLst>
          </p:cNvPr>
          <p:cNvSpPr/>
          <p:nvPr/>
        </p:nvSpPr>
        <p:spPr>
          <a:xfrm>
            <a:off x="4101070" y="2749354"/>
            <a:ext cx="6167395" cy="892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417058"/>
            <a:ext cx="8306960" cy="5892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7888B-C4FF-424C-855E-179CE763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862"/>
            <a:ext cx="12192000" cy="36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2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1B2DE6-5F67-4F32-B269-03B76068E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19"/>
            <a:ext cx="6905625" cy="1114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BC5D2-5BC5-4B8A-B209-04E3DDEEB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4" y="1576644"/>
            <a:ext cx="12130216" cy="4977319"/>
          </a:xfrm>
          <a:prstGeom prst="rect">
            <a:avLst/>
          </a:prstGeom>
        </p:spPr>
      </p:pic>
      <p:pic>
        <p:nvPicPr>
          <p:cNvPr id="9" name="CD1 TRACK 18">
            <a:hlinkClick r:id="" action="ppaction://media"/>
            <a:extLst>
              <a:ext uri="{FF2B5EF4-FFF2-40B4-BE49-F238E27FC236}">
                <a16:creationId xmlns:a16="http://schemas.microsoft.com/office/drawing/2014/main" id="{98AC8F87-0AC1-41AA-8755-B8436F982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5625" y="1019431"/>
            <a:ext cx="406400" cy="406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F42025-86F1-4EEA-B36B-62495A9D758C}"/>
              </a:ext>
            </a:extLst>
          </p:cNvPr>
          <p:cNvCxnSpPr/>
          <p:nvPr/>
        </p:nvCxnSpPr>
        <p:spPr>
          <a:xfrm>
            <a:off x="4646141" y="3941805"/>
            <a:ext cx="6128951" cy="6054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4835ADA-93EC-4567-ADFE-1A43833A520E}"/>
              </a:ext>
            </a:extLst>
          </p:cNvPr>
          <p:cNvCxnSpPr/>
          <p:nvPr/>
        </p:nvCxnSpPr>
        <p:spPr>
          <a:xfrm flipH="1">
            <a:off x="1482811" y="3941805"/>
            <a:ext cx="6104238" cy="6054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86E1CA-57D0-4438-A421-1552BAE27622}"/>
              </a:ext>
            </a:extLst>
          </p:cNvPr>
          <p:cNvCxnSpPr/>
          <p:nvPr/>
        </p:nvCxnSpPr>
        <p:spPr>
          <a:xfrm flipH="1">
            <a:off x="4596714" y="3941805"/>
            <a:ext cx="6104238" cy="6054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CDB72F-3C63-4406-B9C8-803525206970}"/>
              </a:ext>
            </a:extLst>
          </p:cNvPr>
          <p:cNvSpPr txBox="1"/>
          <p:nvPr/>
        </p:nvSpPr>
        <p:spPr>
          <a:xfrm>
            <a:off x="7166017" y="574693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6853084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1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7966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0265" y="1221301"/>
            <a:ext cx="1083283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000" dirty="0"/>
              <a:t>pronounce the sounds /w/, and /</a:t>
            </a:r>
            <a:r>
              <a:rPr lang="en-US" sz="3000" i="1" dirty="0"/>
              <a:t>ʒ/</a:t>
            </a:r>
            <a:r>
              <a:rPr lang="en-US" sz="3000" dirty="0"/>
              <a:t>; and</a:t>
            </a:r>
            <a:r>
              <a:rPr lang="en-US" sz="3000" dirty="0">
                <a:ea typeface="Times New Roman" panose="02020603050405020304" pitchFamily="18" charset="0"/>
              </a:rPr>
              <a:t> practice </a:t>
            </a:r>
            <a:r>
              <a:rPr lang="en-US" sz="3000" dirty="0"/>
              <a:t>asking and answering what they are doing.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70C0"/>
                </a:solidFill>
              </a:rPr>
              <a:t>Vocabulary: </a:t>
            </a:r>
            <a:r>
              <a:rPr lang="en-US" sz="3000" dirty="0">
                <a:solidFill>
                  <a:srgbClr val="0070C0"/>
                </a:solidFill>
              </a:rPr>
              <a:t>listen to music, watch television, play table tennis, do martial arts, skate, play chess.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Structure: </a:t>
            </a:r>
          </a:p>
          <a:p>
            <a:r>
              <a:rPr lang="en-US" sz="3000" dirty="0"/>
              <a:t>Is he </a:t>
            </a:r>
            <a:r>
              <a:rPr lang="en-US" sz="3000" dirty="0">
                <a:solidFill>
                  <a:srgbClr val="0070C0"/>
                </a:solidFill>
              </a:rPr>
              <a:t>playing chess?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 – </a:t>
            </a:r>
            <a:r>
              <a:rPr lang="en-US" sz="3000" dirty="0"/>
              <a:t>Yes, </a:t>
            </a:r>
            <a:r>
              <a:rPr lang="en-US" sz="3000" dirty="0">
                <a:solidFill>
                  <a:srgbClr val="0070C0"/>
                </a:solidFill>
              </a:rPr>
              <a:t>he is.</a:t>
            </a:r>
          </a:p>
          <a:p>
            <a:r>
              <a:rPr lang="en-US" sz="3000" dirty="0"/>
              <a:t>Are they </a:t>
            </a:r>
            <a:r>
              <a:rPr lang="en-US" sz="3000" dirty="0">
                <a:solidFill>
                  <a:srgbClr val="0070C0"/>
                </a:solidFill>
              </a:rPr>
              <a:t>doing martial arts?</a:t>
            </a:r>
          </a:p>
          <a:p>
            <a:r>
              <a:rPr lang="en-US" sz="3000" dirty="0">
                <a:solidFill>
                  <a:srgbClr val="0070C0"/>
                </a:solidFill>
              </a:rPr>
              <a:t> - </a:t>
            </a:r>
            <a:r>
              <a:rPr lang="en-US" sz="3000" dirty="0"/>
              <a:t>No, </a:t>
            </a:r>
            <a:r>
              <a:rPr lang="en-US" sz="3000" dirty="0">
                <a:solidFill>
                  <a:srgbClr val="0070C0"/>
                </a:solidFill>
              </a:rPr>
              <a:t>they aren’t. </a:t>
            </a:r>
            <a:r>
              <a:rPr lang="en-US" sz="3000" dirty="0"/>
              <a:t>They’re</a:t>
            </a:r>
            <a:r>
              <a:rPr lang="en-US" sz="3000" dirty="0">
                <a:solidFill>
                  <a:srgbClr val="0070C0"/>
                </a:solidFill>
              </a:rPr>
              <a:t> skating.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Phonics</a:t>
            </a:r>
            <a:r>
              <a:rPr lang="en-US" sz="3000" dirty="0">
                <a:solidFill>
                  <a:srgbClr val="0070C0"/>
                </a:solidFill>
              </a:rPr>
              <a:t>: </a:t>
            </a:r>
            <a:r>
              <a:rPr lang="en-US" sz="3000" i="1" dirty="0">
                <a:solidFill>
                  <a:srgbClr val="0070C0"/>
                </a:solidFill>
              </a:rPr>
              <a:t>/w/, watch, walk;</a:t>
            </a:r>
            <a:r>
              <a:rPr lang="en-US" sz="3000" i="1" dirty="0">
                <a:solidFill>
                  <a:srgbClr val="FF0000"/>
                </a:solidFill>
              </a:rPr>
              <a:t> </a:t>
            </a:r>
            <a:r>
              <a:rPr lang="en-US" sz="3000" i="1" dirty="0">
                <a:solidFill>
                  <a:srgbClr val="0070C0"/>
                </a:solidFill>
              </a:rPr>
              <a:t>/ʒ/, television, Malaysia </a:t>
            </a:r>
            <a:br>
              <a:rPr lang="en-US" sz="3200" dirty="0"/>
            </a:br>
            <a:r>
              <a:rPr lang="en-US" sz="3000" i="1" dirty="0">
                <a:solidFill>
                  <a:srgbClr val="0070C0"/>
                </a:solidFill>
              </a:rPr>
              <a:t> </a:t>
            </a:r>
            <a:br>
              <a:rPr lang="en-US" sz="3200" dirty="0"/>
            </a:br>
            <a:endParaRPr lang="en-US" sz="3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 board game, do a puzzle, read a comic book, eat snacks, play video games.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reading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– </a:t>
            </a:r>
            <a:r>
              <a:rPr lang="en-US" sz="3600" dirty="0">
                <a:solidFill>
                  <a:schemeClr val="accent5"/>
                </a:solidFill>
              </a:rPr>
              <a:t>Yes, I am.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- </a:t>
            </a:r>
            <a:r>
              <a:rPr lang="en-US" sz="3600" dirty="0">
                <a:solidFill>
                  <a:schemeClr val="accent5"/>
                </a:solidFill>
              </a:rPr>
              <a:t>No, we aren’t. </a:t>
            </a:r>
            <a:r>
              <a:rPr lang="en-US" sz="3600" dirty="0"/>
              <a:t>We’re </a:t>
            </a:r>
            <a:r>
              <a:rPr lang="en-US" sz="3600" dirty="0">
                <a:solidFill>
                  <a:schemeClr val="accent5"/>
                </a:solidFill>
              </a:rPr>
              <a:t>playing a board game.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30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23)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53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6600" i="1" dirty="0"/>
              <a:t>/w/</a:t>
            </a:r>
          </a:p>
          <a:p>
            <a:pPr algn="ctr"/>
            <a:r>
              <a:rPr lang="en-US" sz="6600" i="1" dirty="0"/>
              <a:t>/ʒ/</a:t>
            </a:r>
          </a:p>
        </p:txBody>
      </p:sp>
    </p:spTree>
    <p:extLst>
      <p:ext uri="{BB962C8B-B14F-4D97-AF65-F5344CB8AC3E}">
        <p14:creationId xmlns:p14="http://schemas.microsoft.com/office/powerpoint/2010/main" val="269326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373812"/>
            <a:ext cx="8842362" cy="5894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3146" y="405384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3A72AA-0CB3-477E-B6AD-81C6E3231DBC}"/>
              </a:ext>
            </a:extLst>
          </p:cNvPr>
          <p:cNvSpPr/>
          <p:nvPr/>
        </p:nvSpPr>
        <p:spPr>
          <a:xfrm>
            <a:off x="2827638" y="4859685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0070C0"/>
                </a:solidFill>
              </a:rPr>
              <a:t>w, w, watch, walk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BB970-0F35-47F0-8627-B9FEF5161707}"/>
              </a:ext>
            </a:extLst>
          </p:cNvPr>
          <p:cNvSpPr/>
          <p:nvPr/>
        </p:nvSpPr>
        <p:spPr>
          <a:xfrm>
            <a:off x="2827638" y="5787221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0070C0"/>
                </a:solidFill>
              </a:rPr>
              <a:t>ʒ, ʒ, television, Malaysia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58FF8-27BB-421F-8788-F1916896F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" y="3997411"/>
            <a:ext cx="2375803" cy="2168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1C1CC9-8602-4914-B1B6-20437F3CC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96"/>
          <a:stretch/>
        </p:blipFill>
        <p:spPr>
          <a:xfrm>
            <a:off x="531340" y="353439"/>
            <a:ext cx="10204589" cy="3508950"/>
          </a:xfrm>
          <a:prstGeom prst="rect">
            <a:avLst/>
          </a:prstGeom>
        </p:spPr>
      </p:pic>
      <p:pic>
        <p:nvPicPr>
          <p:cNvPr id="14" name="CD2 TRACK 09">
            <a:hlinkClick r:id="" action="ppaction://media"/>
            <a:extLst>
              <a:ext uri="{FF2B5EF4-FFF2-40B4-BE49-F238E27FC236}">
                <a16:creationId xmlns:a16="http://schemas.microsoft.com/office/drawing/2014/main" id="{6271456F-2F4B-4FF3-8200-48DBAE920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52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4771" y="4977760"/>
            <a:ext cx="406400" cy="406400"/>
          </a:xfrm>
          <a:prstGeom prst="rect">
            <a:avLst/>
          </a:prstGeom>
        </p:spPr>
      </p:pic>
      <p:pic>
        <p:nvPicPr>
          <p:cNvPr id="1026" name="Picture 2" descr="Consonant sound /ʒ/ as in &quot;vision&quot; | American English pronunciation">
            <a:extLst>
              <a:ext uri="{FF2B5EF4-FFF2-40B4-BE49-F238E27FC236}">
                <a16:creationId xmlns:a16="http://schemas.microsoft.com/office/drawing/2014/main" id="{09DF0037-1FED-4CAE-A714-878BB73C8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162" y="390619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F62FE8-DC45-4499-8673-94B26A25850C}"/>
              </a:ext>
            </a:extLst>
          </p:cNvPr>
          <p:cNvSpPr txBox="1"/>
          <p:nvPr/>
        </p:nvSpPr>
        <p:spPr>
          <a:xfrm>
            <a:off x="10553022" y="6029662"/>
            <a:ext cx="540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/ʒ/</a:t>
            </a:r>
          </a:p>
        </p:txBody>
      </p:sp>
      <p:pic>
        <p:nvPicPr>
          <p:cNvPr id="16" name="CD2 TRACK 09">
            <a:hlinkClick r:id="" action="ppaction://media"/>
            <a:extLst>
              <a:ext uri="{FF2B5EF4-FFF2-40B4-BE49-F238E27FC236}">
                <a16:creationId xmlns:a16="http://schemas.microsoft.com/office/drawing/2014/main" id="{24487866-18EF-4E24-94AC-ADB410F89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7477" y="5951143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4BB284-C3BA-44AA-8051-63C163EAA537}"/>
              </a:ext>
            </a:extLst>
          </p:cNvPr>
          <p:cNvSpPr txBox="1"/>
          <p:nvPr/>
        </p:nvSpPr>
        <p:spPr>
          <a:xfrm>
            <a:off x="2963522" y="4537434"/>
            <a:ext cx="410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words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E7FBBC-4765-4691-9211-460B1A5961D5}"/>
              </a:ext>
            </a:extLst>
          </p:cNvPr>
          <p:cNvSpPr txBox="1"/>
          <p:nvPr/>
        </p:nvSpPr>
        <p:spPr>
          <a:xfrm>
            <a:off x="2096399" y="3474806"/>
            <a:ext cx="69611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Is Alfie watching television?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4C286-7C22-492B-B1D0-4E40A9D0848B}"/>
              </a:ext>
            </a:extLst>
          </p:cNvPr>
          <p:cNvSpPr txBox="1"/>
          <p:nvPr/>
        </p:nvSpPr>
        <p:spPr>
          <a:xfrm>
            <a:off x="2504175" y="4231969"/>
            <a:ext cx="21666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Yes, he is.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14DCB-3392-41F1-BB7D-504AAE48A898}"/>
              </a:ext>
            </a:extLst>
          </p:cNvPr>
          <p:cNvSpPr txBox="1"/>
          <p:nvPr/>
        </p:nvSpPr>
        <p:spPr>
          <a:xfrm>
            <a:off x="3397978" y="4989132"/>
            <a:ext cx="56595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Is Lucy watching television?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7174F-6907-4BEA-A298-AC41016B4220}"/>
              </a:ext>
            </a:extLst>
          </p:cNvPr>
          <p:cNvSpPr txBox="1"/>
          <p:nvPr/>
        </p:nvSpPr>
        <p:spPr>
          <a:xfrm>
            <a:off x="3521244" y="5776978"/>
            <a:ext cx="778518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No, she isn't. She's walking to the store.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D21A6-4C04-4F29-A795-C81513C0B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66" y="503271"/>
            <a:ext cx="10305570" cy="2900777"/>
          </a:xfrm>
          <a:prstGeom prst="rect">
            <a:avLst/>
          </a:prstGeom>
        </p:spPr>
      </p:pic>
      <p:pic>
        <p:nvPicPr>
          <p:cNvPr id="6" name="CD2 TRACK 10">
            <a:hlinkClick r:id="" action="ppaction://media"/>
            <a:extLst>
              <a:ext uri="{FF2B5EF4-FFF2-40B4-BE49-F238E27FC236}">
                <a16:creationId xmlns:a16="http://schemas.microsoft.com/office/drawing/2014/main" id="{992A3655-B3EE-4F9F-BFE9-19F3CC347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4307" y="816137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D892B4-C1AB-494F-8D29-30C0D9DDE036}"/>
              </a:ext>
            </a:extLst>
          </p:cNvPr>
          <p:cNvSpPr txBox="1"/>
          <p:nvPr/>
        </p:nvSpPr>
        <p:spPr>
          <a:xfrm>
            <a:off x="801090" y="376047"/>
            <a:ext cx="579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Hop and repeat when you hear /</a:t>
            </a:r>
            <a:r>
              <a:rPr lang="en-US" sz="3000" dirty="0">
                <a:solidFill>
                  <a:srgbClr val="00B050"/>
                </a:solidFill>
              </a:rPr>
              <a:t>W</a:t>
            </a:r>
            <a:r>
              <a:rPr lang="en-US" sz="3000" dirty="0">
                <a:solidFill>
                  <a:srgbClr val="FF0000"/>
                </a:solidFill>
              </a:rPr>
              <a:t>/  sound.</a:t>
            </a:r>
          </a:p>
        </p:txBody>
      </p:sp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2632</TotalTime>
  <Words>537</Words>
  <Application>Microsoft Office PowerPoint</Application>
  <PresentationFormat>Widescreen</PresentationFormat>
  <Paragraphs>106</Paragraphs>
  <Slides>32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MyriadPro-It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95</cp:revision>
  <dcterms:created xsi:type="dcterms:W3CDTF">2023-01-31T08:21:18Z</dcterms:created>
  <dcterms:modified xsi:type="dcterms:W3CDTF">2025-11-25T14:46:53Z</dcterms:modified>
</cp:coreProperties>
</file>