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n405RCIT1MJpLQecDVmglqFcx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ê Thị  Hằ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7-03T09:47:54.922" idx="1">
    <p:pos x="3181" y="230"/>
    <p:text>Nháy vào dòng chữ "Tôi là ai" để quay lại trang 5 ô vuông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eWtfrVc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7-03T09:47:54.922" idx="2">
    <p:pos x="3181" y="230"/>
    <p:text>Nháy vào dòng chữ "Tôi là ai" để quay lại trang 5 ô vuông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eWtfrVg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7-03T09:47:54.922" idx="3">
    <p:pos x="3181" y="230"/>
    <p:text>Nháy vào dòng chữ "Tôi là ai" để quay lại trang 5 ô vuông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eWtfrV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US" sz="3600" b="1"/>
              <a:t>Bài 2: NHỮNG MÁY TÍNH THÔNG DỤNG</a:t>
            </a:r>
            <a:endParaRPr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448" y="158496"/>
            <a:ext cx="10716768" cy="649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3600"/>
            </a:pPr>
            <a:br>
              <a:rPr lang="en-US" sz="3600"/>
            </a:br>
            <a:r>
              <a:rPr lang="en-US" sz="3600" b="1"/>
              <a:t>Em hãy nêu điểm khác nhau giữa các thành viên trong gia đình máy tính?</a:t>
            </a:r>
            <a:br>
              <a:rPr lang="en-US" sz="3600" b="1"/>
            </a:br>
            <a:endParaRPr sz="3600" b="1"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755904" y="1600201"/>
            <a:ext cx="105582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+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rời</a:t>
            </a:r>
            <a:endParaRPr dirty="0"/>
          </a:p>
          <a:p>
            <a:pPr marL="342900">
              <a:lnSpc>
                <a:spcPct val="150000"/>
              </a:lnSpc>
              <a:spcBef>
                <a:spcPts val="592"/>
              </a:spcBef>
              <a:buSzPct val="100000"/>
            </a:pPr>
            <a:r>
              <a:rPr lang="en-US" dirty="0"/>
              <a:t>+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: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,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bàn</a:t>
            </a:r>
            <a:endParaRPr dirty="0"/>
          </a:p>
          <a:p>
            <a:pPr marL="342900">
              <a:lnSpc>
                <a:spcPct val="150000"/>
              </a:lnSpc>
              <a:spcBef>
                <a:spcPts val="592"/>
              </a:spcBef>
              <a:buSzPct val="100000"/>
            </a:pPr>
            <a:r>
              <a:rPr lang="en-US" dirty="0"/>
              <a:t>+ 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endParaRPr dirty="0"/>
          </a:p>
          <a:p>
            <a:pPr marL="342900">
              <a:lnSpc>
                <a:spcPct val="150000"/>
              </a:lnSpc>
              <a:spcBef>
                <a:spcPts val="592"/>
              </a:spcBef>
              <a:buSzPct val="100000"/>
            </a:pPr>
            <a:r>
              <a:rPr lang="en-US" dirty="0"/>
              <a:t> +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: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268224" y="274638"/>
            <a:ext cx="9229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>
              <a:buSzPct val="100000"/>
            </a:pPr>
            <a:r>
              <a:rPr lang="en-US" dirty="0"/>
              <a:t>2. Các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dirty="0"/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endParaRPr/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624" y="1417639"/>
            <a:ext cx="9692640" cy="501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SzPts val="3600"/>
            </a:pPr>
            <a:r>
              <a:rPr lang="en-US" sz="3600"/>
              <a:t>HS chơi trò chơi “Đội nào nhanh và đúng”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body" idx="1"/>
          </p:nvPr>
        </p:nvSpPr>
        <p:spPr>
          <a:xfrm>
            <a:off x="646176" y="1166018"/>
            <a:ext cx="104851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b="1" dirty="0"/>
              <a:t>Lưu ý: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640"/>
              </a:spcBef>
              <a:buSzPts val="3200"/>
              <a:buNone/>
            </a:pPr>
            <a:r>
              <a:rPr lang="en-US" dirty="0"/>
              <a:t>+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,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640"/>
              </a:spcBef>
              <a:buSzPts val="3200"/>
              <a:buNone/>
            </a:pPr>
            <a:r>
              <a:rPr lang="en-US" dirty="0"/>
              <a:t>+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(</a:t>
            </a:r>
            <a:r>
              <a:rPr lang="en-US" dirty="0" err="1"/>
              <a:t>hình</a:t>
            </a:r>
            <a:r>
              <a:rPr lang="en-US" dirty="0"/>
              <a:t> 2). Em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b="1" dirty="0"/>
              <a:t>3. </a:t>
            </a:r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endParaRPr dirty="0"/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719328" y="1600201"/>
            <a:ext cx="10692384" cy="48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592"/>
              </a:spcBef>
              <a:buClr>
                <a:srgbClr val="FF0000"/>
              </a:buClr>
              <a:buSzPct val="100000"/>
              <a:buNone/>
            </a:pPr>
            <a:r>
              <a:rPr lang="en-US" dirty="0">
                <a:solidFill>
                  <a:srgbClr val="FF0000"/>
                </a:solidFill>
              </a:rPr>
              <a:t>Trong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592"/>
              </a:spcBef>
              <a:buSzPct val="100000"/>
              <a:buNone/>
            </a:pPr>
            <a:r>
              <a:rPr lang="en-US" dirty="0"/>
              <a:t>1.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592"/>
              </a:spcBef>
              <a:buSzPct val="100000"/>
              <a:buNone/>
            </a:pPr>
            <a:r>
              <a:rPr lang="en-US" dirty="0"/>
              <a:t>2.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592"/>
              </a:spcBef>
              <a:buSzPct val="100000"/>
              <a:buNone/>
            </a:pPr>
            <a:r>
              <a:rPr lang="en-US" dirty="0"/>
              <a:t>3.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rời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592"/>
              </a:spcBef>
              <a:buSzPct val="100000"/>
              <a:buNone/>
            </a:pPr>
            <a:r>
              <a:rPr lang="en-US" dirty="0"/>
              <a:t>4.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dirty="0"/>
          </a:p>
          <a:p>
            <a:pPr marL="0" indent="0">
              <a:spcBef>
                <a:spcPts val="592"/>
              </a:spcBef>
              <a:buSzPct val="100000"/>
              <a:buNone/>
            </a:pPr>
            <a:endParaRPr dirty="0"/>
          </a:p>
          <a:p>
            <a:pPr marL="0" indent="0">
              <a:spcBef>
                <a:spcPts val="592"/>
              </a:spcBef>
              <a:buSzPct val="100000"/>
              <a:buNone/>
            </a:pPr>
            <a:endParaRPr dirty="0"/>
          </a:p>
        </p:txBody>
      </p:sp>
      <p:sp>
        <p:nvSpPr>
          <p:cNvPr id="223" name="Google Shape;223;p15"/>
          <p:cNvSpPr/>
          <p:nvPr/>
        </p:nvSpPr>
        <p:spPr>
          <a:xfrm>
            <a:off x="591752" y="3176972"/>
            <a:ext cx="576064" cy="504056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>
            <a:spLocks noGrp="1"/>
          </p:cNvSpPr>
          <p:nvPr>
            <p:ph type="title"/>
          </p:nvPr>
        </p:nvSpPr>
        <p:spPr>
          <a:xfrm>
            <a:off x="371856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buSzPts val="4400"/>
            </a:pPr>
            <a:r>
              <a:rPr lang="en-US" dirty="0"/>
              <a:t>4.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dirty="0"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endParaRPr b="1"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56" y="1182624"/>
            <a:ext cx="9828600" cy="55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/>
          <p:nvPr/>
        </p:nvSpPr>
        <p:spPr>
          <a:xfrm>
            <a:off x="7248128" y="2325007"/>
            <a:ext cx="3419872" cy="3456384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Có màn hình, bàn phím và chuột</a:t>
            </a:r>
            <a:endParaRPr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endParaRPr/>
          </a:p>
        </p:txBody>
      </p:sp>
      <p:pic>
        <p:nvPicPr>
          <p:cNvPr id="237" name="Google Shape;23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9184" y="188641"/>
            <a:ext cx="10558272" cy="639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3394720" cy="994122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buClr>
                <a:srgbClr val="FF0000"/>
              </a:buClr>
              <a:buSzPts val="4000"/>
            </a:pPr>
            <a:r>
              <a:rPr lang="en-US" sz="4000" b="1">
                <a:solidFill>
                  <a:srgbClr val="FF0000"/>
                </a:solidFill>
              </a:rPr>
              <a:t>1. Khởi động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063552" y="2383433"/>
            <a:ext cx="82089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HS chơi trò chơi chọn 1 số thiết bị để ghép thành 1 bộ máy tính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094" y="404664"/>
            <a:ext cx="1805186" cy="18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296" y="324954"/>
            <a:ext cx="1884896" cy="188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6072" y="600045"/>
            <a:ext cx="1619808" cy="161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6958" y="692696"/>
            <a:ext cx="1535106" cy="153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8968" y="712550"/>
            <a:ext cx="1508720" cy="15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4073" y="3418265"/>
            <a:ext cx="1595871" cy="125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7664" y="3099516"/>
            <a:ext cx="1595871" cy="159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76321" y="3186448"/>
            <a:ext cx="1508939" cy="150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31149" y="3183379"/>
            <a:ext cx="1466950" cy="14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409938" y="2233892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086820" y="2230428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794314" y="2239387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7562844" y="2204864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9579946" y="2209850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2298315" y="4733374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986115" y="4709332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451221" y="4704346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468323" y="4709332"/>
            <a:ext cx="301686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096001" y="20608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951985" y="1484785"/>
            <a:ext cx="771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9840416" y="1484784"/>
            <a:ext cx="6449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679053" y="3807741"/>
            <a:ext cx="6449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5015880" y="3962084"/>
            <a:ext cx="6449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7608168" y="3284985"/>
            <a:ext cx="6449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633634" y="1340769"/>
            <a:ext cx="8370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299870" y="1250758"/>
            <a:ext cx="8370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747318" y="1285281"/>
            <a:ext cx="8370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9730790" y="3755226"/>
            <a:ext cx="8370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8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180" y="1700809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2011" y="3161557"/>
            <a:ext cx="2281436" cy="171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9336360" y="3779748"/>
            <a:ext cx="301686" cy="36933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7968208" y="2768447"/>
            <a:ext cx="301686" cy="36933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464152" y="3932148"/>
            <a:ext cx="301686" cy="36933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447928" y="2389852"/>
            <a:ext cx="301686" cy="36933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641886" y="4154569"/>
            <a:ext cx="301686" cy="36933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2279576" y="5157192"/>
            <a:ext cx="7560840" cy="1368152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Chúc mừng các em đã ghép thành công 1 bộ máy tính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buClr>
                <a:srgbClr val="FF0000"/>
              </a:buClr>
              <a:buSzPts val="3600"/>
            </a:pPr>
            <a:r>
              <a:rPr lang="en-US" sz="3600" b="1">
                <a:solidFill>
                  <a:srgbClr val="FF0000"/>
                </a:solidFill>
              </a:rPr>
              <a:t>2. Khám phá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b="1"/>
              <a:t>2.1 Những máy tính thông dụng</a:t>
            </a:r>
            <a:endParaRPr b="1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en-US" b="1"/>
              <a:t>- Để tìm hiểu các loại máy tính thông dụng thầy cùng các em chơi 1 trò chơi “Tôi là ai”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4419600" y="199292"/>
            <a:ext cx="338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là ai?</a:t>
            </a:r>
            <a:endParaRPr/>
          </a:p>
        </p:txBody>
      </p:sp>
      <p:sp>
        <p:nvSpPr>
          <p:cNvPr id="153" name="Google Shape;153;p6">
            <a:hlinkClick r:id="rId3" action="ppaction://hlinksldjump"/>
          </p:cNvPr>
          <p:cNvSpPr/>
          <p:nvPr/>
        </p:nvSpPr>
        <p:spPr>
          <a:xfrm>
            <a:off x="6610979" y="2780928"/>
            <a:ext cx="16002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8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4" name="Google Shape;154;p6">
            <a:hlinkClick r:id="rId4" action="ppaction://hlinksldjump"/>
          </p:cNvPr>
          <p:cNvSpPr/>
          <p:nvPr/>
        </p:nvSpPr>
        <p:spPr>
          <a:xfrm>
            <a:off x="4967649" y="2780928"/>
            <a:ext cx="1600200" cy="1600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8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5" name="Google Shape;155;p6">
            <a:hlinkClick r:id="rId5" action="ppaction://hlinksldjump"/>
          </p:cNvPr>
          <p:cNvSpPr/>
          <p:nvPr/>
        </p:nvSpPr>
        <p:spPr>
          <a:xfrm>
            <a:off x="3359696" y="2780928"/>
            <a:ext cx="1600200" cy="1600200"/>
          </a:xfrm>
          <a:prstGeom prst="rect">
            <a:avLst/>
          </a:prstGeom>
          <a:solidFill>
            <a:srgbClr val="FABF8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8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>
            <a:hlinkClick r:id="rId3" action="ppaction://hlinksldjump"/>
          </p:cNvPr>
          <p:cNvSpPr txBox="1"/>
          <p:nvPr/>
        </p:nvSpPr>
        <p:spPr>
          <a:xfrm>
            <a:off x="4419600" y="199292"/>
            <a:ext cx="338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là ai?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057400" y="1792566"/>
            <a:ext cx="8382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 có 4 bộ phận cơ bản: màn hình, thân máy, bàn phím và chuột máy tính tách rời nhau </a:t>
            </a: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hình ảnh của tôi: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82550">
              <a:buClr>
                <a:schemeClr val="dk1"/>
              </a:buClr>
              <a:buSzPts val="3200"/>
            </a:pP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7">
            <a:hlinkClick r:id="rId4" action="ppaction://hlinksldjump"/>
          </p:cNvPr>
          <p:cNvSpPr/>
          <p:nvPr/>
        </p:nvSpPr>
        <p:spPr>
          <a:xfrm>
            <a:off x="2673927" y="0"/>
            <a:ext cx="1600200" cy="1600200"/>
          </a:xfrm>
          <a:prstGeom prst="rect">
            <a:avLst/>
          </a:prstGeom>
          <a:solidFill>
            <a:srgbClr val="FABF8E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1</a:t>
            </a:r>
            <a:endParaRPr/>
          </a:p>
        </p:txBody>
      </p:sp>
      <p:sp>
        <p:nvSpPr>
          <p:cNvPr id="163" name="Google Shape;163;p7">
            <a:hlinkClick r:id="rId5" action="ppaction://hlinksldjump"/>
          </p:cNvPr>
          <p:cNvSpPr/>
          <p:nvPr/>
        </p:nvSpPr>
        <p:spPr>
          <a:xfrm>
            <a:off x="9753600" y="6248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7889" y="4349688"/>
            <a:ext cx="3909413" cy="25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1905000" y="5029200"/>
            <a:ext cx="3758952" cy="1143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Tớ là máy tính để bàn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>
            <a:hlinkClick r:id="rId3" action="ppaction://hlinksldjump"/>
          </p:cNvPr>
          <p:cNvSpPr txBox="1"/>
          <p:nvPr/>
        </p:nvSpPr>
        <p:spPr>
          <a:xfrm>
            <a:off x="4419600" y="199292"/>
            <a:ext cx="338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là ai?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792480" y="1477904"/>
            <a:ext cx="10875264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gắn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gấp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gọn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82550">
              <a:buClr>
                <a:schemeClr val="dk1"/>
              </a:buClr>
              <a:buSzPts val="3200"/>
            </a:pP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8">
            <a:hlinkClick r:id="rId4" action="ppaction://hlinksldjump"/>
          </p:cNvPr>
          <p:cNvSpPr/>
          <p:nvPr/>
        </p:nvSpPr>
        <p:spPr>
          <a:xfrm>
            <a:off x="2673927" y="0"/>
            <a:ext cx="1600200" cy="1600200"/>
          </a:xfrm>
          <a:prstGeom prst="rect">
            <a:avLst/>
          </a:prstGeom>
          <a:solidFill>
            <a:srgbClr val="FABF8E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2</a:t>
            </a:r>
            <a:endParaRPr sz="400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8">
            <a:hlinkClick r:id="rId5" action="ppaction://hlinksldjump"/>
          </p:cNvPr>
          <p:cNvSpPr/>
          <p:nvPr/>
        </p:nvSpPr>
        <p:spPr>
          <a:xfrm>
            <a:off x="9753600" y="6248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9937" y="4725144"/>
            <a:ext cx="2766783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1194816" y="5029200"/>
            <a:ext cx="4469136" cy="1524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Tớ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xách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>
            <a:hlinkClick r:id="rId3" action="ppaction://hlinksldjump"/>
          </p:cNvPr>
          <p:cNvSpPr txBox="1"/>
          <p:nvPr/>
        </p:nvSpPr>
        <p:spPr>
          <a:xfrm>
            <a:off x="4003558" y="99646"/>
            <a:ext cx="33810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là ai?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475487" y="904091"/>
            <a:ext cx="1026566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gắn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liền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Thay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chạm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nhẹ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ngón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ts val="3200"/>
              <a:buFont typeface="Times New Roman"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9">
            <a:hlinkClick r:id="rId4" action="ppaction://hlinksldjump"/>
          </p:cNvPr>
          <p:cNvSpPr/>
          <p:nvPr/>
        </p:nvSpPr>
        <p:spPr>
          <a:xfrm>
            <a:off x="2673928" y="0"/>
            <a:ext cx="1532312" cy="1124744"/>
          </a:xfrm>
          <a:prstGeom prst="rect">
            <a:avLst/>
          </a:prstGeom>
          <a:solidFill>
            <a:srgbClr val="FABF8E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</a:t>
            </a:r>
            <a:r>
              <a:rPr lang="en-US" sz="4000" dirty="0" err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4000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sz="4000" dirty="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3904" y="5273826"/>
            <a:ext cx="1268601" cy="15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655" y="4505450"/>
            <a:ext cx="3006545" cy="22529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/>
          <p:nvPr/>
        </p:nvSpPr>
        <p:spPr>
          <a:xfrm>
            <a:off x="5879976" y="5949280"/>
            <a:ext cx="3758952" cy="90872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Tớ là điện thoại thông minh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295800" y="4664174"/>
            <a:ext cx="3816424" cy="92506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Tớ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Bài 2: NHỮNG MÁY TÍNH THÔNG DỤNG</vt:lpstr>
      <vt:lpstr>1. Khởi động</vt:lpstr>
      <vt:lpstr>PowerPoint Presentation</vt:lpstr>
      <vt:lpstr>PowerPoint Presentation</vt:lpstr>
      <vt:lpstr>2.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hãy nêu điểm khác nhau giữa các thành viên trong gia đình máy tính? </vt:lpstr>
      <vt:lpstr>2. Các thành phần cơ bản của từng loại máy tính</vt:lpstr>
      <vt:lpstr>PowerPoint Presentation</vt:lpstr>
      <vt:lpstr>PowerPoint Presentation</vt:lpstr>
      <vt:lpstr>3. Luyện tập</vt:lpstr>
      <vt:lpstr>4.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HOANG_HANG</dc:creator>
  <cp:lastModifiedBy>Administrator</cp:lastModifiedBy>
  <cp:revision>1</cp:revision>
  <dcterms:created xsi:type="dcterms:W3CDTF">2022-07-16T14:48:15Z</dcterms:created>
  <dcterms:modified xsi:type="dcterms:W3CDTF">2025-09-09T08:28:05Z</dcterms:modified>
</cp:coreProperties>
</file>