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28"/>
  </p:notesMasterIdLst>
  <p:handoutMasterIdLst>
    <p:handoutMasterId r:id="rId29"/>
  </p:handoutMasterIdLst>
  <p:sldIdLst>
    <p:sldId id="275" r:id="rId2"/>
    <p:sldId id="299" r:id="rId3"/>
    <p:sldId id="276" r:id="rId4"/>
    <p:sldId id="258" r:id="rId5"/>
    <p:sldId id="257" r:id="rId6"/>
    <p:sldId id="259" r:id="rId7"/>
    <p:sldId id="262" r:id="rId8"/>
    <p:sldId id="270" r:id="rId9"/>
    <p:sldId id="271" r:id="rId10"/>
    <p:sldId id="273" r:id="rId11"/>
    <p:sldId id="277" r:id="rId12"/>
    <p:sldId id="278" r:id="rId13"/>
    <p:sldId id="274" r:id="rId14"/>
    <p:sldId id="288" r:id="rId15"/>
    <p:sldId id="266" r:id="rId16"/>
    <p:sldId id="282" r:id="rId17"/>
    <p:sldId id="279" r:id="rId18"/>
    <p:sldId id="264" r:id="rId19"/>
    <p:sldId id="267" r:id="rId20"/>
    <p:sldId id="293" r:id="rId21"/>
    <p:sldId id="294" r:id="rId22"/>
    <p:sldId id="295" r:id="rId23"/>
    <p:sldId id="296" r:id="rId24"/>
    <p:sldId id="289" r:id="rId25"/>
    <p:sldId id="29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Thị  Hằng" initials="LT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F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3T16:47:54.922" idx="1">
    <p:pos x="3181" y="230"/>
    <p:text>Nháy vào dòng chữ "Tôi là ai" để quay lại trang 5 ô vuông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1C45-EBC8-4EF0-ACAF-DBFE137B7ABD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39EF-AAF3-4350-841C-9F308646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0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61F6E-C291-4512-BEDE-3D7E15905F5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08594-347B-43DB-8C98-706BF103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9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08594-347B-43DB-8C98-706BF10307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08594-347B-43DB-8C98-706BF10307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2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63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60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63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3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8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8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4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873C-46E8-4DCC-B6E2-B0A96979C2F2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A4052-B1E3-436C-8532-BC4D80C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67" r:id="rId12"/>
    <p:sldLayoutId id="2147483881" r:id="rId13"/>
    <p:sldLayoutId id="214748381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4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4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4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8.jpg"/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11" Type="http://schemas.openxmlformats.org/officeDocument/2006/relationships/image" Target="../media/image36.jpg"/><Relationship Id="rId5" Type="http://schemas.openxmlformats.org/officeDocument/2006/relationships/image" Target="../media/image32.jpg"/><Relationship Id="rId15" Type="http://schemas.openxmlformats.org/officeDocument/2006/relationships/image" Target="../media/image24.jpg"/><Relationship Id="rId10" Type="http://schemas.openxmlformats.org/officeDocument/2006/relationships/image" Target="../media/image35.jpg"/><Relationship Id="rId4" Type="http://schemas.openxmlformats.org/officeDocument/2006/relationships/image" Target="../media/image31.jpg"/><Relationship Id="rId9" Type="http://schemas.openxmlformats.org/officeDocument/2006/relationships/image" Target="../media/image25.jpg"/><Relationship Id="rId1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slide" Target="slide14.xml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1"/>
          <p:cNvSpPr>
            <a:spLocks noGrp="1" noChangeArrowheads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/>
            </a:lvl1pPr>
          </a:lstStyle>
          <a:p>
            <a:fld id="{E161491D-D753-4E66-A826-FF1D049F79E4}" type="slidenum">
              <a:rPr lang="en-US"/>
              <a:pPr/>
              <a:t>1</a:t>
            </a:fld>
            <a:endParaRPr lang="en-US"/>
          </a:p>
        </p:txBody>
      </p:sp>
      <p:sp>
        <p:nvSpPr>
          <p:cNvPr id="39" name="Rectangle 57"/>
          <p:cNvSpPr>
            <a:spLocks noChangeArrowheads="1"/>
          </p:cNvSpPr>
          <p:nvPr/>
        </p:nvSpPr>
        <p:spPr bwMode="gray">
          <a:xfrm flipH="1">
            <a:off x="7543800" y="1"/>
            <a:ext cx="3124200" cy="3908425"/>
          </a:xfrm>
          <a:prstGeom prst="rect">
            <a:avLst/>
          </a:prstGeom>
          <a:gradFill rotWithShape="1">
            <a:gsLst>
              <a:gs pos="0">
                <a:schemeClr val="accent2">
                  <a:alpha val="60001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41" name="Picture 59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9430" r="12967" b="11002"/>
          <a:stretch>
            <a:fillRect/>
          </a:stretch>
        </p:blipFill>
        <p:spPr bwMode="auto">
          <a:xfrm>
            <a:off x="9344025" y="2992439"/>
            <a:ext cx="857250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0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0001" r="12143" b="37653"/>
          <a:stretch>
            <a:fillRect/>
          </a:stretch>
        </p:blipFill>
        <p:spPr bwMode="auto">
          <a:xfrm>
            <a:off x="2063750" y="6105526"/>
            <a:ext cx="108585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1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5"/>
          <a:stretch>
            <a:fillRect/>
          </a:stretch>
        </p:blipFill>
        <p:spPr bwMode="auto">
          <a:xfrm>
            <a:off x="9912350" y="3429001"/>
            <a:ext cx="755650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2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7950" b="-2397"/>
          <a:stretch>
            <a:fillRect/>
          </a:stretch>
        </p:blipFill>
        <p:spPr bwMode="auto">
          <a:xfrm>
            <a:off x="1556544" y="3814331"/>
            <a:ext cx="210026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3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2965" r="8136" b="10847"/>
          <a:stretch>
            <a:fillRect/>
          </a:stretch>
        </p:blipFill>
        <p:spPr bwMode="auto">
          <a:xfrm>
            <a:off x="4800600" y="152401"/>
            <a:ext cx="1606550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4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9616" r="8974" b="22986"/>
          <a:stretch>
            <a:fillRect/>
          </a:stretch>
        </p:blipFill>
        <p:spPr bwMode="auto">
          <a:xfrm>
            <a:off x="6240464" y="5627688"/>
            <a:ext cx="1450975" cy="12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5" descr="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3991" flipH="1">
            <a:off x="5227638" y="5932489"/>
            <a:ext cx="438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6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9616" r="39903" b="10898"/>
          <a:stretch>
            <a:fillRect/>
          </a:stretch>
        </p:blipFill>
        <p:spPr bwMode="auto">
          <a:xfrm>
            <a:off x="9961564" y="620713"/>
            <a:ext cx="706437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7" descr="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88913"/>
            <a:ext cx="512762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8" descr="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000" flipH="1">
            <a:off x="1770063" y="481013"/>
            <a:ext cx="438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73"/>
          <p:cNvGrpSpPr>
            <a:grpSpLocks/>
          </p:cNvGrpSpPr>
          <p:nvPr/>
        </p:nvGrpSpPr>
        <p:grpSpPr bwMode="auto">
          <a:xfrm>
            <a:off x="2505365" y="158751"/>
            <a:ext cx="7743825" cy="5946775"/>
            <a:chOff x="462" y="236"/>
            <a:chExt cx="4878" cy="3746"/>
          </a:xfrm>
        </p:grpSpPr>
        <p:sp>
          <p:nvSpPr>
            <p:cNvPr id="52" name="Freeform 74"/>
            <p:cNvSpPr>
              <a:spLocks/>
            </p:cNvSpPr>
            <p:nvPr userDrawn="1"/>
          </p:nvSpPr>
          <p:spPr bwMode="gray">
            <a:xfrm>
              <a:off x="504" y="592"/>
              <a:ext cx="4836" cy="3390"/>
            </a:xfrm>
            <a:custGeom>
              <a:avLst/>
              <a:gdLst>
                <a:gd name="T0" fmla="*/ 0 w 4836"/>
                <a:gd name="T1" fmla="*/ 3390 h 3390"/>
                <a:gd name="T2" fmla="*/ 132 w 4836"/>
                <a:gd name="T3" fmla="*/ 0 h 3390"/>
                <a:gd name="T4" fmla="*/ 4560 w 4836"/>
                <a:gd name="T5" fmla="*/ 132 h 3390"/>
                <a:gd name="T6" fmla="*/ 4836 w 4836"/>
                <a:gd name="T7" fmla="*/ 3210 h 3390"/>
                <a:gd name="T8" fmla="*/ 0 w 4836"/>
                <a:gd name="T9" fmla="*/ 3390 h 3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6" h="3390">
                  <a:moveTo>
                    <a:pt x="0" y="3390"/>
                  </a:moveTo>
                  <a:lnTo>
                    <a:pt x="132" y="0"/>
                  </a:lnTo>
                  <a:lnTo>
                    <a:pt x="4560" y="132"/>
                  </a:lnTo>
                  <a:lnTo>
                    <a:pt x="4836" y="3210"/>
                  </a:lnTo>
                  <a:lnTo>
                    <a:pt x="0" y="3390"/>
                  </a:lnTo>
                  <a:close/>
                </a:path>
              </a:pathLst>
            </a:custGeom>
            <a:solidFill>
              <a:srgbClr val="333333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503F2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Freeform 75"/>
            <p:cNvSpPr>
              <a:spLocks/>
            </p:cNvSpPr>
            <p:nvPr userDrawn="1"/>
          </p:nvSpPr>
          <p:spPr bwMode="gray">
            <a:xfrm>
              <a:off x="462" y="546"/>
              <a:ext cx="4836" cy="3390"/>
            </a:xfrm>
            <a:custGeom>
              <a:avLst/>
              <a:gdLst>
                <a:gd name="T0" fmla="*/ 0 w 4836"/>
                <a:gd name="T1" fmla="*/ 3390 h 3390"/>
                <a:gd name="T2" fmla="*/ 132 w 4836"/>
                <a:gd name="T3" fmla="*/ 0 h 3390"/>
                <a:gd name="T4" fmla="*/ 4560 w 4836"/>
                <a:gd name="T5" fmla="*/ 132 h 3390"/>
                <a:gd name="T6" fmla="*/ 4836 w 4836"/>
                <a:gd name="T7" fmla="*/ 3210 h 3390"/>
                <a:gd name="T8" fmla="*/ 0 w 4836"/>
                <a:gd name="T9" fmla="*/ 3390 h 3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6" h="3390">
                  <a:moveTo>
                    <a:pt x="0" y="3390"/>
                  </a:moveTo>
                  <a:lnTo>
                    <a:pt x="132" y="0"/>
                  </a:lnTo>
                  <a:lnTo>
                    <a:pt x="4560" y="132"/>
                  </a:lnTo>
                  <a:lnTo>
                    <a:pt x="4836" y="3210"/>
                  </a:lnTo>
                  <a:lnTo>
                    <a:pt x="0" y="339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95294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503F2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Freeform 76"/>
            <p:cNvSpPr>
              <a:spLocks/>
            </p:cNvSpPr>
            <p:nvPr userDrawn="1"/>
          </p:nvSpPr>
          <p:spPr bwMode="gray">
            <a:xfrm>
              <a:off x="4926" y="906"/>
              <a:ext cx="288" cy="2718"/>
            </a:xfrm>
            <a:custGeom>
              <a:avLst/>
              <a:gdLst>
                <a:gd name="T0" fmla="*/ 288 w 288"/>
                <a:gd name="T1" fmla="*/ 2718 h 2718"/>
                <a:gd name="T2" fmla="*/ 0 w 288"/>
                <a:gd name="T3" fmla="*/ 0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8" h="2718">
                  <a:moveTo>
                    <a:pt x="288" y="2718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503F2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5" name="Freeform 77"/>
            <p:cNvSpPr>
              <a:spLocks/>
            </p:cNvSpPr>
            <p:nvPr userDrawn="1"/>
          </p:nvSpPr>
          <p:spPr bwMode="gray">
            <a:xfrm>
              <a:off x="516" y="1248"/>
              <a:ext cx="4710" cy="2598"/>
            </a:xfrm>
            <a:custGeom>
              <a:avLst/>
              <a:gdLst>
                <a:gd name="T0" fmla="*/ 108 w 4710"/>
                <a:gd name="T1" fmla="*/ 0 h 2598"/>
                <a:gd name="T2" fmla="*/ 0 w 4710"/>
                <a:gd name="T3" fmla="*/ 2598 h 2598"/>
                <a:gd name="T4" fmla="*/ 4710 w 4710"/>
                <a:gd name="T5" fmla="*/ 2424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10" h="2598">
                  <a:moveTo>
                    <a:pt x="108" y="0"/>
                  </a:moveTo>
                  <a:lnTo>
                    <a:pt x="0" y="2598"/>
                  </a:lnTo>
                  <a:lnTo>
                    <a:pt x="4710" y="2424"/>
                  </a:lnTo>
                </a:path>
              </a:pathLst>
            </a:custGeom>
            <a:noFill/>
            <a:ln w="9525" cap="flat">
              <a:solidFill>
                <a:srgbClr val="503F2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Oval 78"/>
            <p:cNvSpPr>
              <a:spLocks noChangeArrowheads="1"/>
            </p:cNvSpPr>
            <p:nvPr userDrawn="1"/>
          </p:nvSpPr>
          <p:spPr bwMode="gray">
            <a:xfrm>
              <a:off x="1931" y="660"/>
              <a:ext cx="141" cy="141"/>
            </a:xfrm>
            <a:prstGeom prst="ellipse">
              <a:avLst/>
            </a:prstGeom>
            <a:solidFill>
              <a:schemeClr val="hlink">
                <a:alpha val="39999"/>
              </a:schemeClr>
            </a:solidFill>
            <a:ln w="9525">
              <a:solidFill>
                <a:srgbClr val="503F2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7" name="Oval 79"/>
            <p:cNvSpPr>
              <a:spLocks noChangeArrowheads="1"/>
            </p:cNvSpPr>
            <p:nvPr userDrawn="1"/>
          </p:nvSpPr>
          <p:spPr bwMode="gray">
            <a:xfrm>
              <a:off x="3489" y="682"/>
              <a:ext cx="130" cy="13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503F2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8" name="Freeform 80"/>
            <p:cNvSpPr>
              <a:spLocks/>
            </p:cNvSpPr>
            <p:nvPr userDrawn="1"/>
          </p:nvSpPr>
          <p:spPr bwMode="gray">
            <a:xfrm>
              <a:off x="1985" y="236"/>
              <a:ext cx="1543" cy="548"/>
            </a:xfrm>
            <a:custGeom>
              <a:avLst/>
              <a:gdLst>
                <a:gd name="T0" fmla="*/ 81 w 1555"/>
                <a:gd name="T1" fmla="*/ 508 h 548"/>
                <a:gd name="T2" fmla="*/ 18 w 1555"/>
                <a:gd name="T3" fmla="*/ 469 h 548"/>
                <a:gd name="T4" fmla="*/ 188 w 1555"/>
                <a:gd name="T5" fmla="*/ 254 h 548"/>
                <a:gd name="T6" fmla="*/ 391 w 1555"/>
                <a:gd name="T7" fmla="*/ 62 h 548"/>
                <a:gd name="T8" fmla="*/ 1340 w 1555"/>
                <a:gd name="T9" fmla="*/ 96 h 548"/>
                <a:gd name="T10" fmla="*/ 1543 w 1555"/>
                <a:gd name="T11" fmla="*/ 497 h 548"/>
                <a:gd name="T12" fmla="*/ 1521 w 1555"/>
                <a:gd name="T13" fmla="*/ 531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5" h="548">
                  <a:moveTo>
                    <a:pt x="81" y="508"/>
                  </a:moveTo>
                  <a:cubicBezTo>
                    <a:pt x="71" y="502"/>
                    <a:pt x="0" y="511"/>
                    <a:pt x="18" y="469"/>
                  </a:cubicBezTo>
                  <a:cubicBezTo>
                    <a:pt x="47" y="416"/>
                    <a:pt x="126" y="322"/>
                    <a:pt x="188" y="254"/>
                  </a:cubicBezTo>
                  <a:cubicBezTo>
                    <a:pt x="250" y="186"/>
                    <a:pt x="301" y="49"/>
                    <a:pt x="391" y="62"/>
                  </a:cubicBezTo>
                  <a:cubicBezTo>
                    <a:pt x="481" y="75"/>
                    <a:pt x="950" y="0"/>
                    <a:pt x="1340" y="96"/>
                  </a:cubicBezTo>
                  <a:cubicBezTo>
                    <a:pt x="1425" y="271"/>
                    <a:pt x="1531" y="446"/>
                    <a:pt x="1543" y="497"/>
                  </a:cubicBezTo>
                  <a:cubicBezTo>
                    <a:pt x="1555" y="548"/>
                    <a:pt x="1526" y="524"/>
                    <a:pt x="1521" y="531"/>
                  </a:cubicBezTo>
                </a:path>
              </a:pathLst>
            </a:custGeom>
            <a:noFill/>
            <a:ln w="9525">
              <a:solidFill>
                <a:srgbClr val="503F2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Freeform 81"/>
            <p:cNvSpPr>
              <a:spLocks/>
            </p:cNvSpPr>
            <p:nvPr userDrawn="1"/>
          </p:nvSpPr>
          <p:spPr bwMode="gray">
            <a:xfrm>
              <a:off x="868" y="3017"/>
              <a:ext cx="4313" cy="664"/>
            </a:xfrm>
            <a:custGeom>
              <a:avLst/>
              <a:gdLst>
                <a:gd name="T0" fmla="*/ 8 w 4544"/>
                <a:gd name="T1" fmla="*/ 2784 h 2864"/>
                <a:gd name="T2" fmla="*/ 80 w 4544"/>
                <a:gd name="T3" fmla="*/ 2864 h 2864"/>
                <a:gd name="T4" fmla="*/ 4480 w 4544"/>
                <a:gd name="T5" fmla="*/ 2720 h 2864"/>
                <a:gd name="T6" fmla="*/ 4536 w 4544"/>
                <a:gd name="T7" fmla="*/ 2592 h 2864"/>
                <a:gd name="T8" fmla="*/ 4256 w 4544"/>
                <a:gd name="T9" fmla="*/ 144 h 2864"/>
                <a:gd name="T10" fmla="*/ 4136 w 4544"/>
                <a:gd name="T11" fmla="*/ 56 h 2864"/>
                <a:gd name="T12" fmla="*/ 232 w 4544"/>
                <a:gd name="T13" fmla="*/ 8 h 2864"/>
                <a:gd name="T14" fmla="*/ 144 w 4544"/>
                <a:gd name="T15" fmla="*/ 104 h 2864"/>
                <a:gd name="T16" fmla="*/ 8 w 4544"/>
                <a:gd name="T17" fmla="*/ 2784 h 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4" h="2864">
                  <a:moveTo>
                    <a:pt x="8" y="2784"/>
                  </a:moveTo>
                  <a:cubicBezTo>
                    <a:pt x="0" y="2864"/>
                    <a:pt x="80" y="2864"/>
                    <a:pt x="80" y="2864"/>
                  </a:cubicBezTo>
                  <a:cubicBezTo>
                    <a:pt x="80" y="2864"/>
                    <a:pt x="2280" y="2792"/>
                    <a:pt x="4480" y="2720"/>
                  </a:cubicBezTo>
                  <a:cubicBezTo>
                    <a:pt x="4544" y="2728"/>
                    <a:pt x="4536" y="2592"/>
                    <a:pt x="4536" y="2592"/>
                  </a:cubicBezTo>
                  <a:lnTo>
                    <a:pt x="4256" y="144"/>
                  </a:lnTo>
                  <a:cubicBezTo>
                    <a:pt x="4256" y="144"/>
                    <a:pt x="4248" y="56"/>
                    <a:pt x="4136" y="56"/>
                  </a:cubicBezTo>
                  <a:cubicBezTo>
                    <a:pt x="3465" y="33"/>
                    <a:pt x="897" y="0"/>
                    <a:pt x="232" y="8"/>
                  </a:cubicBezTo>
                  <a:cubicBezTo>
                    <a:pt x="152" y="16"/>
                    <a:pt x="144" y="104"/>
                    <a:pt x="144" y="104"/>
                  </a:cubicBezTo>
                  <a:cubicBezTo>
                    <a:pt x="107" y="567"/>
                    <a:pt x="36" y="2226"/>
                    <a:pt x="8" y="27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0" name="Picture 82" descr="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2401"/>
            <a:ext cx="159067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3" descr="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25" y="92076"/>
            <a:ext cx="151765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6" descr="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391">
            <a:off x="3211513" y="2543191"/>
            <a:ext cx="330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7" descr="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124200" y="3379803"/>
            <a:ext cx="61785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4005410" y="2777447"/>
            <a:ext cx="4853186" cy="6592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numCol="1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dirty="0" err="1">
                <a:ln w="11430"/>
                <a:solidFill>
                  <a:schemeClr val="accent4">
                    <a:lumMod val="75000"/>
                  </a:schemeClr>
                </a:solidFill>
                <a:latin typeface="UTM Staccato " pitchFamily="18" charset="0"/>
              </a:rPr>
              <a:t>Khởi</a:t>
            </a:r>
            <a:r>
              <a:rPr lang="en-US" sz="5400" dirty="0">
                <a:ln w="11430"/>
                <a:solidFill>
                  <a:schemeClr val="accent4">
                    <a:lumMod val="75000"/>
                  </a:schemeClr>
                </a:solidFill>
                <a:latin typeface="UTM Staccato " pitchFamily="18" charset="0"/>
              </a:rPr>
              <a:t> </a:t>
            </a:r>
            <a:r>
              <a:rPr lang="en-US" sz="5400" dirty="0" err="1">
                <a:ln w="11430"/>
                <a:solidFill>
                  <a:schemeClr val="accent4">
                    <a:lumMod val="75000"/>
                  </a:schemeClr>
                </a:solidFill>
                <a:latin typeface="UTM Staccato " pitchFamily="18" charset="0"/>
              </a:rPr>
              <a:t>động</a:t>
            </a:r>
            <a:endParaRPr lang="en-US" sz="5400" dirty="0">
              <a:ln w="11430"/>
              <a:solidFill>
                <a:schemeClr val="accent4">
                  <a:lumMod val="75000"/>
                </a:schemeClr>
              </a:solidFill>
              <a:latin typeface="UTM Staccato 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0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07 0.24301 C 0.22292 0.23237 0.18316 0.20786 0.16198 0.17965 C 0.1408 0.15145 0.1349 0.10382 0.10799 0.07399 C 0.08108 0.04416 0.04045 0.02197 5.55556E-7 -9.82659E-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-12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4 0.06335 C -0.15191 0.06335 -0.1276 0.06335 -0.09826 0.05272 C -0.06892 0.04208 -0.03455 0.02104 8.33333E-7 1.44509E-6 " pathEditMode="relative" ptsTypes="a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ai?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019435"/>
            <a:ext cx="1120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2819400" y="0"/>
            <a:ext cx="16002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số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11" y="5213108"/>
            <a:ext cx="3541755" cy="153718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905000" y="5410200"/>
            <a:ext cx="3276600" cy="1143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/>
              <a:t>Bàn</a:t>
            </a:r>
            <a:r>
              <a:rPr lang="en-US" sz="2800"/>
              <a:t> </a:t>
            </a:r>
            <a:r>
              <a:rPr lang="en-US" sz="2800" err="1"/>
              <a:t>phím</a:t>
            </a:r>
            <a:r>
              <a:rPr lang="en-US" sz="2800"/>
              <a:t> </a:t>
            </a:r>
            <a:r>
              <a:rPr lang="en-US" sz="2800" err="1"/>
              <a:t>máy</a:t>
            </a:r>
            <a:r>
              <a:rPr lang="en-US" sz="2800"/>
              <a:t> </a:t>
            </a:r>
            <a:r>
              <a:rPr lang="en-US" sz="2800" err="1"/>
              <a:t>tính</a:t>
            </a:r>
            <a:endParaRPr lang="en-US" sz="2800"/>
          </a:p>
        </p:txBody>
      </p:sp>
      <p:sp>
        <p:nvSpPr>
          <p:cNvPr id="10" name="Arrow: Right 9">
            <a:hlinkClick r:id="rId5" action="ppaction://hlinksldjump"/>
            <a:extLst>
              <a:ext uri="{FF2B5EF4-FFF2-40B4-BE49-F238E27FC236}">
                <a16:creationId xmlns:a16="http://schemas.microsoft.com/office/drawing/2014/main" id="{2D783783-28D4-A3A8-D362-F5688A1F9AD9}"/>
              </a:ext>
            </a:extLst>
          </p:cNvPr>
          <p:cNvSpPr/>
          <p:nvPr/>
        </p:nvSpPr>
        <p:spPr>
          <a:xfrm>
            <a:off x="9753600" y="6248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25 -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ai?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6638" y="1782682"/>
            <a:ext cx="104071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798618" y="0"/>
            <a:ext cx="1600200" cy="1600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số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953000"/>
            <a:ext cx="16764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8" y="4937018"/>
            <a:ext cx="1692383" cy="1692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17" y="4909668"/>
            <a:ext cx="1692383" cy="168486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524000" y="5029200"/>
            <a:ext cx="3276600" cy="1143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Chuột máy tính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BADDCFC4-C1AD-8A25-ADA0-9852517214F7}"/>
              </a:ext>
            </a:extLst>
          </p:cNvPr>
          <p:cNvSpPr/>
          <p:nvPr/>
        </p:nvSpPr>
        <p:spPr>
          <a:xfrm>
            <a:off x="10037298" y="6553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26719 0.0007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4115 0.00069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ai?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2293" y="1792566"/>
            <a:ext cx="87171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798618" y="0"/>
            <a:ext cx="1600200" cy="16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số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93" y="3621220"/>
            <a:ext cx="2152650" cy="1588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71" y="2792690"/>
            <a:ext cx="2000250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36" y="3827032"/>
            <a:ext cx="4147528" cy="257583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524000" y="5029200"/>
            <a:ext cx="3276600" cy="1143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Loa máy tính</a:t>
            </a:r>
          </a:p>
        </p:txBody>
      </p:sp>
      <p:sp>
        <p:nvSpPr>
          <p:cNvPr id="12" name="Arrow: Right 11">
            <a:hlinkClick r:id="rId7" action="ppaction://hlinksldjump"/>
            <a:extLst>
              <a:ext uri="{FF2B5EF4-FFF2-40B4-BE49-F238E27FC236}">
                <a16:creationId xmlns:a16="http://schemas.microsoft.com/office/drawing/2014/main" id="{663CB9D3-526F-A7A7-CBA5-6D54561DE06F}"/>
              </a:ext>
            </a:extLst>
          </p:cNvPr>
          <p:cNvSpPr/>
          <p:nvPr/>
        </p:nvSpPr>
        <p:spPr>
          <a:xfrm>
            <a:off x="9753600" y="6248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1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 -0.001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798804"/>
            <a:ext cx="922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2667000" y="32532"/>
            <a:ext cx="16002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4" b="27986"/>
          <a:stretch/>
        </p:blipFill>
        <p:spPr>
          <a:xfrm>
            <a:off x="2517001" y="5338235"/>
            <a:ext cx="2143125" cy="833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4943476"/>
            <a:ext cx="2143125" cy="19145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524000" y="5029200"/>
            <a:ext cx="3276600" cy="1143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Thân máy tính</a:t>
            </a:r>
          </a:p>
        </p:txBody>
      </p:sp>
      <p:sp>
        <p:nvSpPr>
          <p:cNvPr id="9" name="Arrow: Right 8">
            <a:hlinkClick r:id="rId6" action="ppaction://hlinksldjump"/>
            <a:extLst>
              <a:ext uri="{FF2B5EF4-FFF2-40B4-BE49-F238E27FC236}">
                <a16:creationId xmlns:a16="http://schemas.microsoft.com/office/drawing/2014/main" id="{12B7C434-A703-449C-17EB-CE88222EA40F}"/>
              </a:ext>
            </a:extLst>
          </p:cNvPr>
          <p:cNvSpPr/>
          <p:nvPr/>
        </p:nvSpPr>
        <p:spPr>
          <a:xfrm>
            <a:off x="9753600" y="6248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25 -3.703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5 3.33333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1049">
            <a:extLst>
              <a:ext uri="{FF2B5EF4-FFF2-40B4-BE49-F238E27FC236}">
                <a16:creationId xmlns:a16="http://schemas.microsoft.com/office/drawing/2014/main" id="{5223EC50-7CD5-7657-79B0-F7CD62DC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988" y="1"/>
            <a:ext cx="5788412" cy="6879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7E6A-7507-10F5-C446-DBF6DBC3C682}"/>
              </a:ext>
            </a:extLst>
          </p:cNvPr>
          <p:cNvSpPr txBox="1"/>
          <p:nvPr/>
        </p:nvSpPr>
        <p:spPr>
          <a:xfrm>
            <a:off x="3946924" y="1977392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9DDDA-083D-0244-4B84-8A8BC0B18809}"/>
              </a:ext>
            </a:extLst>
          </p:cNvPr>
          <p:cNvSpPr txBox="1"/>
          <p:nvPr/>
        </p:nvSpPr>
        <p:spPr>
          <a:xfrm>
            <a:off x="3932497" y="3325347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FFB963-8522-8840-A212-5457A5E43BEC}"/>
              </a:ext>
            </a:extLst>
          </p:cNvPr>
          <p:cNvSpPr txBox="1"/>
          <p:nvPr/>
        </p:nvSpPr>
        <p:spPr>
          <a:xfrm>
            <a:off x="3945321" y="426176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Bàn phím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C240D-DA52-3659-BF7F-D7BD199AF356}"/>
              </a:ext>
            </a:extLst>
          </p:cNvPr>
          <p:cNvSpPr txBox="1"/>
          <p:nvPr/>
        </p:nvSpPr>
        <p:spPr>
          <a:xfrm>
            <a:off x="3677363" y="5301734"/>
            <a:ext cx="162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Chuột máy tính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33387-31F1-DEA5-9383-C3A2075269D4}"/>
              </a:ext>
            </a:extLst>
          </p:cNvPr>
          <p:cNvSpPr txBox="1"/>
          <p:nvPr/>
        </p:nvSpPr>
        <p:spPr>
          <a:xfrm>
            <a:off x="4217833" y="62381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B690F8-9120-7106-AADB-0F83DAA2517E}"/>
              </a:ext>
            </a:extLst>
          </p:cNvPr>
          <p:cNvCxnSpPr>
            <a:cxnSpLocks/>
          </p:cNvCxnSpPr>
          <p:nvPr/>
        </p:nvCxnSpPr>
        <p:spPr>
          <a:xfrm>
            <a:off x="5507770" y="2013335"/>
            <a:ext cx="1274030" cy="29264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D42DE9-2F0D-CF1D-6273-5A1B9ECFF3B4}"/>
              </a:ext>
            </a:extLst>
          </p:cNvPr>
          <p:cNvCxnSpPr>
            <a:cxnSpLocks/>
          </p:cNvCxnSpPr>
          <p:nvPr/>
        </p:nvCxnSpPr>
        <p:spPr>
          <a:xfrm>
            <a:off x="5533510" y="3331893"/>
            <a:ext cx="1248291" cy="257254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27D591-FDF7-7AE2-7E9B-1F1E7B4B3EC1}"/>
              </a:ext>
            </a:extLst>
          </p:cNvPr>
          <p:cNvCxnSpPr>
            <a:cxnSpLocks/>
          </p:cNvCxnSpPr>
          <p:nvPr/>
        </p:nvCxnSpPr>
        <p:spPr>
          <a:xfrm flipV="1">
            <a:off x="5507770" y="2013336"/>
            <a:ext cx="1274030" cy="220757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8F8240-26A4-DF58-54B6-98EF65C366DF}"/>
              </a:ext>
            </a:extLst>
          </p:cNvPr>
          <p:cNvCxnSpPr>
            <a:cxnSpLocks/>
          </p:cNvCxnSpPr>
          <p:nvPr/>
        </p:nvCxnSpPr>
        <p:spPr>
          <a:xfrm flipV="1">
            <a:off x="5494946" y="4446433"/>
            <a:ext cx="1286854" cy="64766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7E11DCBA-F414-6593-D6EE-99BF41DCDC25}"/>
              </a:ext>
            </a:extLst>
          </p:cNvPr>
          <p:cNvCxnSpPr>
            <a:cxnSpLocks/>
          </p:cNvCxnSpPr>
          <p:nvPr/>
        </p:nvCxnSpPr>
        <p:spPr>
          <a:xfrm flipV="1">
            <a:off x="5533510" y="3074232"/>
            <a:ext cx="1248291" cy="290984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9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401762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THIẾT BỊ CÓ THỂ KẾT NỐI ĐƯỢC VỚI MÁY TÍNH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14600" y="1781175"/>
            <a:ext cx="3352800" cy="2516465"/>
            <a:chOff x="990600" y="1781174"/>
            <a:chExt cx="3352800" cy="25164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781174"/>
              <a:ext cx="3352800" cy="199324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0600" y="3774419"/>
              <a:ext cx="3352800" cy="5232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ảnh kĩ thuật số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20001" y="1914524"/>
            <a:ext cx="2143125" cy="2505077"/>
            <a:chOff x="6096000" y="1914523"/>
            <a:chExt cx="2143125" cy="25050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914523"/>
              <a:ext cx="2143125" cy="21431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09855" y="3896380"/>
              <a:ext cx="2129270" cy="5232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in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0" y="4267200"/>
            <a:ext cx="6059558" cy="2358476"/>
            <a:chOff x="1524000" y="4267200"/>
            <a:chExt cx="6059558" cy="2358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73" b="24220"/>
            <a:stretch/>
          </p:blipFill>
          <p:spPr>
            <a:xfrm>
              <a:off x="1676400" y="4267200"/>
              <a:ext cx="5907158" cy="22877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4000" y="6102456"/>
              <a:ext cx="3352800" cy="5232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quét ảnh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5105401"/>
            <a:ext cx="4275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để bàn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7949D-EC47-009A-9802-B8ADBC5DA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27" y="959118"/>
            <a:ext cx="6282546" cy="41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80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09800"/>
            <a:ext cx="8686800" cy="2438400"/>
          </a:xfrm>
        </p:spPr>
        <p:txBody>
          <a:bodyPr>
            <a:norm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597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688306" y="457201"/>
            <a:ext cx="1745400" cy="1156153"/>
            <a:chOff x="164306" y="457200"/>
            <a:chExt cx="1745400" cy="115615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06" y="513259"/>
              <a:ext cx="1745400" cy="1100094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164306" y="457200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27254" y="258445"/>
            <a:ext cx="2864415" cy="1609725"/>
            <a:chOff x="2303253" y="258444"/>
            <a:chExt cx="2864415" cy="16097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693" y="258444"/>
              <a:ext cx="2847975" cy="1609725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2303253" y="258444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13431" y="298386"/>
            <a:ext cx="1330163" cy="1714500"/>
            <a:chOff x="5389430" y="298386"/>
            <a:chExt cx="1330163" cy="17145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5" r="23749"/>
            <a:stretch/>
          </p:blipFill>
          <p:spPr>
            <a:xfrm>
              <a:off x="5410200" y="298386"/>
              <a:ext cx="1309393" cy="1714500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5389430" y="328712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44131" y="470732"/>
            <a:ext cx="1976474" cy="1351221"/>
            <a:chOff x="6920131" y="470731"/>
            <a:chExt cx="1976474" cy="13512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626" y="470731"/>
              <a:ext cx="1975979" cy="1351221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920131" y="513259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03759" y="2362201"/>
            <a:ext cx="2163366" cy="805889"/>
            <a:chOff x="-20241" y="2362200"/>
            <a:chExt cx="2163366" cy="8058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07" b="31889"/>
            <a:stretch/>
          </p:blipFill>
          <p:spPr>
            <a:xfrm>
              <a:off x="0" y="2362200"/>
              <a:ext cx="2143125" cy="805889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-20241" y="2368982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33084" y="2244479"/>
            <a:ext cx="1533525" cy="1534992"/>
            <a:chOff x="3309083" y="2244479"/>
            <a:chExt cx="1533525" cy="153499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83" y="2245946"/>
              <a:ext cx="1533525" cy="1533525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3309083" y="2244479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77025" y="2258353"/>
            <a:ext cx="1266503" cy="1338041"/>
            <a:chOff x="5553024" y="2258352"/>
            <a:chExt cx="1266503" cy="13380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60" y="2429026"/>
              <a:ext cx="1167367" cy="11673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5553024" y="2258352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924829" y="2184497"/>
            <a:ext cx="1447897" cy="1391115"/>
            <a:chOff x="7400828" y="2184496"/>
            <a:chExt cx="1447897" cy="13911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5375" y="2312261"/>
              <a:ext cx="1263350" cy="1263350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7400828" y="2184496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688306" y="3596393"/>
            <a:ext cx="1814512" cy="1630764"/>
            <a:chOff x="164306" y="3596393"/>
            <a:chExt cx="1814512" cy="16307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06" y="3596393"/>
              <a:ext cx="1814512" cy="163076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14649" y="4774229"/>
              <a:ext cx="369094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080176" y="4344778"/>
            <a:ext cx="3095984" cy="1657350"/>
            <a:chOff x="2542321" y="4629402"/>
            <a:chExt cx="3095984" cy="16573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055" y="4629402"/>
              <a:ext cx="2762250" cy="165735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542321" y="4629402"/>
              <a:ext cx="766762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110987" y="3706162"/>
            <a:ext cx="1983493" cy="1134304"/>
            <a:chOff x="6691884" y="3713987"/>
            <a:chExt cx="1983493" cy="11343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884" y="3757791"/>
              <a:ext cx="1525166" cy="109050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7908615" y="3713987"/>
              <a:ext cx="766762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23196" y="5467708"/>
            <a:ext cx="2287438" cy="1322670"/>
            <a:chOff x="399196" y="5467708"/>
            <a:chExt cx="2287438" cy="132267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2" b="23998"/>
            <a:stretch/>
          </p:blipFill>
          <p:spPr>
            <a:xfrm>
              <a:off x="399196" y="5783127"/>
              <a:ext cx="2143125" cy="1007251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1919872" y="5467708"/>
              <a:ext cx="766762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59844" y="5143323"/>
            <a:ext cx="2857500" cy="1600200"/>
            <a:chOff x="6235844" y="5143323"/>
            <a:chExt cx="2857500" cy="1600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844" y="5143323"/>
              <a:ext cx="2857500" cy="1600200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6275582" y="5143323"/>
              <a:ext cx="766762" cy="36909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06833" y="1349514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84810" y="3076012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72380" y="3076012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37572" y="5482859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28820" y="6323484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98729" y="2797314"/>
            <a:ext cx="64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1006" y="121920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27431" y="1322616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796717" y="1194244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42456" y="303907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48332" y="4252207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993456" y="5540463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293923" y="4190929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2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" grpId="0"/>
      <p:bldP spid="57" grpId="0"/>
      <p:bldP spid="58" grpId="0"/>
      <p:bldP spid="59" grpId="0"/>
      <p:bldP spid="60" grpId="0"/>
      <p:bldP spid="61" grpId="0"/>
      <p:bldP spid="7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068C-DCE4-FBEB-3EB8-8461C5B2F15B}"/>
              </a:ext>
            </a:extLst>
          </p:cNvPr>
          <p:cNvSpPr txBox="1"/>
          <p:nvPr/>
        </p:nvSpPr>
        <p:spPr>
          <a:xfrm>
            <a:off x="2133600" y="1417638"/>
            <a:ext cx="8382000" cy="5266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máy tính hoạt động: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nào giúp hiện ra hình ảnh?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nào giúp xử lý thông tin?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nào dùng để gõ chữ và số nhập vào máy tính?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nào giúp điều khiển máy tính thuận tiện?</a:t>
            </a:r>
          </a:p>
        </p:txBody>
      </p:sp>
    </p:spTree>
    <p:extLst>
      <p:ext uri="{BB962C8B-B14F-4D97-AF65-F5344CB8AC3E}">
        <p14:creationId xmlns:p14="http://schemas.microsoft.com/office/powerpoint/2010/main" val="705577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2265" y="457201"/>
            <a:ext cx="781476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err="1"/>
              <a:t>Đoán</a:t>
            </a:r>
            <a:r>
              <a:rPr lang="en-US" sz="2400" i="1" dirty="0"/>
              <a:t> </a:t>
            </a:r>
            <a:r>
              <a:rPr lang="en-US" sz="2400" i="1" dirty="0" err="1"/>
              <a:t>xem</a:t>
            </a:r>
            <a:r>
              <a:rPr lang="en-US" sz="2400" i="1" dirty="0"/>
              <a:t> </a:t>
            </a:r>
            <a:r>
              <a:rPr lang="en-US" sz="2400" i="1" dirty="0" err="1"/>
              <a:t>trong</a:t>
            </a:r>
            <a:r>
              <a:rPr lang="en-US" sz="2400" i="1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</a:t>
            </a:r>
            <a:r>
              <a:rPr lang="en-US" sz="2400" i="1" dirty="0" err="1"/>
              <a:t>dưới</a:t>
            </a:r>
            <a:r>
              <a:rPr lang="en-US" sz="2400" i="1" dirty="0"/>
              <a:t> </a:t>
            </a:r>
            <a:r>
              <a:rPr lang="en-US" sz="2400" i="1" dirty="0" err="1"/>
              <a:t>đây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bạn</a:t>
            </a:r>
            <a:r>
              <a:rPr lang="en-US" sz="2400" i="1" dirty="0"/>
              <a:t> </a:t>
            </a:r>
            <a:r>
              <a:rPr lang="en-US" sz="2400" i="1" dirty="0" err="1"/>
              <a:t>học</a:t>
            </a:r>
            <a:r>
              <a:rPr lang="en-US" sz="2400" i="1" dirty="0"/>
              <a:t> </a:t>
            </a:r>
            <a:r>
              <a:rPr lang="en-US" sz="2400" i="1" dirty="0" err="1"/>
              <a:t>sinh</a:t>
            </a:r>
            <a:r>
              <a:rPr lang="en-US" sz="2400" i="1" dirty="0"/>
              <a:t> </a:t>
            </a:r>
            <a:r>
              <a:rPr lang="en-US" sz="2400" i="1" dirty="0" err="1"/>
              <a:t>đang</a:t>
            </a:r>
            <a:r>
              <a:rPr lang="en-US" sz="2400" i="1" dirty="0"/>
              <a:t> </a:t>
            </a:r>
            <a:r>
              <a:rPr lang="en-US" sz="2400" i="1" dirty="0" err="1"/>
              <a:t>làm</a:t>
            </a:r>
            <a:r>
              <a:rPr lang="en-US" sz="2400" i="1" dirty="0"/>
              <a:t> </a:t>
            </a:r>
            <a:r>
              <a:rPr lang="en-US" sz="2400" i="1" dirty="0" err="1"/>
              <a:t>gì</a:t>
            </a:r>
            <a:r>
              <a:rPr lang="nl-NL" sz="2400" i="1" dirty="0"/>
              <a:t>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143001"/>
            <a:ext cx="5667879" cy="371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1352" y="5410201"/>
            <a:ext cx="828944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game,vẽ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068C-DCE4-FBEB-3EB8-8461C5B2F15B}"/>
              </a:ext>
            </a:extLst>
          </p:cNvPr>
          <p:cNvSpPr txBox="1"/>
          <p:nvPr/>
        </p:nvSpPr>
        <p:spPr>
          <a:xfrm>
            <a:off x="2514600" y="1389157"/>
            <a:ext cx="716280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máy tính hoạt động: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nào giúp hiện ra hình ảnh?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3725B-2B76-039C-9C2A-6B20BDF53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41" y="3829044"/>
            <a:ext cx="2542306" cy="2296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39EB04-5BF6-80D1-8654-1613C790931D}"/>
              </a:ext>
            </a:extLst>
          </p:cNvPr>
          <p:cNvSpPr txBox="1"/>
          <p:nvPr/>
        </p:nvSpPr>
        <p:spPr>
          <a:xfrm>
            <a:off x="2644726" y="30726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6438D-3237-5AA5-6E20-E6EE8995ABCC}"/>
              </a:ext>
            </a:extLst>
          </p:cNvPr>
          <p:cNvSpPr txBox="1"/>
          <p:nvPr/>
        </p:nvSpPr>
        <p:spPr>
          <a:xfrm>
            <a:off x="4435930" y="6099651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 hình máy tính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DE75F-3501-473E-A73B-4AAA66652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55" y="3829044"/>
            <a:ext cx="3227775" cy="22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068C-DCE4-FBEB-3EB8-8461C5B2F15B}"/>
              </a:ext>
            </a:extLst>
          </p:cNvPr>
          <p:cNvSpPr txBox="1"/>
          <p:nvPr/>
        </p:nvSpPr>
        <p:spPr>
          <a:xfrm>
            <a:off x="2514600" y="1215174"/>
            <a:ext cx="716280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máy tính hoạt động: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Thành phần nào giúp xử lý thông tin?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711DD-6E0D-067E-99DC-747A60ABC9CA}"/>
              </a:ext>
            </a:extLst>
          </p:cNvPr>
          <p:cNvSpPr txBox="1"/>
          <p:nvPr/>
        </p:nvSpPr>
        <p:spPr>
          <a:xfrm>
            <a:off x="2696197" y="292362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01339-97C6-771E-1FB2-15E0E7BA7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3733340"/>
            <a:ext cx="21431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42DA4-127C-B5A5-EC0B-0E1B3BA163A3}"/>
              </a:ext>
            </a:extLst>
          </p:cNvPr>
          <p:cNvSpPr txBox="1"/>
          <p:nvPr/>
        </p:nvSpPr>
        <p:spPr>
          <a:xfrm>
            <a:off x="5089963" y="602195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máy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4FE8B-5B25-AD92-28FC-024CAEF6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57" y="377085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068C-DCE4-FBEB-3EB8-8461C5B2F15B}"/>
              </a:ext>
            </a:extLst>
          </p:cNvPr>
          <p:cNvSpPr txBox="1"/>
          <p:nvPr/>
        </p:nvSpPr>
        <p:spPr>
          <a:xfrm>
            <a:off x="2133600" y="1325069"/>
            <a:ext cx="8534400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máy tính hoạt động: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c)Thành phần nào dùng để gõ chữ và số nhập vào máy tính?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331F2-8B6F-A4F2-D69B-ACC9C2E3DDF4}"/>
              </a:ext>
            </a:extLst>
          </p:cNvPr>
          <p:cNvSpPr txBox="1"/>
          <p:nvPr/>
        </p:nvSpPr>
        <p:spPr>
          <a:xfrm>
            <a:off x="2173478" y="35889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0DAAE-97C1-4301-41F1-04BB3905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87065"/>
            <a:ext cx="4417454" cy="1918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56850-6752-B128-806F-EB32B355B959}"/>
              </a:ext>
            </a:extLst>
          </p:cNvPr>
          <p:cNvSpPr txBox="1"/>
          <p:nvPr/>
        </p:nvSpPr>
        <p:spPr>
          <a:xfrm>
            <a:off x="4953000" y="599858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phím</a:t>
            </a:r>
          </a:p>
        </p:txBody>
      </p:sp>
    </p:spTree>
    <p:extLst>
      <p:ext uri="{BB962C8B-B14F-4D97-AF65-F5344CB8AC3E}">
        <p14:creationId xmlns:p14="http://schemas.microsoft.com/office/powerpoint/2010/main" val="14185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068C-DCE4-FBEB-3EB8-8461C5B2F15B}"/>
              </a:ext>
            </a:extLst>
          </p:cNvPr>
          <p:cNvSpPr txBox="1"/>
          <p:nvPr/>
        </p:nvSpPr>
        <p:spPr>
          <a:xfrm>
            <a:off x="2324100" y="1044230"/>
            <a:ext cx="7543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máy tính hoạt động: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Thành phần nào giúp điều khiển máy tính thuận tiện?</a:t>
            </a:r>
          </a:p>
          <a:p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331F2-8B6F-A4F2-D69B-ACC9C2E3DDF4}"/>
              </a:ext>
            </a:extLst>
          </p:cNvPr>
          <p:cNvSpPr txBox="1"/>
          <p:nvPr/>
        </p:nvSpPr>
        <p:spPr>
          <a:xfrm>
            <a:off x="2324100" y="33223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56850-6752-B128-806F-EB32B355B959}"/>
              </a:ext>
            </a:extLst>
          </p:cNvPr>
          <p:cNvSpPr txBox="1"/>
          <p:nvPr/>
        </p:nvSpPr>
        <p:spPr>
          <a:xfrm>
            <a:off x="5090503" y="6148542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máy tính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094FD-E966-8AB8-5056-DE5521021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17" y="4037502"/>
            <a:ext cx="2143125" cy="2048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51323-CA5B-B002-6FD3-8DBD15482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82" y="4037502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282FF-A7F2-BDDE-D030-1E4676600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36" y="4037502"/>
            <a:ext cx="2762250" cy="20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3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2087-7107-0762-24B1-8A5D6C97E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05189-40D7-CF36-83FD-EFB441269F92}"/>
              </a:ext>
            </a:extLst>
          </p:cNvPr>
          <p:cNvSpPr txBox="1"/>
          <p:nvPr/>
        </p:nvSpPr>
        <p:spPr>
          <a:xfrm>
            <a:off x="1998785" y="1417639"/>
            <a:ext cx="8382000" cy="452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sau, câu nào đúng?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là một thành phần cơ bản của máy tính.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màn hình, ta nghe được nhạc phát ra từ máy tính.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bàn phím, ta có thể nhập các chữ, số và kí hiệu vào máy tính.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54EDE-DA8B-C178-5B42-74C9E7F0DB0E}"/>
              </a:ext>
            </a:extLst>
          </p:cNvPr>
          <p:cNvSpPr txBox="1"/>
          <p:nvPr/>
        </p:nvSpPr>
        <p:spPr>
          <a:xfrm>
            <a:off x="9941169" y="2268251"/>
            <a:ext cx="5392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ED373-D6E3-4C46-07C7-7A8576E46ED7}"/>
              </a:ext>
            </a:extLst>
          </p:cNvPr>
          <p:cNvSpPr txBox="1"/>
          <p:nvPr/>
        </p:nvSpPr>
        <p:spPr>
          <a:xfrm>
            <a:off x="6781800" y="5329375"/>
            <a:ext cx="5392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ABC7A-EF5C-43C1-2790-48D47C60F3C9}"/>
              </a:ext>
            </a:extLst>
          </p:cNvPr>
          <p:cNvSpPr txBox="1"/>
          <p:nvPr/>
        </p:nvSpPr>
        <p:spPr>
          <a:xfrm>
            <a:off x="4419600" y="3810001"/>
            <a:ext cx="5392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488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1C6F-AD7E-11C2-756C-2B823A4B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170848C4-B500-C8C9-1AD6-9046EC5F33AB}"/>
              </a:ext>
            </a:extLst>
          </p:cNvPr>
          <p:cNvSpPr/>
          <p:nvPr/>
        </p:nvSpPr>
        <p:spPr>
          <a:xfrm>
            <a:off x="1790700" y="990600"/>
            <a:ext cx="8610600" cy="5867400"/>
          </a:xfrm>
          <a:prstGeom prst="horizontalScroll">
            <a:avLst/>
          </a:prstGeom>
          <a:solidFill>
            <a:srgbClr val="F1F6A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6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72" y="0"/>
            <a:ext cx="916065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1219200"/>
            <a:ext cx="6934200" cy="38862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11500" b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uc Thu" panose="030306020505070F0A05" pitchFamily="66" charset="0"/>
                <a:ea typeface="Amazone" panose="020B0500000000000000" pitchFamily="34" charset="0"/>
                <a:cs typeface="Amazone" panose="020B0500000000000000" pitchFamily="34" charset="0"/>
              </a:rPr>
              <a:t>Xin chân thành cảm ơn quý thầy cô </a:t>
            </a:r>
          </a:p>
          <a:p>
            <a:pPr algn="ctr"/>
            <a:r>
              <a:rPr lang="en-US" sz="11500" b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uc Thu" panose="030306020505070F0A05" pitchFamily="66" charset="0"/>
                <a:ea typeface="Amazone" panose="020B0500000000000000" pitchFamily="34" charset="0"/>
                <a:cs typeface="Amazone" panose="020B0500000000000000" pitchFamily="34" charset="0"/>
              </a:rPr>
              <a:t>và các em học sinh!</a:t>
            </a:r>
            <a:endParaRPr lang="en-US" sz="11500" b="1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uc Thu" panose="030306020505070F0A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4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457201"/>
            <a:ext cx="8458199" cy="135546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Source Sans Pro Black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A: MÁY TÍNH VÀ EM</a:t>
            </a:r>
            <a:b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A1: KHÁM PHÁ MÁY TÍNH</a:t>
            </a:r>
            <a:br>
              <a:rPr lang="en-US" dirty="0">
                <a:solidFill>
                  <a:srgbClr val="C00000"/>
                </a:solidFill>
                <a:latin typeface="Source Sans Pro Black" pitchFamily="34" charset="0"/>
              </a:rPr>
            </a:b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 1: Các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>tính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  <a:latin typeface="Source Sans Pro Blac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B974B-4A34-C195-5230-E5BEC5625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590801"/>
            <a:ext cx="5574031" cy="357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3048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b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phút)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E4569-19AC-17EA-1333-F9FBB3EA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63182"/>
            <a:ext cx="9067800" cy="22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10515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"/>
            <a:ext cx="100584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Máy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được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dùng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cuộc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chúng</a:t>
            </a:r>
            <a:r>
              <a:rPr lang="en-US" sz="3200" dirty="0">
                <a:solidFill>
                  <a:srgbClr val="FF0000"/>
                </a:solidFill>
              </a:rPr>
              <a:t> ta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giúp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chúng</a:t>
            </a:r>
            <a:r>
              <a:rPr lang="en-US" sz="3200" dirty="0">
                <a:solidFill>
                  <a:srgbClr val="FF0000"/>
                </a:solidFill>
              </a:rPr>
              <a:t> ta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được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-Trong </a:t>
            </a:r>
            <a:r>
              <a:rPr lang="en-US" sz="3200" dirty="0" err="1">
                <a:solidFill>
                  <a:srgbClr val="0070C0"/>
                </a:solidFill>
              </a:rPr>
              <a:t>gia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 err="1">
                <a:solidFill>
                  <a:srgbClr val="0070C0"/>
                </a:solidFill>
              </a:rPr>
              <a:t>Máy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giúp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trí</a:t>
            </a:r>
            <a:r>
              <a:rPr lang="en-US" sz="3200" dirty="0">
                <a:solidFill>
                  <a:srgbClr val="0070C0"/>
                </a:solidFill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-Trong </a:t>
            </a:r>
            <a:r>
              <a:rPr lang="en-US" sz="3200" dirty="0" err="1">
                <a:solidFill>
                  <a:srgbClr val="0070C0"/>
                </a:solidFill>
              </a:rPr>
              <a:t>bệnh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viện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 err="1">
                <a:solidFill>
                  <a:srgbClr val="0070C0"/>
                </a:solidFill>
              </a:rPr>
              <a:t>Máy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giúp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bác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sĩ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khám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chữa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bệnh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- Trong </a:t>
            </a:r>
            <a:r>
              <a:rPr lang="en-US" sz="3200" dirty="0" err="1">
                <a:solidFill>
                  <a:srgbClr val="0070C0"/>
                </a:solidFill>
              </a:rPr>
              <a:t>cơ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quan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xí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nghiệp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máy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 err="1">
                <a:solidFill>
                  <a:srgbClr val="0070C0"/>
                </a:solidFill>
              </a:rPr>
              <a:t>Máy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dụng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trong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văn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phòng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tham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khiển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hoạt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động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sản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xuất</a:t>
            </a:r>
            <a:r>
              <a:rPr lang="en-US" sz="3200" dirty="0">
                <a:solidFill>
                  <a:srgbClr val="0070C0"/>
                </a:solidFill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- Trong ga </a:t>
            </a:r>
            <a:r>
              <a:rPr lang="en-US" sz="3200" dirty="0" err="1">
                <a:solidFill>
                  <a:srgbClr val="0070C0"/>
                </a:solidFill>
              </a:rPr>
              <a:t>tàu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bay: </a:t>
            </a:r>
            <a:r>
              <a:rPr lang="en-US" sz="3200" dirty="0" err="1">
                <a:solidFill>
                  <a:srgbClr val="0070C0"/>
                </a:solidFill>
              </a:rPr>
              <a:t>Máy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bán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vé</a:t>
            </a:r>
            <a:r>
              <a:rPr lang="en-US" sz="3200" dirty="0">
                <a:solidFill>
                  <a:srgbClr val="0070C0"/>
                </a:solidFill>
              </a:rPr>
              <a:t>,…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…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1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30480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b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phút)</a:t>
            </a:r>
            <a:endParaRPr 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1"/>
            <a:ext cx="8839200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5 và 6 sgk trang 6, thảo luận nhóm đôi để tìm hiểu những nội dung sau: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48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4953000" y="3024554"/>
            <a:ext cx="1600200" cy="1600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6570452" y="3024554"/>
            <a:ext cx="1600200" cy="16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53000" y="4665452"/>
            <a:ext cx="1600200" cy="16002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326922" y="3023556"/>
            <a:ext cx="1600200" cy="16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958862" y="1386753"/>
            <a:ext cx="1600200" cy="160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" name="Arrow: Right 2">
            <a:hlinkClick r:id="rId8" action="ppaction://hlinksldjump"/>
            <a:extLst>
              <a:ext uri="{FF2B5EF4-FFF2-40B4-BE49-F238E27FC236}">
                <a16:creationId xmlns:a16="http://schemas.microsoft.com/office/drawing/2014/main" id="{22677E6F-53A0-21DF-1652-EDE8B0FC83A8}"/>
              </a:ext>
            </a:extLst>
          </p:cNvPr>
          <p:cNvSpPr/>
          <p:nvPr/>
        </p:nvSpPr>
        <p:spPr>
          <a:xfrm>
            <a:off x="9753600" y="6248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4419600" y="199292"/>
            <a:ext cx="3381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ai?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527" y="2133600"/>
            <a:ext cx="1112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81" y="4433453"/>
            <a:ext cx="3276600" cy="2292093"/>
          </a:xfrm>
          <a:prstGeom prst="rect">
            <a:avLst/>
          </a:prstGeom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73927" y="0"/>
            <a:ext cx="1600200" cy="160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số 1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905000" y="5029200"/>
            <a:ext cx="3276600" cy="1143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Màn hình máy tính</a:t>
            </a:r>
          </a:p>
        </p:txBody>
      </p:sp>
      <p:sp>
        <p:nvSpPr>
          <p:cNvPr id="7" name="Arrow: Right 6">
            <a:hlinkClick r:id="rId5" action="ppaction://hlinksldjump"/>
            <a:extLst>
              <a:ext uri="{FF2B5EF4-FFF2-40B4-BE49-F238E27FC236}">
                <a16:creationId xmlns:a16="http://schemas.microsoft.com/office/drawing/2014/main" id="{7AC60085-6FB5-B71C-15B5-68B11E2A7244}"/>
              </a:ext>
            </a:extLst>
          </p:cNvPr>
          <p:cNvSpPr/>
          <p:nvPr/>
        </p:nvSpPr>
        <p:spPr>
          <a:xfrm>
            <a:off x="9753600" y="6248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12274 0.008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903</Words>
  <Application>Microsoft Office PowerPoint</Application>
  <PresentationFormat>Widescreen</PresentationFormat>
  <Paragraphs>144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Isadora</vt:lpstr>
      <vt:lpstr>Source Sans Pro Black</vt:lpstr>
      <vt:lpstr>Times New Roman</vt:lpstr>
      <vt:lpstr>UTM Staccato </vt:lpstr>
      <vt:lpstr>UVN Buc Thu</vt:lpstr>
      <vt:lpstr>Wingdings</vt:lpstr>
      <vt:lpstr>Custom Design</vt:lpstr>
      <vt:lpstr>PowerPoint Presentation</vt:lpstr>
      <vt:lpstr>PowerPoint Presentation</vt:lpstr>
      <vt:lpstr> CHỦ ĐỀ A: MÁY TÍNH VÀ EM CHỦ ĐỀ A1: KHÁM PHÁ MÁY TÍNH Bài 1: Các thành phần của máy tính </vt:lpstr>
      <vt:lpstr>THẢO LUẬN NHÓM ĐÔI (2 phút)</vt:lpstr>
      <vt:lpstr>PowerPoint Presentation</vt:lpstr>
      <vt:lpstr>PowerPoint Presentation</vt:lpstr>
      <vt:lpstr>THẢO LUẬN NHÓM (3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THIẾT BỊ CÓ THỂ KẾT NỐI ĐƯỢC VỚI MÁY TÍNH</vt:lpstr>
      <vt:lpstr>PowerPoint Presentation</vt:lpstr>
      <vt:lpstr>Em hãy tìm những hình ảnh là thành phần cơ bản của máy tính. 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</vt:lpstr>
      <vt:lpstr>GHI NHỚ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LATITUDE</dc:creator>
  <cp:lastModifiedBy>Administrator</cp:lastModifiedBy>
  <cp:revision>86</cp:revision>
  <cp:lastPrinted>2021-05-05T07:53:49Z</cp:lastPrinted>
  <dcterms:created xsi:type="dcterms:W3CDTF">2021-05-03T12:48:00Z</dcterms:created>
  <dcterms:modified xsi:type="dcterms:W3CDTF">2025-09-09T08:20:57Z</dcterms:modified>
</cp:coreProperties>
</file>