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395" r:id="rId5"/>
    <p:sldId id="396" r:id="rId6"/>
    <p:sldId id="304" r:id="rId7"/>
    <p:sldId id="392" r:id="rId8"/>
    <p:sldId id="297" r:id="rId9"/>
    <p:sldId id="394" r:id="rId10"/>
    <p:sldId id="258" r:id="rId11"/>
    <p:sldId id="283" r:id="rId12"/>
    <p:sldId id="287" r:id="rId13"/>
    <p:sldId id="296" r:id="rId14"/>
    <p:sldId id="397" r:id="rId15"/>
    <p:sldId id="273" r:id="rId16"/>
    <p:sldId id="284" r:id="rId17"/>
    <p:sldId id="398" r:id="rId18"/>
    <p:sldId id="263"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12/8/2024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830091" y="1438163"/>
            <a:ext cx="10685296" cy="3477875"/>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C2: CÂY THƯ MỤC VÀ TÌM KIẾM TỆP</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TRÊN MÁY TÍNH</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BÀI 1: </a:t>
            </a:r>
            <a:r>
              <a:rPr lang="en-US" sz="4000" b="1">
                <a:solidFill>
                  <a:srgbClr val="FF0000"/>
                </a:solidFill>
                <a:latin typeface="Times New Roman" panose="02020603050405020304" pitchFamily="18" charset="0"/>
                <a:cs typeface="Times New Roman" panose="02020603050405020304" pitchFamily="18" charset="0"/>
              </a:rPr>
              <a:t>THỰC HÀNH TẠO CÂY THƯ MỤC</a:t>
            </a:r>
          </a:p>
        </p:txBody>
      </p:sp>
    </p:spTree>
    <p:extLst>
      <p:ext uri="{BB962C8B-B14F-4D97-AF65-F5344CB8AC3E}">
        <p14:creationId xmlns:p14="http://schemas.microsoft.com/office/powerpoint/2010/main" val="11837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80CA5E-1FD6-D204-9772-B8FA6D2C4658}"/>
              </a:ext>
            </a:extLst>
          </p:cNvPr>
          <p:cNvSpPr txBox="1"/>
          <p:nvPr/>
        </p:nvSpPr>
        <p:spPr>
          <a:xfrm>
            <a:off x="616214" y="2598483"/>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EAFABD7-0B96-62C0-2303-3CF2E675641C}"/>
              </a:ext>
            </a:extLst>
          </p:cNvPr>
          <p:cNvSpPr txBox="1"/>
          <p:nvPr/>
        </p:nvSpPr>
        <p:spPr>
          <a:xfrm>
            <a:off x="616214" y="3551632"/>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Thực hành tạo cây thư mục</a:t>
            </a:r>
          </a:p>
        </p:txBody>
      </p:sp>
      <p:sp>
        <p:nvSpPr>
          <p:cNvPr id="2" name="TextBox 1">
            <a:extLst>
              <a:ext uri="{FF2B5EF4-FFF2-40B4-BE49-F238E27FC236}">
                <a16:creationId xmlns:a16="http://schemas.microsoft.com/office/drawing/2014/main" id="{E077C961-2039-A2B4-3DF4-DEFD3DD30CD9}"/>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Tree>
    <p:extLst>
      <p:ext uri="{BB962C8B-B14F-4D97-AF65-F5344CB8AC3E}">
        <p14:creationId xmlns:p14="http://schemas.microsoft.com/office/powerpoint/2010/main" val="3037410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00C379-D29A-D70D-C8E2-AB2C044DCC9F}"/>
              </a:ext>
            </a:extLst>
          </p:cNvPr>
          <p:cNvSpPr txBox="1"/>
          <p:nvPr/>
        </p:nvSpPr>
        <p:spPr>
          <a:xfrm>
            <a:off x="523893" y="2707796"/>
            <a:ext cx="11122455" cy="1938992"/>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Em hãy tạo các thư mục tương ứng với sơ đồ cây thư mục của bạn Đức Minh trong Hoạt động ở mục 1.</a:t>
            </a:r>
          </a:p>
        </p:txBody>
      </p:sp>
      <p:sp>
        <p:nvSpPr>
          <p:cNvPr id="2" name="TextBox 1">
            <a:extLst>
              <a:ext uri="{FF2B5EF4-FFF2-40B4-BE49-F238E27FC236}">
                <a16:creationId xmlns:a16="http://schemas.microsoft.com/office/drawing/2014/main" id="{B0B1ACD3-FBA4-43ED-DBFA-848F20625BB7}"/>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3" name="TextBox 2">
            <a:extLst>
              <a:ext uri="{FF2B5EF4-FFF2-40B4-BE49-F238E27FC236}">
                <a16:creationId xmlns:a16="http://schemas.microsoft.com/office/drawing/2014/main" id="{8F237435-3109-018E-BB72-CD8D8AA06B57}"/>
              </a:ext>
            </a:extLst>
          </p:cNvPr>
          <p:cNvSpPr txBox="1"/>
          <p:nvPr/>
        </p:nvSpPr>
        <p:spPr>
          <a:xfrm>
            <a:off x="545651" y="2046389"/>
            <a:ext cx="2211617" cy="707886"/>
          </a:xfrm>
          <a:prstGeom prst="rect">
            <a:avLst/>
          </a:prstGeom>
          <a:noFill/>
        </p:spPr>
        <p:txBody>
          <a:bodyPr wrap="square" rtlCol="0">
            <a:spAutoFit/>
          </a:bodyPr>
          <a:lstStyle/>
          <a:p>
            <a:pPr algn="just">
              <a:spcBef>
                <a:spcPts val="300"/>
              </a:spcBef>
              <a:spcAft>
                <a:spcPts val="300"/>
              </a:spcAft>
            </a:pPr>
            <a:r>
              <a:rPr lang="en-US" sz="4000" b="1" i="1">
                <a:solidFill>
                  <a:srgbClr val="FF0000"/>
                </a:solidFill>
                <a:latin typeface="Times New Roman" panose="02020603050405020304" pitchFamily="18" charset="0"/>
                <a:cs typeface="Times New Roman" panose="02020603050405020304" pitchFamily="18" charset="0"/>
              </a:rPr>
              <a:t>Yêu cầu:</a:t>
            </a:r>
          </a:p>
        </p:txBody>
      </p:sp>
      <p:sp>
        <p:nvSpPr>
          <p:cNvPr id="4" name="TextBox 3">
            <a:extLst>
              <a:ext uri="{FF2B5EF4-FFF2-40B4-BE49-F238E27FC236}">
                <a16:creationId xmlns:a16="http://schemas.microsoft.com/office/drawing/2014/main" id="{5CC234F9-7E98-F972-10C6-00D906C05676}"/>
              </a:ext>
            </a:extLst>
          </p:cNvPr>
          <p:cNvSpPr txBox="1"/>
          <p:nvPr/>
        </p:nvSpPr>
        <p:spPr>
          <a:xfrm>
            <a:off x="523894" y="5466347"/>
            <a:ext cx="11122454" cy="1323439"/>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Tạo thư mục </a:t>
            </a:r>
            <a:r>
              <a:rPr lang="en-US" sz="4000" b="1" i="1">
                <a:solidFill>
                  <a:srgbClr val="FF0000"/>
                </a:solidFill>
                <a:latin typeface="Times New Roman" panose="02020603050405020304" pitchFamily="18" charset="0"/>
                <a:cs typeface="Times New Roman" panose="02020603050405020304" pitchFamily="18" charset="0"/>
              </a:rPr>
              <a:t>Duc Minh</a:t>
            </a:r>
            <a:r>
              <a:rPr lang="en-US" sz="4000" b="1">
                <a:solidFill>
                  <a:srgbClr val="0000CC"/>
                </a:solidFill>
                <a:latin typeface="Times New Roman" panose="02020603050405020304" pitchFamily="18" charset="0"/>
                <a:cs typeface="Times New Roman" panose="02020603050405020304" pitchFamily="18" charset="0"/>
              </a:rPr>
              <a:t> là thư mục con của ổ đĩa </a:t>
            </a:r>
            <a:r>
              <a:rPr lang="en-US" sz="4000" b="1" i="1">
                <a:solidFill>
                  <a:srgbClr val="FF0000"/>
                </a:solidFill>
                <a:latin typeface="Times New Roman" panose="02020603050405020304" pitchFamily="18" charset="0"/>
                <a:cs typeface="Times New Roman" panose="02020603050405020304" pitchFamily="18" charset="0"/>
              </a:rPr>
              <a:t>D.</a:t>
            </a:r>
          </a:p>
        </p:txBody>
      </p:sp>
      <p:sp>
        <p:nvSpPr>
          <p:cNvPr id="5" name="TextBox 4">
            <a:extLst>
              <a:ext uri="{FF2B5EF4-FFF2-40B4-BE49-F238E27FC236}">
                <a16:creationId xmlns:a16="http://schemas.microsoft.com/office/drawing/2014/main" id="{76D54E09-C7E2-A625-21A5-2BEBB74AEC76}"/>
              </a:ext>
            </a:extLst>
          </p:cNvPr>
          <p:cNvSpPr txBox="1"/>
          <p:nvPr/>
        </p:nvSpPr>
        <p:spPr>
          <a:xfrm>
            <a:off x="545651" y="4692396"/>
            <a:ext cx="5165832" cy="707886"/>
          </a:xfrm>
          <a:prstGeom prst="rect">
            <a:avLst/>
          </a:prstGeom>
          <a:noFill/>
        </p:spPr>
        <p:txBody>
          <a:bodyPr wrap="square" rtlCol="0">
            <a:spAutoFit/>
          </a:bodyPr>
          <a:lstStyle/>
          <a:p>
            <a:pPr algn="just">
              <a:spcBef>
                <a:spcPts val="300"/>
              </a:spcBef>
              <a:spcAft>
                <a:spcPts val="300"/>
              </a:spcAft>
            </a:pPr>
            <a:r>
              <a:rPr lang="en-US" sz="4000" b="1" i="1">
                <a:solidFill>
                  <a:srgbClr val="FF0000"/>
                </a:solidFill>
                <a:latin typeface="Times New Roman" panose="02020603050405020304" pitchFamily="18" charset="0"/>
                <a:cs typeface="Times New Roman" panose="02020603050405020304" pitchFamily="18" charset="0"/>
              </a:rPr>
              <a:t>Hướng dẫn thực hành:</a:t>
            </a:r>
          </a:p>
        </p:txBody>
      </p:sp>
    </p:spTree>
    <p:extLst>
      <p:ext uri="{BB962C8B-B14F-4D97-AF65-F5344CB8AC3E}">
        <p14:creationId xmlns:p14="http://schemas.microsoft.com/office/powerpoint/2010/main" val="3071867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F5DA6-E8D7-5545-D055-E49BA2EDB954}"/>
              </a:ext>
            </a:extLst>
          </p:cNvPr>
          <p:cNvSpPr txBox="1"/>
          <p:nvPr/>
        </p:nvSpPr>
        <p:spPr>
          <a:xfrm>
            <a:off x="2804586" y="158821"/>
            <a:ext cx="6629775" cy="492443"/>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4" name="TextBox 3">
            <a:extLst>
              <a:ext uri="{FF2B5EF4-FFF2-40B4-BE49-F238E27FC236}">
                <a16:creationId xmlns:a16="http://schemas.microsoft.com/office/drawing/2014/main" id="{7BE0FE04-A87F-97D9-C5CA-A937F51A01C8}"/>
              </a:ext>
            </a:extLst>
          </p:cNvPr>
          <p:cNvSpPr txBox="1"/>
          <p:nvPr/>
        </p:nvSpPr>
        <p:spPr>
          <a:xfrm>
            <a:off x="383216" y="797264"/>
            <a:ext cx="11321103" cy="954107"/>
          </a:xfrm>
          <a:prstGeom prst="rect">
            <a:avLst/>
          </a:prstGeom>
          <a:noFill/>
        </p:spPr>
        <p:txBody>
          <a:bodyPr wrap="square" rtlCol="0">
            <a:spAutoFit/>
          </a:bodyPr>
          <a:lstStyle/>
          <a:p>
            <a:pPr algn="just">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		</a:t>
            </a:r>
            <a:r>
              <a:rPr lang="en-US" sz="2800" b="1" i="1">
                <a:solidFill>
                  <a:srgbClr val="0000CC"/>
                </a:solidFill>
                <a:latin typeface="Times New Roman" panose="02020603050405020304" pitchFamily="18" charset="0"/>
                <a:cs typeface="Times New Roman" panose="02020603050405020304" pitchFamily="18" charset="0"/>
              </a:rPr>
              <a:t>Bước 1:</a:t>
            </a:r>
            <a:r>
              <a:rPr lang="en-US" sz="2800" b="1">
                <a:solidFill>
                  <a:srgbClr val="0000CC"/>
                </a:solidFill>
                <a:latin typeface="Times New Roman" panose="02020603050405020304" pitchFamily="18" charset="0"/>
                <a:cs typeface="Times New Roman" panose="02020603050405020304" pitchFamily="18" charset="0"/>
              </a:rPr>
              <a:t> Mở ổ đĩa </a:t>
            </a:r>
            <a:r>
              <a:rPr lang="en-US" sz="2800" b="1" i="1">
                <a:solidFill>
                  <a:srgbClr val="FF0000"/>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tạo thư mục </a:t>
            </a:r>
            <a:r>
              <a:rPr lang="en-US" sz="2800" b="1" i="1">
                <a:solidFill>
                  <a:srgbClr val="FF0000"/>
                </a:solidFill>
                <a:latin typeface="Times New Roman" panose="02020603050405020304" pitchFamily="18" charset="0"/>
                <a:cs typeface="Times New Roman" panose="02020603050405020304" pitchFamily="18" charset="0"/>
              </a:rPr>
              <a:t>Duc Minh</a:t>
            </a:r>
            <a:r>
              <a:rPr lang="en-US" sz="2800" b="1">
                <a:solidFill>
                  <a:srgbClr val="0000CC"/>
                </a:solidFill>
                <a:latin typeface="Times New Roman" panose="02020603050405020304" pitchFamily="18" charset="0"/>
                <a:cs typeface="Times New Roman" panose="02020603050405020304" pitchFamily="18" charset="0"/>
              </a:rPr>
              <a:t> bằng lệnh </a:t>
            </a:r>
            <a:r>
              <a:rPr lang="en-US" sz="2800" b="1" i="1">
                <a:solidFill>
                  <a:srgbClr val="FF0000"/>
                </a:solidFill>
                <a:latin typeface="Times New Roman" panose="02020603050405020304" pitchFamily="18" charset="0"/>
                <a:cs typeface="Times New Roman" panose="02020603050405020304" pitchFamily="18" charset="0"/>
              </a:rPr>
              <a:t>New Folder</a:t>
            </a:r>
            <a:r>
              <a:rPr lang="en-US" sz="2800" b="1">
                <a:solidFill>
                  <a:srgbClr val="0000CC"/>
                </a:solidFill>
                <a:latin typeface="Times New Roman" panose="02020603050405020304" pitchFamily="18" charset="0"/>
                <a:cs typeface="Times New Roman" panose="02020603050405020304" pitchFamily="18" charset="0"/>
              </a:rPr>
              <a:t> trên dải lệnh </a:t>
            </a:r>
            <a:r>
              <a:rPr lang="en-US" sz="2800" b="1" i="1">
                <a:solidFill>
                  <a:srgbClr val="FF0000"/>
                </a:solidFill>
                <a:latin typeface="Times New Roman" panose="02020603050405020304" pitchFamily="18" charset="0"/>
                <a:cs typeface="Times New Roman" panose="02020603050405020304" pitchFamily="18" charset="0"/>
              </a:rPr>
              <a:t>Home</a:t>
            </a:r>
            <a:r>
              <a:rPr lang="en-US" sz="2800" b="1">
                <a:solidFill>
                  <a:srgbClr val="0000CC"/>
                </a:solidFill>
                <a:latin typeface="Times New Roman" panose="02020603050405020304" pitchFamily="18" charset="0"/>
                <a:cs typeface="Times New Roman" panose="02020603050405020304" pitchFamily="18" charset="0"/>
              </a:rPr>
              <a:t> (Hình 2).</a:t>
            </a:r>
            <a:endParaRPr lang="en-US" sz="2800" b="1" i="1">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D04F7A3-E6AC-D64E-630F-F1D7DA1E8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808" y="1873316"/>
            <a:ext cx="4497917" cy="4984684"/>
          </a:xfrm>
          <a:prstGeom prst="rect">
            <a:avLst/>
          </a:prstGeom>
        </p:spPr>
      </p:pic>
    </p:spTree>
    <p:extLst>
      <p:ext uri="{BB962C8B-B14F-4D97-AF65-F5344CB8AC3E}">
        <p14:creationId xmlns:p14="http://schemas.microsoft.com/office/powerpoint/2010/main" val="4004972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FD93B-4C2D-3814-D374-8E97C2C94AB8}"/>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5" name="TextBox 4">
            <a:extLst>
              <a:ext uri="{FF2B5EF4-FFF2-40B4-BE49-F238E27FC236}">
                <a16:creationId xmlns:a16="http://schemas.microsoft.com/office/drawing/2014/main" id="{6802617B-3B19-D669-B799-49BC221AD6CA}"/>
              </a:ext>
            </a:extLst>
          </p:cNvPr>
          <p:cNvSpPr txBox="1"/>
          <p:nvPr/>
        </p:nvSpPr>
        <p:spPr>
          <a:xfrm>
            <a:off x="383216" y="2063358"/>
            <a:ext cx="11321103" cy="954107"/>
          </a:xfrm>
          <a:prstGeom prst="rect">
            <a:avLst/>
          </a:prstGeom>
          <a:noFill/>
        </p:spPr>
        <p:txBody>
          <a:bodyPr wrap="square" rtlCol="0">
            <a:spAutoFit/>
          </a:bodyPr>
          <a:lstStyle/>
          <a:p>
            <a:pPr algn="just">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		</a:t>
            </a:r>
            <a:r>
              <a:rPr lang="en-US" sz="2800" b="1" i="1">
                <a:solidFill>
                  <a:srgbClr val="0000CC"/>
                </a:solidFill>
                <a:latin typeface="Times New Roman" panose="02020603050405020304" pitchFamily="18" charset="0"/>
                <a:cs typeface="Times New Roman" panose="02020603050405020304" pitchFamily="18" charset="0"/>
              </a:rPr>
              <a:t>Bước 1:</a:t>
            </a:r>
            <a:r>
              <a:rPr lang="en-US" sz="2800" b="1">
                <a:solidFill>
                  <a:srgbClr val="0000CC"/>
                </a:solidFill>
                <a:latin typeface="Times New Roman" panose="02020603050405020304" pitchFamily="18" charset="0"/>
                <a:cs typeface="Times New Roman" panose="02020603050405020304" pitchFamily="18" charset="0"/>
              </a:rPr>
              <a:t> Mở ổ đĩa </a:t>
            </a:r>
            <a:r>
              <a:rPr lang="en-US" sz="2800" b="1" i="1">
                <a:solidFill>
                  <a:srgbClr val="FF0000"/>
                </a:solidFill>
                <a:latin typeface="Times New Roman" panose="02020603050405020304" pitchFamily="18" charset="0"/>
                <a:cs typeface="Times New Roman" panose="02020603050405020304" pitchFamily="18" charset="0"/>
              </a:rPr>
              <a:t>D</a:t>
            </a:r>
            <a:r>
              <a:rPr lang="en-US" sz="2800" b="1">
                <a:solidFill>
                  <a:srgbClr val="0000CC"/>
                </a:solidFill>
                <a:latin typeface="Times New Roman" panose="02020603050405020304" pitchFamily="18" charset="0"/>
                <a:cs typeface="Times New Roman" panose="02020603050405020304" pitchFamily="18" charset="0"/>
              </a:rPr>
              <a:t>, tạo thư mục </a:t>
            </a:r>
            <a:r>
              <a:rPr lang="en-US" sz="2800" b="1" i="1">
                <a:solidFill>
                  <a:srgbClr val="FF0000"/>
                </a:solidFill>
                <a:latin typeface="Times New Roman" panose="02020603050405020304" pitchFamily="18" charset="0"/>
                <a:cs typeface="Times New Roman" panose="02020603050405020304" pitchFamily="18" charset="0"/>
              </a:rPr>
              <a:t>Duc Minh</a:t>
            </a:r>
            <a:r>
              <a:rPr lang="en-US" sz="2800" b="1">
                <a:solidFill>
                  <a:srgbClr val="0000CC"/>
                </a:solidFill>
                <a:latin typeface="Times New Roman" panose="02020603050405020304" pitchFamily="18" charset="0"/>
                <a:cs typeface="Times New Roman" panose="02020603050405020304" pitchFamily="18" charset="0"/>
              </a:rPr>
              <a:t> bằng lệnh </a:t>
            </a:r>
            <a:r>
              <a:rPr lang="en-US" sz="2800" b="1" i="1">
                <a:solidFill>
                  <a:srgbClr val="FF0000"/>
                </a:solidFill>
                <a:latin typeface="Times New Roman" panose="02020603050405020304" pitchFamily="18" charset="0"/>
                <a:cs typeface="Times New Roman" panose="02020603050405020304" pitchFamily="18" charset="0"/>
              </a:rPr>
              <a:t>New Folder</a:t>
            </a:r>
            <a:r>
              <a:rPr lang="en-US" sz="2800" b="1">
                <a:solidFill>
                  <a:srgbClr val="0000CC"/>
                </a:solidFill>
                <a:latin typeface="Times New Roman" panose="02020603050405020304" pitchFamily="18" charset="0"/>
                <a:cs typeface="Times New Roman" panose="02020603050405020304" pitchFamily="18" charset="0"/>
              </a:rPr>
              <a:t> trên dải lệnh </a:t>
            </a:r>
            <a:r>
              <a:rPr lang="en-US" sz="2800" b="1" i="1">
                <a:solidFill>
                  <a:srgbClr val="FF0000"/>
                </a:solidFill>
                <a:latin typeface="Times New Roman" panose="02020603050405020304" pitchFamily="18" charset="0"/>
                <a:cs typeface="Times New Roman" panose="02020603050405020304" pitchFamily="18" charset="0"/>
              </a:rPr>
              <a:t>Home</a:t>
            </a:r>
            <a:r>
              <a:rPr lang="en-US" sz="2800" b="1">
                <a:solidFill>
                  <a:srgbClr val="0000CC"/>
                </a:solidFill>
                <a:latin typeface="Times New Roman" panose="02020603050405020304" pitchFamily="18" charset="0"/>
                <a:cs typeface="Times New Roman" panose="02020603050405020304" pitchFamily="18" charset="0"/>
              </a:rPr>
              <a:t> (Hình 2).</a:t>
            </a:r>
            <a:endParaRPr lang="en-US" sz="2800" b="1" i="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9EA0E9-87AE-1ECB-F65B-111881925AD7}"/>
              </a:ext>
            </a:extLst>
          </p:cNvPr>
          <p:cNvSpPr txBox="1"/>
          <p:nvPr/>
        </p:nvSpPr>
        <p:spPr>
          <a:xfrm>
            <a:off x="383215" y="3111515"/>
            <a:ext cx="11321103" cy="954107"/>
          </a:xfrm>
          <a:prstGeom prst="rect">
            <a:avLst/>
          </a:prstGeom>
          <a:noFill/>
        </p:spPr>
        <p:txBody>
          <a:bodyPr wrap="square" rtlCol="0">
            <a:spAutoFit/>
          </a:bodyPr>
          <a:lstStyle/>
          <a:p>
            <a:pPr algn="just">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		</a:t>
            </a:r>
            <a:r>
              <a:rPr lang="en-US" sz="2800" b="1" i="1">
                <a:solidFill>
                  <a:srgbClr val="0000CC"/>
                </a:solidFill>
                <a:latin typeface="Times New Roman" panose="02020603050405020304" pitchFamily="18" charset="0"/>
                <a:cs typeface="Times New Roman" panose="02020603050405020304" pitchFamily="18" charset="0"/>
              </a:rPr>
              <a:t>Bước 2:</a:t>
            </a:r>
            <a:r>
              <a:rPr lang="en-US" sz="2800" b="1">
                <a:solidFill>
                  <a:srgbClr val="0000CC"/>
                </a:solidFill>
                <a:latin typeface="Times New Roman" panose="02020603050405020304" pitchFamily="18" charset="0"/>
                <a:cs typeface="Times New Roman" panose="02020603050405020304" pitchFamily="18" charset="0"/>
              </a:rPr>
              <a:t> Tạo hai thư mục </a:t>
            </a:r>
            <a:r>
              <a:rPr lang="en-US" sz="2800" b="1" i="1">
                <a:solidFill>
                  <a:srgbClr val="FF0000"/>
                </a:solidFill>
                <a:latin typeface="Times New Roman" panose="02020603050405020304" pitchFamily="18" charset="0"/>
                <a:cs typeface="Times New Roman" panose="02020603050405020304" pitchFamily="18" charset="0"/>
              </a:rPr>
              <a:t>Giai tri</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và </a:t>
            </a:r>
            <a:r>
              <a:rPr lang="en-US" sz="2800" b="1" i="1">
                <a:solidFill>
                  <a:srgbClr val="FF0000"/>
                </a:solidFill>
                <a:latin typeface="Times New Roman" panose="02020603050405020304" pitchFamily="18" charset="0"/>
                <a:cs typeface="Times New Roman" panose="02020603050405020304" pitchFamily="18" charset="0"/>
              </a:rPr>
              <a:t>Hoc tap</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là thư mục con của thư mục </a:t>
            </a:r>
            <a:r>
              <a:rPr lang="en-US" sz="2800" b="1" i="1">
                <a:solidFill>
                  <a:srgbClr val="FF0000"/>
                </a:solidFill>
                <a:latin typeface="Times New Roman" panose="02020603050405020304" pitchFamily="18" charset="0"/>
                <a:cs typeface="Times New Roman" panose="02020603050405020304" pitchFamily="18" charset="0"/>
              </a:rPr>
              <a:t>Duc Minh.</a:t>
            </a:r>
          </a:p>
        </p:txBody>
      </p:sp>
      <p:sp>
        <p:nvSpPr>
          <p:cNvPr id="9" name="TextBox 8">
            <a:extLst>
              <a:ext uri="{FF2B5EF4-FFF2-40B4-BE49-F238E27FC236}">
                <a16:creationId xmlns:a16="http://schemas.microsoft.com/office/drawing/2014/main" id="{2029BF83-F8FF-7D96-F4B3-DB9F81FC3310}"/>
              </a:ext>
            </a:extLst>
          </p:cNvPr>
          <p:cNvSpPr txBox="1"/>
          <p:nvPr/>
        </p:nvSpPr>
        <p:spPr>
          <a:xfrm>
            <a:off x="383214" y="4159672"/>
            <a:ext cx="11321103" cy="954107"/>
          </a:xfrm>
          <a:prstGeom prst="rect">
            <a:avLst/>
          </a:prstGeom>
          <a:noFill/>
        </p:spPr>
        <p:txBody>
          <a:bodyPr wrap="square" rtlCol="0">
            <a:spAutoFit/>
          </a:bodyPr>
          <a:lstStyle/>
          <a:p>
            <a:pPr algn="just">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		</a:t>
            </a:r>
            <a:r>
              <a:rPr lang="en-US" sz="2800" b="1" i="1">
                <a:solidFill>
                  <a:srgbClr val="0000CC"/>
                </a:solidFill>
                <a:latin typeface="Times New Roman" panose="02020603050405020304" pitchFamily="18" charset="0"/>
                <a:cs typeface="Times New Roman" panose="02020603050405020304" pitchFamily="18" charset="0"/>
              </a:rPr>
              <a:t>Bước 3:</a:t>
            </a:r>
            <a:r>
              <a:rPr lang="en-US" sz="2800" b="1">
                <a:solidFill>
                  <a:srgbClr val="0000CC"/>
                </a:solidFill>
                <a:latin typeface="Times New Roman" panose="02020603050405020304" pitchFamily="18" charset="0"/>
                <a:cs typeface="Times New Roman" panose="02020603050405020304" pitchFamily="18" charset="0"/>
              </a:rPr>
              <a:t> Tạo ba thư mục </a:t>
            </a:r>
            <a:r>
              <a:rPr lang="en-US" sz="2800" b="1" i="1">
                <a:solidFill>
                  <a:srgbClr val="FF0000"/>
                </a:solidFill>
                <a:latin typeface="Times New Roman" panose="02020603050405020304" pitchFamily="18" charset="0"/>
                <a:cs typeface="Times New Roman" panose="02020603050405020304" pitchFamily="18" charset="0"/>
              </a:rPr>
              <a:t>Anh, Nhac</a:t>
            </a:r>
            <a:r>
              <a:rPr lang="en-US" sz="2800" b="1">
                <a:solidFill>
                  <a:srgbClr val="FF0000"/>
                </a:solidFill>
                <a:latin typeface="Times New Roman" panose="02020603050405020304" pitchFamily="18" charset="0"/>
                <a:cs typeface="Times New Roman" panose="02020603050405020304" pitchFamily="18" charset="0"/>
              </a:rPr>
              <a:t>,</a:t>
            </a:r>
            <a:r>
              <a:rPr lang="en-US" sz="2800" b="1">
                <a:solidFill>
                  <a:srgbClr val="0000CC"/>
                </a:solidFill>
                <a:latin typeface="Times New Roman" panose="02020603050405020304" pitchFamily="18" charset="0"/>
                <a:cs typeface="Times New Roman" panose="02020603050405020304" pitchFamily="18" charset="0"/>
              </a:rPr>
              <a:t> </a:t>
            </a:r>
            <a:r>
              <a:rPr lang="en-US" sz="2800" b="1" i="1">
                <a:solidFill>
                  <a:srgbClr val="FF0000"/>
                </a:solidFill>
                <a:latin typeface="Times New Roman" panose="02020603050405020304" pitchFamily="18" charset="0"/>
                <a:cs typeface="Times New Roman" panose="02020603050405020304" pitchFamily="18" charset="0"/>
              </a:rPr>
              <a:t>Video</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là thư mục con của thư mục </a:t>
            </a:r>
            <a:r>
              <a:rPr lang="en-US" sz="2800" b="1" i="1">
                <a:solidFill>
                  <a:srgbClr val="FF0000"/>
                </a:solidFill>
                <a:latin typeface="Times New Roman" panose="02020603050405020304" pitchFamily="18" charset="0"/>
                <a:cs typeface="Times New Roman" panose="02020603050405020304" pitchFamily="18" charset="0"/>
              </a:rPr>
              <a:t>Giai tri.</a:t>
            </a:r>
          </a:p>
        </p:txBody>
      </p:sp>
      <p:sp>
        <p:nvSpPr>
          <p:cNvPr id="10" name="TextBox 9">
            <a:extLst>
              <a:ext uri="{FF2B5EF4-FFF2-40B4-BE49-F238E27FC236}">
                <a16:creationId xmlns:a16="http://schemas.microsoft.com/office/drawing/2014/main" id="{E084A6A5-0A40-A4BF-7893-438C797F055F}"/>
              </a:ext>
            </a:extLst>
          </p:cNvPr>
          <p:cNvSpPr txBox="1"/>
          <p:nvPr/>
        </p:nvSpPr>
        <p:spPr>
          <a:xfrm>
            <a:off x="383214" y="5207829"/>
            <a:ext cx="11321103" cy="954107"/>
          </a:xfrm>
          <a:prstGeom prst="rect">
            <a:avLst/>
          </a:prstGeom>
          <a:noFill/>
        </p:spPr>
        <p:txBody>
          <a:bodyPr wrap="square" rtlCol="0">
            <a:spAutoFit/>
          </a:bodyPr>
          <a:lstStyle/>
          <a:p>
            <a:pPr algn="just">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		</a:t>
            </a:r>
            <a:r>
              <a:rPr lang="en-US" sz="2800" b="1" i="1">
                <a:solidFill>
                  <a:srgbClr val="0000CC"/>
                </a:solidFill>
                <a:latin typeface="Times New Roman" panose="02020603050405020304" pitchFamily="18" charset="0"/>
                <a:cs typeface="Times New Roman" panose="02020603050405020304" pitchFamily="18" charset="0"/>
              </a:rPr>
              <a:t>Bước 4:</a:t>
            </a:r>
            <a:r>
              <a:rPr lang="en-US" sz="2800" b="1">
                <a:solidFill>
                  <a:srgbClr val="0000CC"/>
                </a:solidFill>
                <a:latin typeface="Times New Roman" panose="02020603050405020304" pitchFamily="18" charset="0"/>
                <a:cs typeface="Times New Roman" panose="02020603050405020304" pitchFamily="18" charset="0"/>
              </a:rPr>
              <a:t> Tạo hai thư mục </a:t>
            </a:r>
            <a:r>
              <a:rPr lang="en-US" sz="2800" b="1" i="1">
                <a:solidFill>
                  <a:srgbClr val="FF0000"/>
                </a:solidFill>
                <a:latin typeface="Times New Roman" panose="02020603050405020304" pitchFamily="18" charset="0"/>
                <a:cs typeface="Times New Roman" panose="02020603050405020304" pitchFamily="18" charset="0"/>
              </a:rPr>
              <a:t>Bai soan thao, Bai trinh chieu</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là thư mục con của thư mục </a:t>
            </a:r>
            <a:r>
              <a:rPr lang="en-US" sz="2800" b="1" i="1">
                <a:solidFill>
                  <a:srgbClr val="FF0000"/>
                </a:solidFill>
                <a:latin typeface="Times New Roman" panose="02020603050405020304" pitchFamily="18" charset="0"/>
                <a:cs typeface="Times New Roman" panose="02020603050405020304" pitchFamily="18" charset="0"/>
              </a:rPr>
              <a:t>Hoc tap.</a:t>
            </a:r>
          </a:p>
        </p:txBody>
      </p:sp>
      <p:sp>
        <p:nvSpPr>
          <p:cNvPr id="11" name="TextBox 10">
            <a:extLst>
              <a:ext uri="{FF2B5EF4-FFF2-40B4-BE49-F238E27FC236}">
                <a16:creationId xmlns:a16="http://schemas.microsoft.com/office/drawing/2014/main" id="{9508C4CB-EA3D-3B74-6246-554BA079D189}"/>
              </a:ext>
            </a:extLst>
          </p:cNvPr>
          <p:cNvSpPr txBox="1"/>
          <p:nvPr/>
        </p:nvSpPr>
        <p:spPr>
          <a:xfrm>
            <a:off x="383213" y="6255986"/>
            <a:ext cx="11321103" cy="523220"/>
          </a:xfrm>
          <a:prstGeom prst="rect">
            <a:avLst/>
          </a:prstGeom>
          <a:noFill/>
        </p:spPr>
        <p:txBody>
          <a:bodyPr wrap="square" rtlCol="0">
            <a:spAutoFit/>
          </a:bodyPr>
          <a:lstStyle/>
          <a:p>
            <a:pPr algn="just">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		Kết quả thu được là  cây thư mục như </a:t>
            </a:r>
            <a:r>
              <a:rPr lang="en-US" sz="2800" b="1" i="1">
                <a:solidFill>
                  <a:srgbClr val="FF0000"/>
                </a:solidFill>
                <a:latin typeface="Times New Roman" panose="02020603050405020304" pitchFamily="18" charset="0"/>
                <a:cs typeface="Times New Roman" panose="02020603050405020304" pitchFamily="18" charset="0"/>
              </a:rPr>
              <a:t>Hình 3</a:t>
            </a:r>
            <a:r>
              <a:rPr lang="en-US" sz="2800" b="1">
                <a:solidFill>
                  <a:srgbClr val="0000CC"/>
                </a:solidFill>
                <a:latin typeface="Times New Roman" panose="02020603050405020304" pitchFamily="18" charset="0"/>
                <a:cs typeface="Times New Roman" panose="02020603050405020304" pitchFamily="18" charset="0"/>
              </a:rPr>
              <a:t>.</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67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3B45-27B3-FBE2-7559-A1B59559F1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E2F5A4-5E73-0110-0895-D92B69636F3F}"/>
              </a:ext>
            </a:extLst>
          </p:cNvPr>
          <p:cNvSpPr txBox="1"/>
          <p:nvPr/>
        </p:nvSpPr>
        <p:spPr>
          <a:xfrm>
            <a:off x="2804586" y="158821"/>
            <a:ext cx="6629775" cy="492443"/>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pic>
        <p:nvPicPr>
          <p:cNvPr id="5" name="Picture 4">
            <a:extLst>
              <a:ext uri="{FF2B5EF4-FFF2-40B4-BE49-F238E27FC236}">
                <a16:creationId xmlns:a16="http://schemas.microsoft.com/office/drawing/2014/main" id="{D9D0710C-15B8-6E2F-F3AF-B176B4983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923" y="682285"/>
            <a:ext cx="5176154" cy="6168684"/>
          </a:xfrm>
          <a:prstGeom prst="rect">
            <a:avLst/>
          </a:prstGeom>
        </p:spPr>
      </p:pic>
    </p:spTree>
    <p:extLst>
      <p:ext uri="{BB962C8B-B14F-4D97-AF65-F5344CB8AC3E}">
        <p14:creationId xmlns:p14="http://schemas.microsoft.com/office/powerpoint/2010/main" val="2235318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204390"/>
            <a:ext cx="2996419"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0C36F-D7FA-26FC-5990-713D02F14722}"/>
              </a:ext>
            </a:extLst>
          </p:cNvPr>
          <p:cNvSpPr/>
          <p:nvPr/>
        </p:nvSpPr>
        <p:spPr>
          <a:xfrm>
            <a:off x="446996" y="2944666"/>
            <a:ext cx="8851749" cy="38951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Trên ở đĩa </a:t>
            </a:r>
            <a:r>
              <a:rPr lang="en-US" sz="4000" b="1" i="1">
                <a:solidFill>
                  <a:srgbClr val="FF0000"/>
                </a:solidFill>
                <a:latin typeface="Times New Roman" panose="02020603050405020304" pitchFamily="18" charset="0"/>
                <a:cs typeface="Times New Roman" panose="02020603050405020304" pitchFamily="18" charset="0"/>
              </a:rPr>
              <a:t>D</a:t>
            </a:r>
            <a:r>
              <a:rPr lang="en-US" sz="4000" b="1">
                <a:solidFill>
                  <a:srgbClr val="0000CC"/>
                </a:solidFill>
                <a:latin typeface="Times New Roman" panose="02020603050405020304" pitchFamily="18" charset="0"/>
                <a:cs typeface="Times New Roman" panose="02020603050405020304" pitchFamily="18" charset="0"/>
              </a:rPr>
              <a:t> của máy tính hiện có các tệp, thư mục mà bạn Giang đã lưu trữ (Hình 4). Em hãy xác định những thư mục được lưu trữ chưa hợp lí và giúp bạn Giang sắp xếp lại những thư mục này.</a:t>
            </a:r>
          </a:p>
        </p:txBody>
      </p:sp>
      <p:pic>
        <p:nvPicPr>
          <p:cNvPr id="7" name="Picture 6">
            <a:extLst>
              <a:ext uri="{FF2B5EF4-FFF2-40B4-BE49-F238E27FC236}">
                <a16:creationId xmlns:a16="http://schemas.microsoft.com/office/drawing/2014/main" id="{0DB8D7C0-897B-6109-39B9-A00DA5591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5" y="1806866"/>
            <a:ext cx="3299095" cy="1206185"/>
          </a:xfrm>
          <a:prstGeom prst="rect">
            <a:avLst/>
          </a:prstGeom>
        </p:spPr>
      </p:pic>
      <p:sp>
        <p:nvSpPr>
          <p:cNvPr id="2" name="TextBox 1">
            <a:extLst>
              <a:ext uri="{FF2B5EF4-FFF2-40B4-BE49-F238E27FC236}">
                <a16:creationId xmlns:a16="http://schemas.microsoft.com/office/drawing/2014/main" id="{2960FB6A-FC86-E1DE-5A70-B61ADC01E0EF}"/>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pic>
        <p:nvPicPr>
          <p:cNvPr id="8" name="Picture 7">
            <a:extLst>
              <a:ext uri="{FF2B5EF4-FFF2-40B4-BE49-F238E27FC236}">
                <a16:creationId xmlns:a16="http://schemas.microsoft.com/office/drawing/2014/main" id="{A04E8AD9-0792-99F0-7E86-2F0DC2B47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744" y="2944666"/>
            <a:ext cx="2918201" cy="3895189"/>
          </a:xfrm>
          <a:prstGeom prst="rect">
            <a:avLst/>
          </a:prstGeom>
        </p:spPr>
      </p:pic>
    </p:spTree>
    <p:extLst>
      <p:ext uri="{BB962C8B-B14F-4D97-AF65-F5344CB8AC3E}">
        <p14:creationId xmlns:p14="http://schemas.microsoft.com/office/powerpoint/2010/main" val="46959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D4D1E-FC02-2062-1FD7-51983E1920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568D3DB-2CDE-A8EB-4030-16318DBB5096}"/>
              </a:ext>
            </a:extLst>
          </p:cNvPr>
          <p:cNvSpPr/>
          <p:nvPr/>
        </p:nvSpPr>
        <p:spPr>
          <a:xfrm>
            <a:off x="446996" y="2944667"/>
            <a:ext cx="8851749" cy="12061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CC"/>
                </a:solidFill>
                <a:latin typeface="Times New Roman" panose="02020603050405020304" pitchFamily="18" charset="0"/>
                <a:cs typeface="Times New Roman" panose="02020603050405020304" pitchFamily="18" charset="0"/>
              </a:rPr>
              <a:t>		Có hai thư mục bạn Giang sắp xếp chưa hợp lí đó là:</a:t>
            </a:r>
          </a:p>
        </p:txBody>
      </p:sp>
      <p:pic>
        <p:nvPicPr>
          <p:cNvPr id="7" name="Picture 6">
            <a:extLst>
              <a:ext uri="{FF2B5EF4-FFF2-40B4-BE49-F238E27FC236}">
                <a16:creationId xmlns:a16="http://schemas.microsoft.com/office/drawing/2014/main" id="{613E498C-BEC1-F801-C584-E88198CC3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5" y="1806866"/>
            <a:ext cx="3299095" cy="1206185"/>
          </a:xfrm>
          <a:prstGeom prst="rect">
            <a:avLst/>
          </a:prstGeom>
        </p:spPr>
      </p:pic>
      <p:sp>
        <p:nvSpPr>
          <p:cNvPr id="2" name="TextBox 1">
            <a:extLst>
              <a:ext uri="{FF2B5EF4-FFF2-40B4-BE49-F238E27FC236}">
                <a16:creationId xmlns:a16="http://schemas.microsoft.com/office/drawing/2014/main" id="{FAF137BA-B3E5-2DAE-4BCA-BF0DB1FA2C52}"/>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3" name="Rectangle 2">
            <a:extLst>
              <a:ext uri="{FF2B5EF4-FFF2-40B4-BE49-F238E27FC236}">
                <a16:creationId xmlns:a16="http://schemas.microsoft.com/office/drawing/2014/main" id="{772CC456-EBD6-9B16-FAB4-97AD2C0C00ED}"/>
              </a:ext>
            </a:extLst>
          </p:cNvPr>
          <p:cNvSpPr/>
          <p:nvPr/>
        </p:nvSpPr>
        <p:spPr>
          <a:xfrm>
            <a:off x="446994" y="4198680"/>
            <a:ext cx="8851749" cy="12061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CC"/>
                </a:solidFill>
                <a:latin typeface="Times New Roman" panose="02020603050405020304" pitchFamily="18" charset="0"/>
                <a:cs typeface="Times New Roman" panose="02020603050405020304" pitchFamily="18" charset="0"/>
              </a:rPr>
              <a:t>		1. Thư mục </a:t>
            </a:r>
            <a:r>
              <a:rPr lang="en-US" sz="3600" b="1" i="1">
                <a:solidFill>
                  <a:srgbClr val="FF0000"/>
                </a:solidFill>
                <a:latin typeface="Times New Roman" panose="02020603050405020304" pitchFamily="18" charset="0"/>
                <a:cs typeface="Times New Roman" panose="02020603050405020304" pitchFamily="18" charset="0"/>
              </a:rPr>
              <a:t>CLB Tieng Anh 5</a:t>
            </a:r>
            <a:r>
              <a:rPr lang="en-US" sz="3600" b="1">
                <a:solidFill>
                  <a:srgbClr val="0000CC"/>
                </a:solidFill>
                <a:latin typeface="Times New Roman" panose="02020603050405020304" pitchFamily="18" charset="0"/>
                <a:cs typeface="Times New Roman" panose="02020603050405020304" pitchFamily="18" charset="0"/>
              </a:rPr>
              <a:t> phải là con của thư mục </a:t>
            </a:r>
            <a:r>
              <a:rPr lang="en-US" sz="3600" b="1" i="1">
                <a:solidFill>
                  <a:srgbClr val="FF0000"/>
                </a:solidFill>
                <a:latin typeface="Times New Roman" panose="02020603050405020304" pitchFamily="18" charset="0"/>
                <a:cs typeface="Times New Roman" panose="02020603050405020304" pitchFamily="18" charset="0"/>
              </a:rPr>
              <a:t>CLB lop 5</a:t>
            </a:r>
            <a:r>
              <a:rPr lang="en-US" sz="3600" b="1">
                <a:solidFill>
                  <a:srgbClr val="0000CC"/>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A63B4A7E-F466-7E48-26DF-DB8EDF4EFAE9}"/>
              </a:ext>
            </a:extLst>
          </p:cNvPr>
          <p:cNvSpPr/>
          <p:nvPr/>
        </p:nvSpPr>
        <p:spPr>
          <a:xfrm>
            <a:off x="446994" y="5452693"/>
            <a:ext cx="8851749" cy="12061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CC"/>
                </a:solidFill>
                <a:latin typeface="Times New Roman" panose="02020603050405020304" pitchFamily="18" charset="0"/>
                <a:cs typeface="Times New Roman" panose="02020603050405020304" pitchFamily="18" charset="0"/>
              </a:rPr>
              <a:t>		2. Thư mục </a:t>
            </a:r>
            <a:r>
              <a:rPr lang="en-US" sz="3600" b="1" i="1">
                <a:solidFill>
                  <a:srgbClr val="FF0000"/>
                </a:solidFill>
                <a:latin typeface="Times New Roman" panose="02020603050405020304" pitchFamily="18" charset="0"/>
                <a:cs typeface="Times New Roman" panose="02020603050405020304" pitchFamily="18" charset="0"/>
              </a:rPr>
              <a:t>Phim hoat hinh</a:t>
            </a:r>
            <a:r>
              <a:rPr lang="en-US" sz="3600" b="1">
                <a:solidFill>
                  <a:srgbClr val="0000CC"/>
                </a:solidFill>
                <a:latin typeface="Times New Roman" panose="02020603050405020304" pitchFamily="18" charset="0"/>
                <a:cs typeface="Times New Roman" panose="02020603050405020304" pitchFamily="18" charset="0"/>
              </a:rPr>
              <a:t> phải là con của thư mục </a:t>
            </a:r>
            <a:r>
              <a:rPr lang="en-US" sz="3600" b="1" i="1">
                <a:solidFill>
                  <a:srgbClr val="FF0000"/>
                </a:solidFill>
                <a:latin typeface="Times New Roman" panose="02020603050405020304" pitchFamily="18" charset="0"/>
                <a:cs typeface="Times New Roman" panose="02020603050405020304" pitchFamily="18" charset="0"/>
              </a:rPr>
              <a:t>Giai tri</a:t>
            </a:r>
            <a:r>
              <a:rPr lang="en-US" sz="3600" b="1">
                <a:solidFill>
                  <a:srgbClr val="0000CC"/>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8E735ED7-309B-C2B3-B289-F328C9A76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702" y="2944667"/>
            <a:ext cx="2868899" cy="3913333"/>
          </a:xfrm>
          <a:prstGeom prst="rect">
            <a:avLst/>
          </a:prstGeom>
        </p:spPr>
      </p:pic>
    </p:spTree>
    <p:extLst>
      <p:ext uri="{BB962C8B-B14F-4D97-AF65-F5344CB8AC3E}">
        <p14:creationId xmlns:p14="http://schemas.microsoft.com/office/powerpoint/2010/main" val="780020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12192000" cy="3505200"/>
          </a:xfrm>
          <a:prstGeom prst="rect">
            <a:avLst/>
          </a:prstGeom>
          <a:solidFill>
            <a:srgbClr val="FFFF66"/>
          </a:solidFill>
          <a:ln w="9525">
            <a:solidFill>
              <a:schemeClr val="tx1"/>
            </a:solidFill>
            <a:miter lim="800000"/>
            <a:headEnd/>
            <a:tailEnd/>
          </a:ln>
        </p:spPr>
        <p:txBody>
          <a:bodyPr wrap="none" anchor="ctr"/>
          <a:lstStyle/>
          <a:p>
            <a:endParaRPr lang="vi-VN"/>
          </a:p>
        </p:txBody>
      </p:sp>
      <p:pic>
        <p:nvPicPr>
          <p:cNvPr id="10243" name="Picture 3"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52400"/>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RE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381000"/>
            <a:ext cx="2270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p:cNvGrpSpPr>
            <a:grpSpLocks/>
          </p:cNvGrpSpPr>
          <p:nvPr/>
        </p:nvGrpSpPr>
        <p:grpSpPr bwMode="auto">
          <a:xfrm>
            <a:off x="1524000" y="2057400"/>
            <a:ext cx="9144000" cy="1447800"/>
            <a:chOff x="0" y="1248"/>
            <a:chExt cx="4651" cy="763"/>
          </a:xfrm>
        </p:grpSpPr>
        <p:pic>
          <p:nvPicPr>
            <p:cNvPr id="17417" name="Picture 6" descr="BHOME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48"/>
              <a:ext cx="117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BHOME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4" y="1368"/>
              <a:ext cx="1183"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8" descr="BHOME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8" y="1260"/>
              <a:ext cx="1171"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9" descr="BHOMES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0" y="1248"/>
              <a:ext cx="1171"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Rectangle 10"/>
          <p:cNvSpPr>
            <a:spLocks noChangeArrowheads="1"/>
          </p:cNvSpPr>
          <p:nvPr/>
        </p:nvSpPr>
        <p:spPr bwMode="auto">
          <a:xfrm>
            <a:off x="0" y="3505200"/>
            <a:ext cx="12192000" cy="3429000"/>
          </a:xfrm>
          <a:prstGeom prst="rect">
            <a:avLst/>
          </a:prstGeom>
          <a:solidFill>
            <a:srgbClr val="66CCFF"/>
          </a:solidFill>
          <a:ln w="9525">
            <a:solidFill>
              <a:schemeClr val="tx1"/>
            </a:solidFill>
            <a:miter lim="800000"/>
            <a:headEnd/>
            <a:tailEnd/>
          </a:ln>
        </p:spPr>
        <p:txBody>
          <a:bodyPr wrap="none" anchor="ctr"/>
          <a:lstStyle/>
          <a:p>
            <a:endParaRPr lang="vi-VN"/>
          </a:p>
        </p:txBody>
      </p:sp>
      <p:sp>
        <p:nvSpPr>
          <p:cNvPr id="10251" name="WordArt 11"/>
          <p:cNvSpPr>
            <a:spLocks noChangeArrowheads="1" noChangeShapeType="1" noTextEdit="1"/>
          </p:cNvSpPr>
          <p:nvPr/>
        </p:nvSpPr>
        <p:spPr bwMode="auto">
          <a:xfrm>
            <a:off x="3219450" y="4033685"/>
            <a:ext cx="5695950" cy="18288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0252" name="Text Box 12"/>
          <p:cNvSpPr txBox="1">
            <a:spLocks noChangeArrowheads="1"/>
          </p:cNvSpPr>
          <p:nvPr/>
        </p:nvSpPr>
        <p:spPr bwMode="auto">
          <a:xfrm>
            <a:off x="91941" y="5089526"/>
            <a:ext cx="12031209"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buFont typeface="Wingdings" pitchFamily="2" charset="2"/>
              <a:buNone/>
            </a:pPr>
            <a:r>
              <a:rPr lang="en-US" sz="3200" b="1">
                <a:solidFill>
                  <a:srgbClr val="0000CC"/>
                </a:solidFill>
                <a:latin typeface="Times New Roman" pitchFamily="18" charset="0"/>
              </a:rPr>
              <a:t>Chuẩn bị bài sau: </a:t>
            </a:r>
            <a:r>
              <a:rPr lang="en-US" sz="3200" b="1">
                <a:solidFill>
                  <a:srgbClr val="FF0000"/>
                </a:solidFill>
                <a:latin typeface="Times New Roman" pitchFamily="18" charset="0"/>
              </a:rPr>
              <a:t>TÌM KIẾM TỆP VÀ THƯ MỤC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10242"/>
                                        </p:tgtEl>
                                        <p:attrNameLst>
                                          <p:attrName>fillcolor</p:attrName>
                                        </p:attrNameLst>
                                      </p:cBhvr>
                                      <p:to>
                                        <a:srgbClr val="000066"/>
                                      </p:to>
                                    </p:animClr>
                                    <p:set>
                                      <p:cBhvr>
                                        <p:cTn id="7" dur="2000" fill="hold"/>
                                        <p:tgtEl>
                                          <p:spTgt spid="10242"/>
                                        </p:tgtEl>
                                        <p:attrNameLst>
                                          <p:attrName>fill.type</p:attrName>
                                        </p:attrNameLst>
                                      </p:cBhvr>
                                      <p:to>
                                        <p:strVal val="solid"/>
                                      </p:to>
                                    </p:set>
                                    <p:set>
                                      <p:cBhvr>
                                        <p:cTn id="8" dur="2000" fill="hold"/>
                                        <p:tgtEl>
                                          <p:spTgt spid="10242"/>
                                        </p:tgtEl>
                                        <p:attrNameLst>
                                          <p:attrName>fill.on</p:attrName>
                                        </p:attrNameLst>
                                      </p:cBhvr>
                                      <p:to>
                                        <p:strVal val="true"/>
                                      </p:to>
                                    </p:set>
                                  </p:childTnLst>
                                </p:cTn>
                              </p:par>
                              <p:par>
                                <p:cTn id="9" presetID="2" presetClass="exit" presetSubtype="4" fill="hold" nodeType="withEffect">
                                  <p:stCondLst>
                                    <p:cond delay="0"/>
                                  </p:stCondLst>
                                  <p:childTnLst>
                                    <p:anim calcmode="lin" valueType="num">
                                      <p:cBhvr additive="base">
                                        <p:cTn id="10" dur="2000"/>
                                        <p:tgtEl>
                                          <p:spTgt spid="10243"/>
                                        </p:tgtEl>
                                        <p:attrNameLst>
                                          <p:attrName>ppt_x</p:attrName>
                                        </p:attrNameLst>
                                      </p:cBhvr>
                                      <p:tavLst>
                                        <p:tav tm="0">
                                          <p:val>
                                            <p:strVal val="ppt_x"/>
                                          </p:val>
                                        </p:tav>
                                        <p:tav tm="100000">
                                          <p:val>
                                            <p:strVal val="ppt_x"/>
                                          </p:val>
                                        </p:tav>
                                      </p:tavLst>
                                    </p:anim>
                                    <p:anim calcmode="lin" valueType="num">
                                      <p:cBhvr additive="base">
                                        <p:cTn id="11" dur="2000"/>
                                        <p:tgtEl>
                                          <p:spTgt spid="10243"/>
                                        </p:tgtEl>
                                        <p:attrNameLst>
                                          <p:attrName>ppt_y</p:attrName>
                                        </p:attrNameLst>
                                      </p:cBhvr>
                                      <p:tavLst>
                                        <p:tav tm="0">
                                          <p:val>
                                            <p:strVal val="ppt_y"/>
                                          </p:val>
                                        </p:tav>
                                        <p:tav tm="100000">
                                          <p:val>
                                            <p:strVal val="1+ppt_h/2"/>
                                          </p:val>
                                        </p:tav>
                                      </p:tavLst>
                                    </p:anim>
                                    <p:set>
                                      <p:cBhvr>
                                        <p:cTn id="12" dur="1" fill="hold">
                                          <p:stCondLst>
                                            <p:cond delay="1999"/>
                                          </p:stCondLst>
                                        </p:cTn>
                                        <p:tgtEl>
                                          <p:spTgt spid="10243"/>
                                        </p:tgtEl>
                                        <p:attrNameLst>
                                          <p:attrName>style.visibility</p:attrName>
                                        </p:attrNameLst>
                                      </p:cBhvr>
                                      <p:to>
                                        <p:strVal val="hidden"/>
                                      </p:to>
                                    </p:set>
                                  </p:childTnLst>
                                </p:cTn>
                              </p:par>
                            </p:childTnLst>
                          </p:cTn>
                        </p:par>
                        <p:par>
                          <p:cTn id="13" fill="hold" nodeType="afterGroup">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10251"/>
                                        </p:tgtEl>
                                        <p:attrNameLst>
                                          <p:attrName>style.visibility</p:attrName>
                                        </p:attrNameLst>
                                      </p:cBhvr>
                                      <p:to>
                                        <p:strVal val="visible"/>
                                      </p:to>
                                    </p:set>
                                    <p:anim calcmode="lin" valueType="num">
                                      <p:cBhvr>
                                        <p:cTn id="16" dur="500" fill="hold"/>
                                        <p:tgtEl>
                                          <p:spTgt spid="10251"/>
                                        </p:tgtEl>
                                        <p:attrNameLst>
                                          <p:attrName>ppt_w</p:attrName>
                                        </p:attrNameLst>
                                      </p:cBhvr>
                                      <p:tavLst>
                                        <p:tav tm="0">
                                          <p:val>
                                            <p:fltVal val="0"/>
                                          </p:val>
                                        </p:tav>
                                        <p:tav tm="100000">
                                          <p:val>
                                            <p:strVal val="#ppt_w"/>
                                          </p:val>
                                        </p:tav>
                                      </p:tavLst>
                                    </p:anim>
                                    <p:anim calcmode="lin" valueType="num">
                                      <p:cBhvr>
                                        <p:cTn id="17" dur="500" fill="hold"/>
                                        <p:tgtEl>
                                          <p:spTgt spid="1025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10252"/>
                                        </p:tgtEl>
                                        <p:attrNameLst>
                                          <p:attrName>style.visibility</p:attrName>
                                        </p:attrNameLst>
                                      </p:cBhvr>
                                      <p:to>
                                        <p:strVal val="visible"/>
                                      </p:to>
                                    </p:set>
                                    <p:anim calcmode="lin" valueType="num">
                                      <p:cBhvr>
                                        <p:cTn id="21" dur="500" fill="hold"/>
                                        <p:tgtEl>
                                          <p:spTgt spid="10252"/>
                                        </p:tgtEl>
                                        <p:attrNameLst>
                                          <p:attrName>ppt_w</p:attrName>
                                        </p:attrNameLst>
                                      </p:cBhvr>
                                      <p:tavLst>
                                        <p:tav tm="0">
                                          <p:val>
                                            <p:fltVal val="0"/>
                                          </p:val>
                                        </p:tav>
                                        <p:tav tm="100000">
                                          <p:val>
                                            <p:strVal val="#ppt_w"/>
                                          </p:val>
                                        </p:tav>
                                      </p:tavLst>
                                    </p:anim>
                                    <p:anim calcmode="lin" valueType="num">
                                      <p:cBhvr>
                                        <p:cTn id="22" dur="500" fill="hold"/>
                                        <p:tgtEl>
                                          <p:spTgt spid="10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74A0EA-F7BD-EEAE-AE44-A767266CD628}"/>
              </a:ext>
            </a:extLst>
          </p:cNvPr>
          <p:cNvSpPr/>
          <p:nvPr/>
        </p:nvSpPr>
        <p:spPr>
          <a:xfrm>
            <a:off x="446996" y="4460719"/>
            <a:ext cx="11573554" cy="11510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en-US" sz="4000" b="1">
                <a:solidFill>
                  <a:srgbClr val="0000CC"/>
                </a:solidFill>
                <a:latin typeface="Times New Roman" panose="02020603050405020304" pitchFamily="18" charset="0"/>
                <a:cs typeface="Times New Roman" panose="02020603050405020304" pitchFamily="18" charset="0"/>
              </a:rPr>
              <a:t>Tổ chức lưu trữ được các tệp, thư mục bằng cấu trúc cây hợp lí.</a:t>
            </a:r>
          </a:p>
        </p:txBody>
      </p:sp>
      <p:sp>
        <p:nvSpPr>
          <p:cNvPr id="8" name="TextBox 7">
            <a:extLst>
              <a:ext uri="{FF2B5EF4-FFF2-40B4-BE49-F238E27FC236}">
                <a16:creationId xmlns:a16="http://schemas.microsoft.com/office/drawing/2014/main" id="{75F59073-ACD6-3237-C524-CEF720177957}"/>
              </a:ext>
            </a:extLst>
          </p:cNvPr>
          <p:cNvSpPr txBox="1"/>
          <p:nvPr/>
        </p:nvSpPr>
        <p:spPr>
          <a:xfrm>
            <a:off x="446996" y="3713645"/>
            <a:ext cx="5983301" cy="707886"/>
          </a:xfrm>
          <a:prstGeom prst="rect">
            <a:avLst/>
          </a:prstGeom>
          <a:noFill/>
        </p:spPr>
        <p:txBody>
          <a:bodyPr wrap="square" rtlCol="0">
            <a:spAutoFit/>
          </a:bodyPr>
          <a:lstStyle/>
          <a:p>
            <a:pPr algn="ctr">
              <a:spcBef>
                <a:spcPts val="300"/>
              </a:spcBef>
              <a:spcAft>
                <a:spcPts val="300"/>
              </a:spcAft>
            </a:pPr>
            <a:r>
              <a:rPr lang="en-US" sz="4000" b="1" i="1">
                <a:solidFill>
                  <a:srgbClr val="FF0000"/>
                </a:solidFill>
                <a:latin typeface="Times New Roman" panose="02020603050405020304" pitchFamily="18" charset="0"/>
                <a:cs typeface="Times New Roman" panose="02020603050405020304" pitchFamily="18" charset="0"/>
              </a:rPr>
              <a:t>Học xong bài này, em sẽ:</a:t>
            </a:r>
            <a:endParaRPr lang="en-US" sz="4000" b="1" i="1">
              <a:solidFill>
                <a:srgbClr val="0000CC"/>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36680ED-7B54-760A-2FEE-82FCE4098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840480"/>
          </a:xfrm>
          <a:prstGeom prst="rect">
            <a:avLst/>
          </a:prstGeom>
        </p:spPr>
      </p:pic>
      <p:sp>
        <p:nvSpPr>
          <p:cNvPr id="4" name="Rectangle 3">
            <a:extLst>
              <a:ext uri="{FF2B5EF4-FFF2-40B4-BE49-F238E27FC236}">
                <a16:creationId xmlns:a16="http://schemas.microsoft.com/office/drawing/2014/main" id="{91FB3DBF-91E3-A4F2-3640-719E11927751}"/>
              </a:ext>
            </a:extLst>
          </p:cNvPr>
          <p:cNvSpPr/>
          <p:nvPr/>
        </p:nvSpPr>
        <p:spPr>
          <a:xfrm>
            <a:off x="446996" y="5633054"/>
            <a:ext cx="11573554" cy="1187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en-US" sz="4000" b="1">
                <a:solidFill>
                  <a:srgbClr val="0000CC"/>
                </a:solidFill>
                <a:latin typeface="Times New Roman" panose="02020603050405020304" pitchFamily="18" charset="0"/>
                <a:cs typeface="Times New Roman" panose="02020603050405020304" pitchFamily="18" charset="0"/>
              </a:rPr>
              <a:t>Thực hiện được việc tạo các thư mục từ cấu trúc cây.</a:t>
            </a:r>
          </a:p>
        </p:txBody>
      </p:sp>
    </p:spTree>
    <p:extLst>
      <p:ext uri="{BB962C8B-B14F-4D97-AF65-F5344CB8AC3E}">
        <p14:creationId xmlns:p14="http://schemas.microsoft.com/office/powerpoint/2010/main" val="419163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61AF3-073B-D759-7910-C81476E3587E}"/>
              </a:ext>
            </a:extLst>
          </p:cNvPr>
          <p:cNvSpPr/>
          <p:nvPr/>
        </p:nvSpPr>
        <p:spPr>
          <a:xfrm>
            <a:off x="446996" y="3214571"/>
            <a:ext cx="11573554" cy="24828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Bạn Đức Minh có nhiều tệp ảnh, nhạc, video, … phục vụ cho việc học tập và giải trí</a:t>
            </a:r>
            <a:r>
              <a:rPr lang="en-US" sz="4000" b="1">
                <a:solidFill>
                  <a:srgbClr val="FF0000"/>
                </a:solidFill>
                <a:latin typeface="Times New Roman" panose="02020603050405020304" pitchFamily="18" charset="0"/>
                <a:cs typeface="Times New Roman" panose="02020603050405020304" pitchFamily="18" charset="0"/>
              </a:rPr>
              <a:t>. Em hãy gợi ý cho bạn Đức Minh tạo cây thư mục để  tổ chức lưu trữ các tệp này.</a:t>
            </a:r>
          </a:p>
        </p:txBody>
      </p:sp>
      <p:sp>
        <p:nvSpPr>
          <p:cNvPr id="7" name="TextBox 6">
            <a:extLst>
              <a:ext uri="{FF2B5EF4-FFF2-40B4-BE49-F238E27FC236}">
                <a16:creationId xmlns:a16="http://schemas.microsoft.com/office/drawing/2014/main" id="{AF1B0AE9-63A0-FF20-36FE-293A867C0048}"/>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pic>
        <p:nvPicPr>
          <p:cNvPr id="8" name="Picture 7">
            <a:extLst>
              <a:ext uri="{FF2B5EF4-FFF2-40B4-BE49-F238E27FC236}">
                <a16:creationId xmlns:a16="http://schemas.microsoft.com/office/drawing/2014/main" id="{74706A5A-A095-C7C9-6D0C-86803B0D0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4" y="2061344"/>
            <a:ext cx="3715656" cy="1244922"/>
          </a:xfrm>
          <a:prstGeom prst="rect">
            <a:avLst/>
          </a:prstGeom>
        </p:spPr>
      </p:pic>
    </p:spTree>
    <p:extLst>
      <p:ext uri="{BB962C8B-B14F-4D97-AF65-F5344CB8AC3E}">
        <p14:creationId xmlns:p14="http://schemas.microsoft.com/office/powerpoint/2010/main" val="281827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8F34-FF89-4D40-29B6-F9B57DDC7EF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F11628-1628-BDE5-EC15-53AC467AE718}"/>
              </a:ext>
            </a:extLst>
          </p:cNvPr>
          <p:cNvSpPr txBox="1"/>
          <p:nvPr/>
        </p:nvSpPr>
        <p:spPr>
          <a:xfrm>
            <a:off x="616214" y="2232722"/>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6E0D57E-7C0E-190E-4662-020BEA83C627}"/>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Sơ đồ tổ chức cây thư mục</a:t>
            </a:r>
          </a:p>
        </p:txBody>
      </p:sp>
      <p:sp>
        <p:nvSpPr>
          <p:cNvPr id="8" name="TextBox 7">
            <a:extLst>
              <a:ext uri="{FF2B5EF4-FFF2-40B4-BE49-F238E27FC236}">
                <a16:creationId xmlns:a16="http://schemas.microsoft.com/office/drawing/2014/main" id="{7D8D5893-08F0-1171-C189-9FE7EC00AF0F}"/>
              </a:ext>
            </a:extLst>
          </p:cNvPr>
          <p:cNvSpPr txBox="1"/>
          <p:nvPr/>
        </p:nvSpPr>
        <p:spPr>
          <a:xfrm>
            <a:off x="423615" y="4556608"/>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Thực hành tạo cây thư mục.</a:t>
            </a:r>
          </a:p>
        </p:txBody>
      </p:sp>
      <p:sp>
        <p:nvSpPr>
          <p:cNvPr id="2" name="TextBox 1">
            <a:extLst>
              <a:ext uri="{FF2B5EF4-FFF2-40B4-BE49-F238E27FC236}">
                <a16:creationId xmlns:a16="http://schemas.microsoft.com/office/drawing/2014/main" id="{40146346-4085-A6FA-DAAF-F71F04627190}"/>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Tree>
    <p:extLst>
      <p:ext uri="{BB962C8B-B14F-4D97-AF65-F5344CB8AC3E}">
        <p14:creationId xmlns:p14="http://schemas.microsoft.com/office/powerpoint/2010/main" val="2966105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8BA0-296E-DFE2-4FA8-2C608CB7FC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672717-8E56-4E5B-4378-3AD9E0BFB16C}"/>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4" name="TextBox 3">
            <a:extLst>
              <a:ext uri="{FF2B5EF4-FFF2-40B4-BE49-F238E27FC236}">
                <a16:creationId xmlns:a16="http://schemas.microsoft.com/office/drawing/2014/main" id="{A192E9BA-F430-9E78-467B-EE71E112FC4B}"/>
              </a:ext>
            </a:extLst>
          </p:cNvPr>
          <p:cNvSpPr txBox="1"/>
          <p:nvPr/>
        </p:nvSpPr>
        <p:spPr>
          <a:xfrm>
            <a:off x="616214" y="2218655"/>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46E253-A1F3-5209-EB3A-889B38CD1353}"/>
              </a:ext>
            </a:extLst>
          </p:cNvPr>
          <p:cNvSpPr txBox="1"/>
          <p:nvPr/>
        </p:nvSpPr>
        <p:spPr>
          <a:xfrm>
            <a:off x="423616" y="3310831"/>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Sơ đồ tổ chức cây thư mục</a:t>
            </a:r>
          </a:p>
        </p:txBody>
      </p:sp>
    </p:spTree>
    <p:extLst>
      <p:ext uri="{BB962C8B-B14F-4D97-AF65-F5344CB8AC3E}">
        <p14:creationId xmlns:p14="http://schemas.microsoft.com/office/powerpoint/2010/main" val="2769031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D0E0A-240D-80B6-F124-25C8055B1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13" y="2235921"/>
            <a:ext cx="3018987" cy="856739"/>
          </a:xfrm>
          <a:prstGeom prst="rect">
            <a:avLst/>
          </a:prstGeom>
        </p:spPr>
      </p:pic>
      <p:sp>
        <p:nvSpPr>
          <p:cNvPr id="6" name="Rectangle 5">
            <a:extLst>
              <a:ext uri="{FF2B5EF4-FFF2-40B4-BE49-F238E27FC236}">
                <a16:creationId xmlns:a16="http://schemas.microsoft.com/office/drawing/2014/main" id="{0FB585F2-78F2-2E65-0BAE-543CA41788C0}"/>
              </a:ext>
            </a:extLst>
          </p:cNvPr>
          <p:cNvSpPr/>
          <p:nvPr/>
        </p:nvSpPr>
        <p:spPr>
          <a:xfrm>
            <a:off x="418275" y="3240477"/>
            <a:ext cx="11573554" cy="25132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Bạn Đức Minh và bạn Thế Vinh đã lưu trữ các tệp của mình theo hai sơ đồ cây thư mục như ở </a:t>
            </a:r>
            <a:r>
              <a:rPr lang="en-US" sz="4000" b="1" i="1">
                <a:solidFill>
                  <a:srgbClr val="0000CC"/>
                </a:solidFill>
                <a:latin typeface="Times New Roman" panose="02020603050405020304" pitchFamily="18" charset="0"/>
                <a:cs typeface="Times New Roman" panose="02020603050405020304" pitchFamily="18" charset="0"/>
              </a:rPr>
              <a:t>Hình 1</a:t>
            </a:r>
            <a:r>
              <a:rPr lang="en-US" sz="4000" b="1">
                <a:solidFill>
                  <a:srgbClr val="0000CC"/>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Theo em cách tổ chức lưu trữ của bạn nào giúp phân loại và tìm được tệp dễ dàng hơn?</a:t>
            </a:r>
          </a:p>
        </p:txBody>
      </p:sp>
      <p:sp>
        <p:nvSpPr>
          <p:cNvPr id="2" name="TextBox 1">
            <a:extLst>
              <a:ext uri="{FF2B5EF4-FFF2-40B4-BE49-F238E27FC236}">
                <a16:creationId xmlns:a16="http://schemas.microsoft.com/office/drawing/2014/main" id="{CB66F2E1-DD28-3668-4DAD-283550177A73}"/>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Tree>
    <p:extLst>
      <p:ext uri="{BB962C8B-B14F-4D97-AF65-F5344CB8AC3E}">
        <p14:creationId xmlns:p14="http://schemas.microsoft.com/office/powerpoint/2010/main" val="26926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AE84F-6F40-4BB0-6363-A5C12F678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06" y="0"/>
            <a:ext cx="13763237" cy="6907238"/>
          </a:xfrm>
          <a:prstGeom prst="rect">
            <a:avLst/>
          </a:prstGeom>
        </p:spPr>
      </p:pic>
    </p:spTree>
    <p:extLst>
      <p:ext uri="{BB962C8B-B14F-4D97-AF65-F5344CB8AC3E}">
        <p14:creationId xmlns:p14="http://schemas.microsoft.com/office/powerpoint/2010/main" val="40587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6" name="TextBox 5">
            <a:extLst>
              <a:ext uri="{FF2B5EF4-FFF2-40B4-BE49-F238E27FC236}">
                <a16:creationId xmlns:a16="http://schemas.microsoft.com/office/drawing/2014/main" id="{875FD1E7-C8EE-6653-A040-6D4232B0ABF1}"/>
              </a:ext>
            </a:extLst>
          </p:cNvPr>
          <p:cNvSpPr txBox="1"/>
          <p:nvPr/>
        </p:nvSpPr>
        <p:spPr>
          <a:xfrm>
            <a:off x="1266146" y="74416"/>
            <a:ext cx="9706654" cy="584775"/>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7" name="Rectangle 6">
            <a:extLst>
              <a:ext uri="{FF2B5EF4-FFF2-40B4-BE49-F238E27FC236}">
                <a16:creationId xmlns:a16="http://schemas.microsoft.com/office/drawing/2014/main" id="{E11E13C6-B6E9-9F25-A684-720309C10E99}"/>
              </a:ext>
            </a:extLst>
          </p:cNvPr>
          <p:cNvSpPr/>
          <p:nvPr/>
        </p:nvSpPr>
        <p:spPr>
          <a:xfrm>
            <a:off x="446410" y="695119"/>
            <a:ext cx="11573554" cy="41995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Sơ đồ cây thư mục của bạn Thế Vinh cho thấy có những tệp trong thư mục </a:t>
            </a:r>
            <a:r>
              <a:rPr lang="en-US" sz="4000" b="1" i="1">
                <a:solidFill>
                  <a:srgbClr val="FF0000"/>
                </a:solidFill>
                <a:latin typeface="Times New Roman" panose="02020603050405020304" pitchFamily="18" charset="0"/>
                <a:cs typeface="Times New Roman" panose="02020603050405020304" pitchFamily="18" charset="0"/>
              </a:rPr>
              <a:t>Bai soan thao</a:t>
            </a:r>
            <a:r>
              <a:rPr lang="en-US" sz="4000" b="1">
                <a:solidFill>
                  <a:srgbClr val="0000CC"/>
                </a:solidFill>
                <a:latin typeface="Times New Roman" panose="02020603050405020304" pitchFamily="18" charset="0"/>
                <a:cs typeface="Times New Roman" panose="02020603050405020304" pitchFamily="18" charset="0"/>
              </a:rPr>
              <a:t> cũng có thể nằm trong thư mục </a:t>
            </a:r>
            <a:r>
              <a:rPr lang="en-US" sz="4000" b="1" i="1">
                <a:solidFill>
                  <a:srgbClr val="FF0000"/>
                </a:solidFill>
                <a:latin typeface="Times New Roman" panose="02020603050405020304" pitchFamily="18" charset="0"/>
                <a:cs typeface="Times New Roman" panose="02020603050405020304" pitchFamily="18" charset="0"/>
              </a:rPr>
              <a:t>Hoc tap</a:t>
            </a:r>
            <a:r>
              <a:rPr lang="en-US" sz="4000" b="1">
                <a:solidFill>
                  <a:srgbClr val="0000CC"/>
                </a:solidFill>
                <a:latin typeface="Times New Roman" panose="02020603050405020304" pitchFamily="18" charset="0"/>
                <a:cs typeface="Times New Roman" panose="02020603050405020304" pitchFamily="18" charset="0"/>
              </a:rPr>
              <a:t> (thư mục con của thư mục </a:t>
            </a:r>
            <a:r>
              <a:rPr lang="en-US" sz="4000" b="1" i="1">
                <a:solidFill>
                  <a:srgbClr val="FF0000"/>
                </a:solidFill>
                <a:latin typeface="Times New Roman" panose="02020603050405020304" pitchFamily="18" charset="0"/>
                <a:cs typeface="Times New Roman" panose="02020603050405020304" pitchFamily="18" charset="0"/>
              </a:rPr>
              <a:t>The Vinh</a:t>
            </a:r>
            <a:r>
              <a:rPr lang="en-US" sz="4000" b="1">
                <a:solidFill>
                  <a:srgbClr val="0000CC"/>
                </a:solidFill>
                <a:latin typeface="Times New Roman" panose="02020603050405020304" pitchFamily="18" charset="0"/>
                <a:cs typeface="Times New Roman" panose="02020603050405020304" pitchFamily="18" charset="0"/>
              </a:rPr>
              <a:t>) nên gây khó khăn khi tìm kiếm tệp. Ngoài ra, việc đặt thư mục </a:t>
            </a:r>
            <a:r>
              <a:rPr lang="en-US" sz="4000" b="1" i="1">
                <a:solidFill>
                  <a:srgbClr val="FF0000"/>
                </a:solidFill>
                <a:latin typeface="Times New Roman" panose="02020603050405020304" pitchFamily="18" charset="0"/>
                <a:cs typeface="Times New Roman" panose="02020603050405020304" pitchFamily="18" charset="0"/>
              </a:rPr>
              <a:t>Hoc tap</a:t>
            </a:r>
            <a:r>
              <a:rPr lang="en-US" sz="4000" b="1">
                <a:solidFill>
                  <a:srgbClr val="0000CC"/>
                </a:solidFill>
                <a:latin typeface="Times New Roman" panose="02020603050405020304" pitchFamily="18" charset="0"/>
                <a:cs typeface="Times New Roman" panose="02020603050405020304" pitchFamily="18" charset="0"/>
              </a:rPr>
              <a:t> vừa là thư mục con của thư mục </a:t>
            </a:r>
            <a:r>
              <a:rPr lang="en-US" sz="4000" b="1" i="1">
                <a:solidFill>
                  <a:srgbClr val="FF0000"/>
                </a:solidFill>
                <a:latin typeface="Times New Roman" panose="02020603050405020304" pitchFamily="18" charset="0"/>
                <a:cs typeface="Times New Roman" panose="02020603050405020304" pitchFamily="18" charset="0"/>
              </a:rPr>
              <a:t>The Vinh</a:t>
            </a:r>
            <a:r>
              <a:rPr lang="en-US" sz="4000" b="1">
                <a:solidFill>
                  <a:srgbClr val="0000CC"/>
                </a:solidFill>
                <a:latin typeface="Times New Roman" panose="02020603050405020304" pitchFamily="18" charset="0"/>
                <a:cs typeface="Times New Roman" panose="02020603050405020304" pitchFamily="18" charset="0"/>
              </a:rPr>
              <a:t> vừa là thư mục con của thư mục </a:t>
            </a:r>
            <a:r>
              <a:rPr lang="en-US" sz="4000" b="1" i="1">
                <a:solidFill>
                  <a:srgbClr val="FF0000"/>
                </a:solidFill>
                <a:latin typeface="Times New Roman" panose="02020603050405020304" pitchFamily="18" charset="0"/>
                <a:cs typeface="Times New Roman" panose="02020603050405020304" pitchFamily="18" charset="0"/>
              </a:rPr>
              <a:t>Ca nhan</a:t>
            </a:r>
            <a:r>
              <a:rPr lang="en-US" sz="4000" b="1">
                <a:solidFill>
                  <a:srgbClr val="0000CC"/>
                </a:solidFill>
                <a:latin typeface="Times New Roman" panose="02020603050405020304" pitchFamily="18" charset="0"/>
                <a:cs typeface="Times New Roman" panose="02020603050405020304" pitchFamily="18" charset="0"/>
              </a:rPr>
              <a:t> là chưa phù hợp.</a:t>
            </a:r>
          </a:p>
        </p:txBody>
      </p:sp>
      <p:sp>
        <p:nvSpPr>
          <p:cNvPr id="2" name="Rectangle 1">
            <a:extLst>
              <a:ext uri="{FF2B5EF4-FFF2-40B4-BE49-F238E27FC236}">
                <a16:creationId xmlns:a16="http://schemas.microsoft.com/office/drawing/2014/main" id="{B7EA3DBC-1657-5F50-37AB-10B58E5408C7}"/>
              </a:ext>
            </a:extLst>
          </p:cNvPr>
          <p:cNvSpPr/>
          <p:nvPr/>
        </p:nvSpPr>
        <p:spPr>
          <a:xfrm>
            <a:off x="446410" y="4893812"/>
            <a:ext cx="11573554" cy="19591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Việc tổ chức cây thư mục cần dựa trên sự phân loại các tệp theo chủ đề hợp lí. Vì vậy, sơ đồ cây thư mục của bạn Đức Minh hợp lí hơn.</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6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9776D-7C5F-CAD9-8A62-2C23663BFA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5E04CD-4691-7D22-1CA9-A1AF1D3B4701}"/>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1: THỰC HÀNH TẠO CÂY THƯ MỤC</a:t>
            </a:r>
          </a:p>
        </p:txBody>
      </p:sp>
      <p:sp>
        <p:nvSpPr>
          <p:cNvPr id="3" name="Rectangle 2">
            <a:extLst>
              <a:ext uri="{FF2B5EF4-FFF2-40B4-BE49-F238E27FC236}">
                <a16:creationId xmlns:a16="http://schemas.microsoft.com/office/drawing/2014/main" id="{161C1F84-9646-6BD8-7AF4-055AB8A0EC4B}"/>
              </a:ext>
            </a:extLst>
          </p:cNvPr>
          <p:cNvSpPr/>
          <p:nvPr/>
        </p:nvSpPr>
        <p:spPr>
          <a:xfrm>
            <a:off x="418275" y="3036533"/>
            <a:ext cx="11573554" cy="207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Việc tổ chức, sắp xếp các tệp và thư mục trên máy tính một cách hợp lí sẽ thuận tiện trong việc tìm kiếm.</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EC5209E-5893-5AA6-8A9D-7488B0982F60}"/>
              </a:ext>
            </a:extLst>
          </p:cNvPr>
          <p:cNvSpPr txBox="1"/>
          <p:nvPr/>
        </p:nvSpPr>
        <p:spPr>
          <a:xfrm>
            <a:off x="4629360" y="2321945"/>
            <a:ext cx="3009478"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5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1102</TotalTime>
  <Words>1091</Words>
  <Application>Microsoft Office PowerPoint</Application>
  <PresentationFormat>Màn hình rộng</PresentationFormat>
  <Paragraphs>82</Paragraphs>
  <Slides>19</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19</vt:i4>
      </vt:variant>
    </vt:vector>
  </HeadingPairs>
  <TitlesOfParts>
    <vt:vector size="25" baseType="lpstr">
      <vt:lpstr>Arial</vt:lpstr>
      <vt:lpstr>Times New Roman</vt:lpstr>
      <vt:lpstr>Trebuchet MS</vt:lpstr>
      <vt:lpstr>Wingdings</vt:lpstr>
      <vt:lpstr>Wingdings 3</vt:lpstr>
      <vt:lpstr>Facet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22</cp:revision>
  <dcterms:created xsi:type="dcterms:W3CDTF">2023-09-10T13:25:02Z</dcterms:created>
  <dcterms:modified xsi:type="dcterms:W3CDTF">2024-12-08T14:24:14Z</dcterms:modified>
</cp:coreProperties>
</file>