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23"/>
  </p:notesMasterIdLst>
  <p:sldIdLst>
    <p:sldId id="256" r:id="rId2"/>
    <p:sldId id="267" r:id="rId3"/>
    <p:sldId id="266" r:id="rId4"/>
    <p:sldId id="270" r:id="rId5"/>
    <p:sldId id="257" r:id="rId6"/>
    <p:sldId id="271" r:id="rId7"/>
    <p:sldId id="272" r:id="rId8"/>
    <p:sldId id="295" r:id="rId9"/>
    <p:sldId id="296" r:id="rId10"/>
    <p:sldId id="297" r:id="rId11"/>
    <p:sldId id="298" r:id="rId12"/>
    <p:sldId id="261" r:id="rId13"/>
    <p:sldId id="264" r:id="rId14"/>
    <p:sldId id="301" r:id="rId15"/>
    <p:sldId id="303" r:id="rId16"/>
    <p:sldId id="304" r:id="rId17"/>
    <p:sldId id="305" r:id="rId18"/>
    <p:sldId id="294" r:id="rId19"/>
    <p:sldId id="306" r:id="rId20"/>
    <p:sldId id="307" r:id="rId21"/>
    <p:sldId id="308" r:id="rId22"/>
  </p:sldIdLst>
  <p:sldSz cx="18288000" cy="10287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BDEB6"/>
    <a:srgbClr val="B58307"/>
    <a:srgbClr val="4BB963"/>
    <a:srgbClr val="F8D682"/>
    <a:srgbClr val="3C9A50"/>
    <a:srgbClr val="1870A0"/>
    <a:srgbClr val="0082D3"/>
    <a:srgbClr val="86BEE1"/>
    <a:srgbClr val="53477D"/>
    <a:srgbClr val="5E597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E8B1032C-EA38-4F05-BA0D-38AFFFC7BED3}" styleName="Light Style 3 - Accent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4622" autoAdjust="0"/>
  </p:normalViewPr>
  <p:slideViewPr>
    <p:cSldViewPr>
      <p:cViewPr varScale="1">
        <p:scale>
          <a:sx n="53" d="100"/>
          <a:sy n="53" d="100"/>
        </p:scale>
        <p:origin x="906" y="3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vi-VN"/>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7414F6B-1C63-4CE3-B2E6-02B02D80FB97}" type="datetimeFigureOut">
              <a:rPr lang="vi-VN" smtClean="0"/>
              <a:t>07/11/2025</a:t>
            </a:fld>
            <a:endParaRPr lang="vi-VN"/>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vi-VN"/>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vi-VN"/>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5A36E83-9C79-44EC-AD21-8BBCEEC8D243}" type="slidenum">
              <a:rPr lang="vi-VN" smtClean="0"/>
              <a:t>‹#›</a:t>
            </a:fld>
            <a:endParaRPr lang="vi-VN"/>
          </a:p>
        </p:txBody>
      </p:sp>
    </p:spTree>
    <p:extLst>
      <p:ext uri="{BB962C8B-B14F-4D97-AF65-F5344CB8AC3E}">
        <p14:creationId xmlns:p14="http://schemas.microsoft.com/office/powerpoint/2010/main" val="152571116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11/7/2025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mc:AlternateContent xmlns:mc="http://schemas.openxmlformats.org/markup-compatibility/2006" xmlns:p159="http://schemas.microsoft.com/office/powerpoint/2015/09/main">
    <mc:Choice Requires="p159">
      <p:transition spd="slow">
        <p159:morph option="byObject"/>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11/7/2025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mc:AlternateContent xmlns:mc="http://schemas.openxmlformats.org/markup-compatibility/2006" xmlns:p159="http://schemas.microsoft.com/office/powerpoint/2015/09/main">
    <mc:Choice Requires="p159">
      <p:transition spd="slow">
        <p159:morph option="byObject"/>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11/7/2025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mc:AlternateContent xmlns:mc="http://schemas.openxmlformats.org/markup-compatibility/2006" xmlns:p159="http://schemas.microsoft.com/office/powerpoint/2015/09/main">
    <mc:Choice Requires="p159">
      <p:transition spd="slow">
        <p159:morph option="byObject"/>
      </p:transition>
    </mc:Choice>
    <mc:Fallback xmlns="">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11/7/2025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mc:AlternateContent xmlns:mc="http://schemas.openxmlformats.org/markup-compatibility/2006" xmlns:p159="http://schemas.microsoft.com/office/powerpoint/2015/09/main">
    <mc:Choice Requires="p159">
      <p:transition spd="slow">
        <p159:morph option="byObject"/>
      </p:transition>
    </mc:Choice>
    <mc:Fallback xmlns="">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11/7/2025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mc:AlternateContent xmlns:mc="http://schemas.openxmlformats.org/markup-compatibility/2006" xmlns:p159="http://schemas.microsoft.com/office/powerpoint/2015/09/main">
    <mc:Choice Requires="p159">
      <p:transition spd="slow">
        <p159:morph option="byObject"/>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11/7/2025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mc:AlternateContent xmlns:mc="http://schemas.openxmlformats.org/markup-compatibility/2006" xmlns:p159="http://schemas.microsoft.com/office/powerpoint/2015/09/main">
    <mc:Choice Requires="p159">
      <p:transition spd="slow">
        <p159:morph option="byObject"/>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11/7/2025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mc:AlternateContent xmlns:mc="http://schemas.openxmlformats.org/markup-compatibility/2006" xmlns:p159="http://schemas.microsoft.com/office/powerpoint/2015/09/main">
    <mc:Choice Requires="p159">
      <p:transition spd="slow">
        <p159:morph option="byObject"/>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11/7/2025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mc:AlternateContent xmlns:mc="http://schemas.openxmlformats.org/markup-compatibility/2006" xmlns:p159="http://schemas.microsoft.com/office/powerpoint/2015/09/main">
    <mc:Choice Requires="p159">
      <p:transition spd="slow">
        <p159:morph option="byObject"/>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11/7/2025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mc:AlternateContent xmlns:mc="http://schemas.openxmlformats.org/markup-compatibility/2006" xmlns:p159="http://schemas.microsoft.com/office/powerpoint/2015/09/main">
    <mc:Choice Requires="p159">
      <p:transition spd="slow">
        <p159:morph option="byObject"/>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11/7/2025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mc:AlternateContent xmlns:mc="http://schemas.openxmlformats.org/markup-compatibility/2006" xmlns:p159="http://schemas.microsoft.com/office/powerpoint/2015/09/main">
    <mc:Choice Requires="p159">
      <p:transition spd="slow">
        <p159:morph option="byObject"/>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11/7/2025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mc:AlternateContent xmlns:mc="http://schemas.openxmlformats.org/markup-compatibility/2006" xmlns:p159="http://schemas.microsoft.com/office/powerpoint/2015/09/main">
    <mc:Choice Requires="p159">
      <p:transition spd="slow">
        <p159:morph option="byObject"/>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11/7/2025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59="http://schemas.microsoft.com/office/powerpoint/2015/09/main">
    <mc:Choice Requires="p159">
      <p:transition spd="slow">
        <p159:morph option="byObject"/>
      </p:transition>
    </mc:Choice>
    <mc:Fallback xmlns="">
      <p:transition spd="slow">
        <p:fade/>
      </p:transition>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svg"/><Relationship Id="rId3" Type="http://schemas.openxmlformats.org/officeDocument/2006/relationships/image" Target="../media/image2.svg"/><Relationship Id="rId7" Type="http://schemas.openxmlformats.org/officeDocument/2006/relationships/image" Target="../media/image5.png"/><Relationship Id="rId2" Type="http://schemas.openxmlformats.org/officeDocument/2006/relationships/image" Target="../media/image1.png"/><Relationship Id="rId1" Type="http://schemas.openxmlformats.org/officeDocument/2006/relationships/slideLayout" Target="../slideLayouts/slideLayout6.xml"/><Relationship Id="rId6" Type="http://schemas.openxmlformats.org/officeDocument/2006/relationships/slide" Target="slide2.xml"/><Relationship Id="rId5" Type="http://schemas.openxmlformats.org/officeDocument/2006/relationships/image" Target="../media/image4.sv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17.svg"/><Relationship Id="rId2" Type="http://schemas.openxmlformats.org/officeDocument/2006/relationships/image" Target="../media/image16.png"/><Relationship Id="rId1" Type="http://schemas.openxmlformats.org/officeDocument/2006/relationships/slideLayout" Target="../slideLayouts/slideLayout6.xml"/><Relationship Id="rId5" Type="http://schemas.openxmlformats.org/officeDocument/2006/relationships/image" Target="../media/image2.svg"/><Relationship Id="rId4" Type="http://schemas.openxmlformats.org/officeDocument/2006/relationships/image" Target="../media/image1.png"/></Relationships>
</file>

<file path=ppt/slides/_rels/slide13.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9.svg"/><Relationship Id="rId2" Type="http://schemas.openxmlformats.org/officeDocument/2006/relationships/image" Target="../media/image18.png"/><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image" Target="../media/image17.svg"/><Relationship Id="rId2" Type="http://schemas.openxmlformats.org/officeDocument/2006/relationships/image" Target="../media/image16.png"/><Relationship Id="rId1" Type="http://schemas.openxmlformats.org/officeDocument/2006/relationships/slideLayout" Target="../slideLayouts/slideLayout6.xml"/><Relationship Id="rId5" Type="http://schemas.openxmlformats.org/officeDocument/2006/relationships/image" Target="../media/image2.svg"/><Relationship Id="rId4" Type="http://schemas.openxmlformats.org/officeDocument/2006/relationships/image" Target="../media/image1.png"/></Relationships>
</file>

<file path=ppt/slides/_rels/slide18.xml.rels><?xml version="1.0" encoding="UTF-8" standalone="yes"?>
<Relationships xmlns="http://schemas.openxmlformats.org/package/2006/relationships"><Relationship Id="rId3" Type="http://schemas.openxmlformats.org/officeDocument/2006/relationships/image" Target="../media/image2.svg"/><Relationship Id="rId7" Type="http://schemas.openxmlformats.org/officeDocument/2006/relationships/image" Target="../media/image11.svg"/><Relationship Id="rId2" Type="http://schemas.openxmlformats.org/officeDocument/2006/relationships/image" Target="../media/image1.png"/><Relationship Id="rId1" Type="http://schemas.openxmlformats.org/officeDocument/2006/relationships/slideLayout" Target="../slideLayouts/slideLayout6.xml"/><Relationship Id="rId6" Type="http://schemas.openxmlformats.org/officeDocument/2006/relationships/image" Target="../media/image10.png"/><Relationship Id="rId5" Type="http://schemas.openxmlformats.org/officeDocument/2006/relationships/image" Target="../media/image9.svg"/><Relationship Id="rId4" Type="http://schemas.openxmlformats.org/officeDocument/2006/relationships/image" Target="../media/image8.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6.xml"/><Relationship Id="rId4" Type="http://schemas.openxmlformats.org/officeDocument/2006/relationships/image" Target="../media/image7.png"/></Relationships>
</file>

<file path=ppt/slides/_rels/slide20.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6.xml"/><Relationship Id="rId5" Type="http://schemas.openxmlformats.org/officeDocument/2006/relationships/image" Target="../media/image24.svg"/><Relationship Id="rId4" Type="http://schemas.openxmlformats.org/officeDocument/2006/relationships/image" Target="../media/image23.png"/></Relationships>
</file>

<file path=ppt/slides/_rels/slide2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6.xml"/><Relationship Id="rId5" Type="http://schemas.openxmlformats.org/officeDocument/2006/relationships/image" Target="../media/image4.svg"/><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image" Target="../media/image2.svg"/><Relationship Id="rId7" Type="http://schemas.openxmlformats.org/officeDocument/2006/relationships/image" Target="../media/image11.svg"/><Relationship Id="rId2" Type="http://schemas.openxmlformats.org/officeDocument/2006/relationships/image" Target="../media/image1.png"/><Relationship Id="rId1" Type="http://schemas.openxmlformats.org/officeDocument/2006/relationships/slideLayout" Target="../slideLayouts/slideLayout6.xml"/><Relationship Id="rId6" Type="http://schemas.openxmlformats.org/officeDocument/2006/relationships/image" Target="../media/image10.png"/><Relationship Id="rId5" Type="http://schemas.openxmlformats.org/officeDocument/2006/relationships/image" Target="../media/image9.svg"/><Relationship Id="rId4" Type="http://schemas.openxmlformats.org/officeDocument/2006/relationships/image" Target="../media/image8.png"/></Relationships>
</file>

<file path=ppt/slides/_rels/slide4.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6.xml"/><Relationship Id="rId4" Type="http://schemas.openxmlformats.org/officeDocument/2006/relationships/image" Target="../media/image12.png"/></Relationships>
</file>

<file path=ppt/slides/_rels/slide5.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6.xml"/><Relationship Id="rId5" Type="http://schemas.openxmlformats.org/officeDocument/2006/relationships/image" Target="../media/image11.svg"/><Relationship Id="rId4" Type="http://schemas.openxmlformats.org/officeDocument/2006/relationships/image" Target="../media/image10.png"/></Relationships>
</file>

<file path=ppt/slides/_rels/slide6.xml.rels><?xml version="1.0" encoding="UTF-8" standalone="yes"?>
<Relationships xmlns="http://schemas.openxmlformats.org/package/2006/relationships"><Relationship Id="rId3" Type="http://schemas.openxmlformats.org/officeDocument/2006/relationships/image" Target="../media/image14.svg"/><Relationship Id="rId2" Type="http://schemas.openxmlformats.org/officeDocument/2006/relationships/image" Target="../media/image13.png"/><Relationship Id="rId1" Type="http://schemas.openxmlformats.org/officeDocument/2006/relationships/slideLayout" Target="../slideLayouts/slideLayout6.xml"/><Relationship Id="rId5" Type="http://schemas.openxmlformats.org/officeDocument/2006/relationships/image" Target="../media/image2.svg"/><Relationship Id="rId4" Type="http://schemas.openxmlformats.org/officeDocument/2006/relationships/image" Target="../media/image1.png"/></Relationships>
</file>

<file path=ppt/slides/_rels/slide7.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1EAD8"/>
        </a:solidFill>
        <a:effectLst/>
      </p:bgPr>
    </p:bg>
    <p:spTree>
      <p:nvGrpSpPr>
        <p:cNvPr id="1" name=""/>
        <p:cNvGrpSpPr/>
        <p:nvPr/>
      </p:nvGrpSpPr>
      <p:grpSpPr>
        <a:xfrm>
          <a:off x="0" y="0"/>
          <a:ext cx="0" cy="0"/>
          <a:chOff x="0" y="0"/>
          <a:chExt cx="0" cy="0"/>
        </a:xfrm>
      </p:grpSpPr>
      <p:sp>
        <p:nvSpPr>
          <p:cNvPr id="2" name="Freeform 2"/>
          <p:cNvSpPr/>
          <p:nvPr/>
        </p:nvSpPr>
        <p:spPr>
          <a:xfrm rot="-1296080">
            <a:off x="13560271" y="7411951"/>
            <a:ext cx="4114800" cy="4114800"/>
          </a:xfrm>
          <a:custGeom>
            <a:avLst/>
            <a:gdLst/>
            <a:ahLst/>
            <a:cxnLst/>
            <a:rect l="l" t="t" r="r" b="b"/>
            <a:pathLst>
              <a:path w="4114800" h="4114800">
                <a:moveTo>
                  <a:pt x="0" y="0"/>
                </a:moveTo>
                <a:lnTo>
                  <a:pt x="4114800" y="0"/>
                </a:lnTo>
                <a:lnTo>
                  <a:pt x="4114800" y="4114800"/>
                </a:lnTo>
                <a:lnTo>
                  <a:pt x="0" y="4114800"/>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sp>
        <p:nvSpPr>
          <p:cNvPr id="3" name="Freeform 3"/>
          <p:cNvSpPr/>
          <p:nvPr/>
        </p:nvSpPr>
        <p:spPr>
          <a:xfrm>
            <a:off x="9368153" y="1562100"/>
            <a:ext cx="8919847" cy="9951147"/>
          </a:xfrm>
          <a:custGeom>
            <a:avLst/>
            <a:gdLst/>
            <a:ahLst/>
            <a:cxnLst/>
            <a:rect l="l" t="t" r="r" b="b"/>
            <a:pathLst>
              <a:path w="9959479" h="11110980">
                <a:moveTo>
                  <a:pt x="0" y="0"/>
                </a:moveTo>
                <a:lnTo>
                  <a:pt x="9959479" y="0"/>
                </a:lnTo>
                <a:lnTo>
                  <a:pt x="9959479" y="11110980"/>
                </a:lnTo>
                <a:lnTo>
                  <a:pt x="0" y="11110980"/>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p>
        </p:txBody>
      </p:sp>
      <p:sp>
        <p:nvSpPr>
          <p:cNvPr id="4" name="Freeform 4"/>
          <p:cNvSpPr/>
          <p:nvPr/>
        </p:nvSpPr>
        <p:spPr>
          <a:xfrm rot="-1296080">
            <a:off x="-902130" y="2952554"/>
            <a:ext cx="5129134" cy="5129134"/>
          </a:xfrm>
          <a:custGeom>
            <a:avLst/>
            <a:gdLst/>
            <a:ahLst/>
            <a:cxnLst/>
            <a:rect l="l" t="t" r="r" b="b"/>
            <a:pathLst>
              <a:path w="5129134" h="5129134">
                <a:moveTo>
                  <a:pt x="0" y="0"/>
                </a:moveTo>
                <a:lnTo>
                  <a:pt x="5129135" y="0"/>
                </a:lnTo>
                <a:lnTo>
                  <a:pt x="5129135" y="5129135"/>
                </a:lnTo>
                <a:lnTo>
                  <a:pt x="0" y="5129135"/>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sp>
        <p:nvSpPr>
          <p:cNvPr id="8" name="Title 7">
            <a:extLst>
              <a:ext uri="{FF2B5EF4-FFF2-40B4-BE49-F238E27FC236}">
                <a16:creationId xmlns:a16="http://schemas.microsoft.com/office/drawing/2014/main" id="{9D6C8C98-F8E3-D8D4-A778-116C6B10190E}"/>
              </a:ext>
            </a:extLst>
          </p:cNvPr>
          <p:cNvSpPr>
            <a:spLocks noGrp="1"/>
          </p:cNvSpPr>
          <p:nvPr>
            <p:ph type="title"/>
          </p:nvPr>
        </p:nvSpPr>
        <p:spPr>
          <a:xfrm>
            <a:off x="1572496" y="1628101"/>
            <a:ext cx="7683945" cy="7030797"/>
          </a:xfrm>
        </p:spPr>
        <p:txBody>
          <a:bodyPr>
            <a:noAutofit/>
          </a:bodyPr>
          <a:lstStyle/>
          <a:p>
            <a:pPr algn="l">
              <a:lnSpc>
                <a:spcPct val="150000"/>
              </a:lnSpc>
            </a:pPr>
            <a:r>
              <a:rPr lang="vi-VN" sz="8000" b="1" dirty="0">
                <a:solidFill>
                  <a:srgbClr val="906906"/>
                </a:solidFill>
                <a:latin typeface="Arial" panose="020B0604020202020204" pitchFamily="34" charset="0"/>
                <a:cs typeface="Arial" panose="020B0604020202020204" pitchFamily="34" charset="0"/>
              </a:rPr>
              <a:t>CHÀO MỪNG CÁC BẠN ĐẾN BUỔI HỌC HÔM NAY!</a:t>
            </a:r>
          </a:p>
        </p:txBody>
      </p:sp>
      <p:sp>
        <p:nvSpPr>
          <p:cNvPr id="9" name="Freeform 60">
            <a:hlinkClick r:id="rId6" action="ppaction://hlinksldjump"/>
            <a:extLst>
              <a:ext uri="{FF2B5EF4-FFF2-40B4-BE49-F238E27FC236}">
                <a16:creationId xmlns:a16="http://schemas.microsoft.com/office/drawing/2014/main" id="{265EC75C-ED70-27BC-A04D-01ABEB4392B9}"/>
              </a:ext>
            </a:extLst>
          </p:cNvPr>
          <p:cNvSpPr/>
          <p:nvPr/>
        </p:nvSpPr>
        <p:spPr>
          <a:xfrm>
            <a:off x="15849600" y="9563100"/>
            <a:ext cx="1695304" cy="508591"/>
          </a:xfrm>
          <a:custGeom>
            <a:avLst/>
            <a:gdLst/>
            <a:ahLst/>
            <a:cxnLst/>
            <a:rect l="l" t="t" r="r" b="b"/>
            <a:pathLst>
              <a:path w="2007801" h="602340">
                <a:moveTo>
                  <a:pt x="0" y="0"/>
                </a:moveTo>
                <a:lnTo>
                  <a:pt x="2007801" y="0"/>
                </a:lnTo>
                <a:lnTo>
                  <a:pt x="2007801" y="602340"/>
                </a:lnTo>
                <a:lnTo>
                  <a:pt x="0" y="602340"/>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endParaRPr lang="en-US"/>
          </a:p>
        </p:txBody>
      </p:sp>
    </p:spTree>
  </p:cSld>
  <p:clrMapOvr>
    <a:masterClrMapping/>
  </p:clrMapOvr>
  <mc:AlternateContent xmlns:mc="http://schemas.openxmlformats.org/markup-compatibility/2006" xmlns:p159="http://schemas.microsoft.com/office/powerpoint/2015/09/main">
    <mc:Choice Requires="p159">
      <p:transition spd="slow">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anim calcmode="lin" valueType="num">
                                      <p:cBhvr>
                                        <p:cTn id="8" dur="500" fill="hold"/>
                                        <p:tgtEl>
                                          <p:spTgt spid="8"/>
                                        </p:tgtEl>
                                        <p:attrNameLst>
                                          <p:attrName>ppt_x</p:attrName>
                                        </p:attrNameLst>
                                      </p:cBhvr>
                                      <p:tavLst>
                                        <p:tav tm="0">
                                          <p:val>
                                            <p:strVal val="#ppt_x"/>
                                          </p:val>
                                        </p:tav>
                                        <p:tav tm="100000">
                                          <p:val>
                                            <p:strVal val="#ppt_x"/>
                                          </p:val>
                                        </p:tav>
                                      </p:tavLst>
                                    </p:anim>
                                    <p:anim calcmode="lin" valueType="num">
                                      <p:cBhvr>
                                        <p:cTn id="9" dur="5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F1EAD8"/>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5E32C4-8A2C-4411-33A3-31765B9B8A19}"/>
              </a:ext>
            </a:extLst>
          </p:cNvPr>
          <p:cNvSpPr>
            <a:spLocks noGrp="1"/>
          </p:cNvSpPr>
          <p:nvPr>
            <p:ph type="title"/>
          </p:nvPr>
        </p:nvSpPr>
        <p:spPr>
          <a:xfrm>
            <a:off x="609600" y="202305"/>
            <a:ext cx="17068800" cy="914400"/>
          </a:xfrm>
        </p:spPr>
        <p:txBody>
          <a:bodyPr>
            <a:normAutofit/>
          </a:bodyPr>
          <a:lstStyle/>
          <a:p>
            <a:r>
              <a:rPr lang="vi-VN" sz="4000" b="1" dirty="0">
                <a:effectLst/>
                <a:latin typeface="Arial" panose="020B0604020202020204" pitchFamily="34" charset="0"/>
                <a:ea typeface="Calibri" panose="020F0502020204030204" pitchFamily="34" charset="0"/>
                <a:cs typeface="Arial" panose="020B0604020202020204" pitchFamily="34" charset="0"/>
              </a:rPr>
              <a:t>Gợi ý trả lời</a:t>
            </a:r>
            <a:endParaRPr lang="vi-VN" sz="4000" b="1" dirty="0">
              <a:latin typeface="Arial" panose="020B0604020202020204" pitchFamily="34" charset="0"/>
              <a:cs typeface="Arial" panose="020B0604020202020204" pitchFamily="34" charset="0"/>
            </a:endParaRPr>
          </a:p>
        </p:txBody>
      </p:sp>
      <p:graphicFrame>
        <p:nvGraphicFramePr>
          <p:cNvPr id="3" name="Table 2">
            <a:extLst>
              <a:ext uri="{FF2B5EF4-FFF2-40B4-BE49-F238E27FC236}">
                <a16:creationId xmlns:a16="http://schemas.microsoft.com/office/drawing/2014/main" id="{511909FC-FF0E-93B0-89E2-6EE4A279707F}"/>
              </a:ext>
            </a:extLst>
          </p:cNvPr>
          <p:cNvGraphicFramePr>
            <a:graphicFrameLocks noGrp="1"/>
          </p:cNvGraphicFramePr>
          <p:nvPr>
            <p:extLst>
              <p:ext uri="{D42A27DB-BD31-4B8C-83A1-F6EECF244321}">
                <p14:modId xmlns:p14="http://schemas.microsoft.com/office/powerpoint/2010/main" val="3801174597"/>
              </p:ext>
            </p:extLst>
          </p:nvPr>
        </p:nvGraphicFramePr>
        <p:xfrm>
          <a:off x="0" y="1147548"/>
          <a:ext cx="18288000" cy="9139452"/>
        </p:xfrm>
        <a:graphic>
          <a:graphicData uri="http://schemas.openxmlformats.org/drawingml/2006/table">
            <a:tbl>
              <a:tblPr>
                <a:tableStyleId>{E8B1032C-EA38-4F05-BA0D-38AFFFC7BED3}</a:tableStyleId>
              </a:tblPr>
              <a:tblGrid>
                <a:gridCol w="5388429">
                  <a:extLst>
                    <a:ext uri="{9D8B030D-6E8A-4147-A177-3AD203B41FA5}">
                      <a16:colId xmlns:a16="http://schemas.microsoft.com/office/drawing/2014/main" val="2692721883"/>
                    </a:ext>
                  </a:extLst>
                </a:gridCol>
                <a:gridCol w="12899571">
                  <a:extLst>
                    <a:ext uri="{9D8B030D-6E8A-4147-A177-3AD203B41FA5}">
                      <a16:colId xmlns:a16="http://schemas.microsoft.com/office/drawing/2014/main" val="230016993"/>
                    </a:ext>
                  </a:extLst>
                </a:gridCol>
              </a:tblGrid>
              <a:tr h="1006331">
                <a:tc>
                  <a:txBody>
                    <a:bodyPr/>
                    <a:lstStyle/>
                    <a:p>
                      <a:pPr algn="ctr">
                        <a:lnSpc>
                          <a:spcPct val="100000"/>
                        </a:lnSpc>
                      </a:pPr>
                      <a:r>
                        <a:rPr lang="vi-VN" sz="3200" b="1" dirty="0">
                          <a:effectLst/>
                        </a:rPr>
                        <a:t>NỘI DUNG</a:t>
                      </a:r>
                      <a:endParaRPr lang="vi-VN" sz="3200" b="1" dirty="0">
                        <a:effectLst/>
                        <a:latin typeface="Arial" panose="020B0604020202020204" pitchFamily="34" charset="0"/>
                        <a:cs typeface="Arial" panose="020B0604020202020204" pitchFamily="34" charset="0"/>
                      </a:endParaRPr>
                    </a:p>
                  </a:txBody>
                  <a:tcPr marL="68458" marR="68458" marT="34229" marB="34229" anchor="ctr">
                    <a:solidFill>
                      <a:schemeClr val="accent6">
                        <a:lumMod val="40000"/>
                        <a:lumOff val="60000"/>
                      </a:schemeClr>
                    </a:solidFill>
                  </a:tcPr>
                </a:tc>
                <a:tc>
                  <a:txBody>
                    <a:bodyPr/>
                    <a:lstStyle/>
                    <a:p>
                      <a:pPr algn="ctr">
                        <a:lnSpc>
                          <a:spcPct val="100000"/>
                        </a:lnSpc>
                      </a:pPr>
                      <a:r>
                        <a:rPr lang="vi-VN" sz="3200" b="1" dirty="0">
                          <a:effectLst/>
                        </a:rPr>
                        <a:t>THÔNG TIN CẦN TÌM</a:t>
                      </a:r>
                      <a:endParaRPr lang="vi-VN" sz="3200" b="1" dirty="0">
                        <a:effectLst/>
                        <a:latin typeface="Arial" panose="020B0604020202020204" pitchFamily="34" charset="0"/>
                        <a:cs typeface="Arial" panose="020B0604020202020204" pitchFamily="34" charset="0"/>
                      </a:endParaRPr>
                    </a:p>
                  </a:txBody>
                  <a:tcPr marL="68458" marR="68458" marT="34229" marB="34229" anchor="ctr">
                    <a:solidFill>
                      <a:schemeClr val="accent6">
                        <a:lumMod val="40000"/>
                        <a:lumOff val="60000"/>
                      </a:schemeClr>
                    </a:solidFill>
                  </a:tcPr>
                </a:tc>
                <a:extLst>
                  <a:ext uri="{0D108BD9-81ED-4DB2-BD59-A6C34878D82A}">
                    <a16:rowId xmlns:a16="http://schemas.microsoft.com/office/drawing/2014/main" val="2112710966"/>
                  </a:ext>
                </a:extLst>
              </a:tr>
              <a:tr h="1418434">
                <a:tc>
                  <a:txBody>
                    <a:bodyPr/>
                    <a:lstStyle/>
                    <a:p>
                      <a:pPr algn="just">
                        <a:lnSpc>
                          <a:spcPct val="100000"/>
                        </a:lnSpc>
                      </a:pPr>
                      <a:r>
                        <a:rPr lang="vi-VN" sz="2800" dirty="0">
                          <a:effectLst/>
                        </a:rPr>
                        <a:t>1. Thời gian mở cửa</a:t>
                      </a:r>
                      <a:endParaRPr lang="vi-VN" sz="2800" dirty="0">
                        <a:effectLst/>
                        <a:latin typeface="Arial" panose="020B0604020202020204" pitchFamily="34" charset="0"/>
                        <a:cs typeface="Arial" panose="020B0604020202020204" pitchFamily="34" charset="0"/>
                      </a:endParaRPr>
                    </a:p>
                  </a:txBody>
                  <a:tcPr marL="180000" marR="180000" marT="34229" marB="34229" anchor="ctr">
                    <a:solidFill>
                      <a:schemeClr val="bg1"/>
                    </a:solidFill>
                  </a:tcPr>
                </a:tc>
                <a:tc>
                  <a:txBody>
                    <a:bodyPr/>
                    <a:lstStyle/>
                    <a:p>
                      <a:pPr algn="just">
                        <a:lnSpc>
                          <a:spcPct val="150000"/>
                        </a:lnSpc>
                      </a:pPr>
                      <a:r>
                        <a:rPr lang="vi-VN" sz="2800" i="0" dirty="0">
                          <a:effectLst/>
                          <a:latin typeface="Arial" panose="020B0604020202020204" pitchFamily="34" charset="0"/>
                          <a:ea typeface="Calibri" panose="020F0502020204030204" pitchFamily="34" charset="0"/>
                          <a:cs typeface="Arial" panose="020B0604020202020204" pitchFamily="34" charset="0"/>
                        </a:rPr>
                        <a:t>- Giờ mở cửa: 8h30.</a:t>
                      </a:r>
                      <a:endParaRPr lang="vi-VN" sz="2800" i="0" dirty="0">
                        <a:effectLst/>
                        <a:latin typeface="Arial" panose="020B0604020202020204" pitchFamily="34" charset="0"/>
                        <a:cs typeface="Arial" panose="020B0604020202020204" pitchFamily="34" charset="0"/>
                      </a:endParaRPr>
                    </a:p>
                    <a:p>
                      <a:pPr algn="just">
                        <a:lnSpc>
                          <a:spcPct val="150000"/>
                        </a:lnSpc>
                      </a:pPr>
                      <a:r>
                        <a:rPr lang="vi-VN" sz="2800" i="0" dirty="0">
                          <a:effectLst/>
                          <a:latin typeface="Arial" panose="020B0604020202020204" pitchFamily="34" charset="0"/>
                          <a:ea typeface="Calibri" panose="020F0502020204030204" pitchFamily="34" charset="0"/>
                          <a:cs typeface="Arial" panose="020B0604020202020204" pitchFamily="34" charset="0"/>
                        </a:rPr>
                        <a:t>- Đóng cửa: thứ Hai hàng tuần.</a:t>
                      </a:r>
                      <a:endParaRPr lang="vi-VN" sz="2800" i="0" dirty="0">
                        <a:effectLst/>
                        <a:latin typeface="Arial" panose="020B0604020202020204" pitchFamily="34" charset="0"/>
                        <a:cs typeface="Arial" panose="020B0604020202020204" pitchFamily="34" charset="0"/>
                      </a:endParaRPr>
                    </a:p>
                  </a:txBody>
                  <a:tcPr marL="360000" anchor="ctr">
                    <a:solidFill>
                      <a:schemeClr val="bg1"/>
                    </a:solidFill>
                  </a:tcPr>
                </a:tc>
                <a:extLst>
                  <a:ext uri="{0D108BD9-81ED-4DB2-BD59-A6C34878D82A}">
                    <a16:rowId xmlns:a16="http://schemas.microsoft.com/office/drawing/2014/main" val="639839256"/>
                  </a:ext>
                </a:extLst>
              </a:tr>
              <a:tr h="1421276">
                <a:tc>
                  <a:txBody>
                    <a:bodyPr/>
                    <a:lstStyle/>
                    <a:p>
                      <a:pPr algn="just">
                        <a:lnSpc>
                          <a:spcPct val="100000"/>
                        </a:lnSpc>
                      </a:pPr>
                      <a:r>
                        <a:rPr lang="vi-VN" sz="2800" dirty="0">
                          <a:effectLst/>
                        </a:rPr>
                        <a:t>2. Giá vé</a:t>
                      </a:r>
                      <a:endParaRPr lang="vi-VN" sz="2800" dirty="0">
                        <a:effectLst/>
                        <a:latin typeface="Arial" panose="020B0604020202020204" pitchFamily="34" charset="0"/>
                        <a:cs typeface="Arial" panose="020B0604020202020204" pitchFamily="34" charset="0"/>
                      </a:endParaRPr>
                    </a:p>
                  </a:txBody>
                  <a:tcPr marL="180000" marR="180000" marT="34229" marB="34229" anchor="ctr">
                    <a:solidFill>
                      <a:schemeClr val="bg1"/>
                    </a:solidFill>
                  </a:tcPr>
                </a:tc>
                <a:tc>
                  <a:txBody>
                    <a:bodyPr/>
                    <a:lstStyle/>
                    <a:p>
                      <a:pPr algn="just">
                        <a:lnSpc>
                          <a:spcPct val="150000"/>
                        </a:lnSpc>
                      </a:pPr>
                      <a:r>
                        <a:rPr lang="vi-VN" sz="2800" i="0" dirty="0">
                          <a:effectLst/>
                          <a:latin typeface="Arial" panose="020B0604020202020204" pitchFamily="34" charset="0"/>
                          <a:ea typeface="Calibri" panose="020F0502020204030204" pitchFamily="34" charset="0"/>
                          <a:cs typeface="Arial" panose="020B0604020202020204" pitchFamily="34" charset="0"/>
                        </a:rPr>
                        <a:t>- Giá vé: 40.000 đồng/người/lượt.</a:t>
                      </a:r>
                      <a:endParaRPr lang="vi-VN" sz="2800" i="0" dirty="0">
                        <a:effectLst/>
                        <a:latin typeface="Arial" panose="020B0604020202020204" pitchFamily="34" charset="0"/>
                        <a:cs typeface="Arial" panose="020B0604020202020204" pitchFamily="34" charset="0"/>
                      </a:endParaRPr>
                    </a:p>
                    <a:p>
                      <a:pPr algn="just">
                        <a:lnSpc>
                          <a:spcPct val="150000"/>
                        </a:lnSpc>
                      </a:pPr>
                      <a:r>
                        <a:rPr lang="vi-VN" sz="2800" i="0" dirty="0">
                          <a:effectLst/>
                          <a:latin typeface="Arial" panose="020B0604020202020204" pitchFamily="34" charset="0"/>
                          <a:ea typeface="Calibri" panose="020F0502020204030204" pitchFamily="34" charset="0"/>
                          <a:cs typeface="Arial" panose="020B0604020202020204" pitchFamily="34" charset="0"/>
                        </a:rPr>
                        <a:t>- Học sinh: 10.000 đồng/người/lượt.</a:t>
                      </a:r>
                      <a:endParaRPr lang="vi-VN" sz="2800" i="0" dirty="0">
                        <a:effectLst/>
                        <a:latin typeface="Arial" panose="020B0604020202020204" pitchFamily="34" charset="0"/>
                        <a:cs typeface="Arial" panose="020B0604020202020204" pitchFamily="34" charset="0"/>
                      </a:endParaRPr>
                    </a:p>
                  </a:txBody>
                  <a:tcPr marL="360000" anchor="ctr">
                    <a:solidFill>
                      <a:schemeClr val="bg1"/>
                    </a:solidFill>
                  </a:tcPr>
                </a:tc>
                <a:extLst>
                  <a:ext uri="{0D108BD9-81ED-4DB2-BD59-A6C34878D82A}">
                    <a16:rowId xmlns:a16="http://schemas.microsoft.com/office/drawing/2014/main" val="2365947320"/>
                  </a:ext>
                </a:extLst>
              </a:tr>
              <a:tr h="3950186">
                <a:tc>
                  <a:txBody>
                    <a:bodyPr/>
                    <a:lstStyle/>
                    <a:p>
                      <a:pPr algn="just">
                        <a:lnSpc>
                          <a:spcPct val="150000"/>
                        </a:lnSpc>
                      </a:pPr>
                      <a:r>
                        <a:rPr lang="vi-VN" sz="2800" dirty="0">
                          <a:effectLst/>
                        </a:rPr>
                        <a:t>3. Các hoạt động giáo dục trong Phòng Khám phá dành cho trẻ em</a:t>
                      </a:r>
                      <a:endParaRPr lang="vi-VN" sz="2800" dirty="0">
                        <a:effectLst/>
                        <a:latin typeface="Arial" panose="020B0604020202020204" pitchFamily="34" charset="0"/>
                        <a:cs typeface="Arial" panose="020B0604020202020204" pitchFamily="34" charset="0"/>
                      </a:endParaRPr>
                    </a:p>
                  </a:txBody>
                  <a:tcPr marL="180000" marR="180000" marT="34229" marB="34229" anchor="ctr">
                    <a:solidFill>
                      <a:schemeClr val="bg1"/>
                    </a:solidFill>
                  </a:tcPr>
                </a:tc>
                <a:tc>
                  <a:txBody>
                    <a:bodyPr/>
                    <a:lstStyle/>
                    <a:p>
                      <a:pPr algn="just">
                        <a:lnSpc>
                          <a:spcPct val="150000"/>
                        </a:lnSpc>
                      </a:pPr>
                      <a:r>
                        <a:rPr lang="vi-VN" sz="2800" i="0" dirty="0">
                          <a:effectLst/>
                          <a:latin typeface="Arial" panose="020B0604020202020204" pitchFamily="34" charset="0"/>
                          <a:ea typeface="Calibri" panose="020F0502020204030204" pitchFamily="34" charset="0"/>
                          <a:cs typeface="Arial" panose="020B0604020202020204" pitchFamily="34" charset="0"/>
                        </a:rPr>
                        <a:t>- Độ tuổi: </a:t>
                      </a:r>
                      <a:endParaRPr lang="vi-VN" sz="2800" i="0" dirty="0">
                        <a:effectLst/>
                        <a:latin typeface="Arial" panose="020B0604020202020204" pitchFamily="34" charset="0"/>
                        <a:cs typeface="Arial" panose="020B0604020202020204" pitchFamily="34" charset="0"/>
                      </a:endParaRPr>
                    </a:p>
                    <a:p>
                      <a:pPr algn="just">
                        <a:lnSpc>
                          <a:spcPct val="150000"/>
                        </a:lnSpc>
                      </a:pPr>
                      <a:r>
                        <a:rPr lang="vi-VN" sz="2800" i="0" dirty="0">
                          <a:effectLst/>
                          <a:latin typeface="Arial" panose="020B0604020202020204" pitchFamily="34" charset="0"/>
                          <a:ea typeface="Calibri" panose="020F0502020204030204" pitchFamily="34" charset="0"/>
                          <a:cs typeface="Arial" panose="020B0604020202020204" pitchFamily="34" charset="0"/>
                        </a:rPr>
                        <a:t>+ 5-15 tuổi (liên hệ trước nếu trên 15 tuổi).</a:t>
                      </a:r>
                      <a:endParaRPr lang="vi-VN" sz="2800" i="0" dirty="0">
                        <a:effectLst/>
                        <a:latin typeface="Arial" panose="020B0604020202020204" pitchFamily="34" charset="0"/>
                        <a:cs typeface="Arial" panose="020B0604020202020204" pitchFamily="34" charset="0"/>
                      </a:endParaRPr>
                    </a:p>
                    <a:p>
                      <a:pPr algn="just">
                        <a:lnSpc>
                          <a:spcPct val="150000"/>
                        </a:lnSpc>
                      </a:pPr>
                      <a:r>
                        <a:rPr lang="vi-VN" sz="2800" i="0" dirty="0">
                          <a:effectLst/>
                          <a:latin typeface="Arial" panose="020B0604020202020204" pitchFamily="34" charset="0"/>
                          <a:ea typeface="Calibri" panose="020F0502020204030204" pitchFamily="34" charset="0"/>
                          <a:cs typeface="Arial" panose="020B0604020202020204" pitchFamily="34" charset="0"/>
                        </a:rPr>
                        <a:t>+ Trẻ dưới 6 tuổi (có người lớn đi kèm). </a:t>
                      </a:r>
                      <a:endParaRPr lang="vi-VN" sz="2800" i="0" dirty="0">
                        <a:effectLst/>
                        <a:latin typeface="Arial" panose="020B0604020202020204" pitchFamily="34" charset="0"/>
                        <a:cs typeface="Arial" panose="020B0604020202020204" pitchFamily="34" charset="0"/>
                      </a:endParaRPr>
                    </a:p>
                    <a:p>
                      <a:pPr algn="just">
                        <a:lnSpc>
                          <a:spcPct val="150000"/>
                        </a:lnSpc>
                      </a:pPr>
                      <a:r>
                        <a:rPr lang="vi-VN" sz="2800" i="0" dirty="0">
                          <a:effectLst/>
                          <a:latin typeface="Arial" panose="020B0604020202020204" pitchFamily="34" charset="0"/>
                          <a:ea typeface="Calibri" panose="020F0502020204030204" pitchFamily="34" charset="0"/>
                          <a:cs typeface="Arial" panose="020B0604020202020204" pitchFamily="34" charset="0"/>
                        </a:rPr>
                        <a:t>- Tham quan, tìm hiểu chung:</a:t>
                      </a:r>
                      <a:endParaRPr lang="vi-VN" sz="2800" i="0" dirty="0">
                        <a:effectLst/>
                        <a:latin typeface="Arial" panose="020B0604020202020204" pitchFamily="34" charset="0"/>
                        <a:cs typeface="Arial" panose="020B0604020202020204" pitchFamily="34" charset="0"/>
                      </a:endParaRPr>
                    </a:p>
                    <a:p>
                      <a:pPr algn="just">
                        <a:lnSpc>
                          <a:spcPct val="150000"/>
                        </a:lnSpc>
                      </a:pPr>
                      <a:r>
                        <a:rPr lang="vi-VN" sz="2800" i="0" dirty="0">
                          <a:effectLst/>
                          <a:latin typeface="Arial" panose="020B0604020202020204" pitchFamily="34" charset="0"/>
                          <a:ea typeface="Calibri" panose="020F0502020204030204" pitchFamily="34" charset="0"/>
                          <a:cs typeface="Arial" panose="020B0604020202020204" pitchFamily="34" charset="0"/>
                        </a:rPr>
                        <a:t>+ Khám phá văn hóa Việt Nam và các nước.</a:t>
                      </a:r>
                      <a:endParaRPr lang="vi-VN" sz="2800" i="0" dirty="0">
                        <a:effectLst/>
                        <a:latin typeface="Arial" panose="020B0604020202020204" pitchFamily="34" charset="0"/>
                        <a:cs typeface="Arial" panose="020B0604020202020204" pitchFamily="34" charset="0"/>
                      </a:endParaRPr>
                    </a:p>
                    <a:p>
                      <a:pPr algn="just">
                        <a:lnSpc>
                          <a:spcPct val="150000"/>
                        </a:lnSpc>
                      </a:pPr>
                      <a:r>
                        <a:rPr lang="vi-VN" sz="2800" i="0" dirty="0">
                          <a:effectLst/>
                          <a:latin typeface="Arial" panose="020B0604020202020204" pitchFamily="34" charset="0"/>
                          <a:ea typeface="Calibri" panose="020F0502020204030204" pitchFamily="34" charset="0"/>
                          <a:cs typeface="Arial" panose="020B0604020202020204" pitchFamily="34" charset="0"/>
                        </a:rPr>
                        <a:t>+ Khai thác thông tin, hình ảnh trên màn hình cảm ứng.</a:t>
                      </a:r>
                      <a:endParaRPr lang="vi-VN" sz="2800" i="0" dirty="0">
                        <a:effectLst/>
                        <a:latin typeface="Arial" panose="020B0604020202020204" pitchFamily="34" charset="0"/>
                        <a:cs typeface="Arial" panose="020B0604020202020204" pitchFamily="34" charset="0"/>
                      </a:endParaRPr>
                    </a:p>
                  </a:txBody>
                  <a:tcPr marL="360000" anchor="ctr">
                    <a:solidFill>
                      <a:schemeClr val="bg1"/>
                    </a:solidFill>
                  </a:tcPr>
                </a:tc>
                <a:extLst>
                  <a:ext uri="{0D108BD9-81ED-4DB2-BD59-A6C34878D82A}">
                    <a16:rowId xmlns:a16="http://schemas.microsoft.com/office/drawing/2014/main" val="3666465341"/>
                  </a:ext>
                </a:extLst>
              </a:tr>
              <a:tr h="1343225">
                <a:tc>
                  <a:txBody>
                    <a:bodyPr/>
                    <a:lstStyle/>
                    <a:p>
                      <a:pPr algn="just">
                        <a:lnSpc>
                          <a:spcPct val="150000"/>
                        </a:lnSpc>
                      </a:pPr>
                      <a:r>
                        <a:rPr lang="vi-VN" sz="2800" dirty="0">
                          <a:effectLst/>
                        </a:rPr>
                        <a:t>4. Sơ đồ khu trưng bày Các dân tộc Việt Nam</a:t>
                      </a:r>
                      <a:endParaRPr lang="vi-VN" sz="2800" dirty="0">
                        <a:effectLst/>
                        <a:latin typeface="Arial" panose="020B0604020202020204" pitchFamily="34" charset="0"/>
                        <a:cs typeface="Arial" panose="020B0604020202020204" pitchFamily="34" charset="0"/>
                      </a:endParaRPr>
                    </a:p>
                  </a:txBody>
                  <a:tcPr marL="180000" marR="180000" marT="34229" marB="34229" anchor="ctr">
                    <a:solidFill>
                      <a:schemeClr val="bg1"/>
                    </a:solidFill>
                  </a:tcPr>
                </a:tc>
                <a:tc>
                  <a:txBody>
                    <a:bodyPr/>
                    <a:lstStyle/>
                    <a:p>
                      <a:pPr algn="just">
                        <a:lnSpc>
                          <a:spcPct val="100000"/>
                        </a:lnSpc>
                      </a:pPr>
                      <a:r>
                        <a:rPr lang="vi-VN" sz="2800" i="0" dirty="0">
                          <a:effectLst/>
                          <a:latin typeface="Arial" panose="020B0604020202020204" pitchFamily="34" charset="0"/>
                          <a:ea typeface="Calibri" panose="020F0502020204030204" pitchFamily="34" charset="0"/>
                          <a:cs typeface="Arial" panose="020B0604020202020204" pitchFamily="34" charset="0"/>
                        </a:rPr>
                        <a:t>Tòa nhà Trống Đồng có 2 tầng.</a:t>
                      </a:r>
                      <a:endParaRPr lang="vi-VN" sz="2800" i="0" dirty="0">
                        <a:effectLst/>
                        <a:latin typeface="Arial" panose="020B0604020202020204" pitchFamily="34" charset="0"/>
                        <a:cs typeface="Arial" panose="020B0604020202020204" pitchFamily="34" charset="0"/>
                      </a:endParaRPr>
                    </a:p>
                  </a:txBody>
                  <a:tcPr marL="360000" anchor="ctr">
                    <a:solidFill>
                      <a:schemeClr val="bg1"/>
                    </a:solidFill>
                  </a:tcPr>
                </a:tc>
                <a:extLst>
                  <a:ext uri="{0D108BD9-81ED-4DB2-BD59-A6C34878D82A}">
                    <a16:rowId xmlns:a16="http://schemas.microsoft.com/office/drawing/2014/main" val="2001600181"/>
                  </a:ext>
                </a:extLst>
              </a:tr>
            </a:tbl>
          </a:graphicData>
        </a:graphic>
      </p:graphicFrame>
    </p:spTree>
    <p:extLst>
      <p:ext uri="{BB962C8B-B14F-4D97-AF65-F5344CB8AC3E}">
        <p14:creationId xmlns:p14="http://schemas.microsoft.com/office/powerpoint/2010/main" val="1753220003"/>
      </p:ext>
    </p:extLst>
  </p:cSld>
  <p:clrMapOvr>
    <a:masterClrMapping/>
  </p:clrMapOvr>
  <mc:AlternateContent xmlns:mc="http://schemas.openxmlformats.org/markup-compatibility/2006" xmlns:p159="http://schemas.microsoft.com/office/powerpoint/2015/09/main">
    <mc:Choice Requires="p159">
      <p:transition spd="slow">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F1EAD8"/>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5E32C4-8A2C-4411-33A3-31765B9B8A19}"/>
              </a:ext>
            </a:extLst>
          </p:cNvPr>
          <p:cNvSpPr>
            <a:spLocks noGrp="1"/>
          </p:cNvSpPr>
          <p:nvPr>
            <p:ph type="title"/>
          </p:nvPr>
        </p:nvSpPr>
        <p:spPr>
          <a:xfrm>
            <a:off x="609600" y="202305"/>
            <a:ext cx="17068800" cy="914400"/>
          </a:xfrm>
        </p:spPr>
        <p:txBody>
          <a:bodyPr>
            <a:normAutofit/>
          </a:bodyPr>
          <a:lstStyle/>
          <a:p>
            <a:r>
              <a:rPr lang="vi-VN" sz="4000" b="1" dirty="0">
                <a:effectLst/>
                <a:latin typeface="Arial" panose="020B0604020202020204" pitchFamily="34" charset="0"/>
                <a:ea typeface="Calibri" panose="020F0502020204030204" pitchFamily="34" charset="0"/>
                <a:cs typeface="Arial" panose="020B0604020202020204" pitchFamily="34" charset="0"/>
              </a:rPr>
              <a:t>Gợi ý trả lời</a:t>
            </a:r>
            <a:endParaRPr lang="vi-VN" sz="4000" b="1" dirty="0">
              <a:latin typeface="Arial" panose="020B0604020202020204" pitchFamily="34" charset="0"/>
              <a:cs typeface="Arial" panose="020B0604020202020204" pitchFamily="34" charset="0"/>
            </a:endParaRPr>
          </a:p>
        </p:txBody>
      </p:sp>
      <p:graphicFrame>
        <p:nvGraphicFramePr>
          <p:cNvPr id="3" name="Table 2">
            <a:extLst>
              <a:ext uri="{FF2B5EF4-FFF2-40B4-BE49-F238E27FC236}">
                <a16:creationId xmlns:a16="http://schemas.microsoft.com/office/drawing/2014/main" id="{511909FC-FF0E-93B0-89E2-6EE4A279707F}"/>
              </a:ext>
            </a:extLst>
          </p:cNvPr>
          <p:cNvGraphicFramePr>
            <a:graphicFrameLocks noGrp="1"/>
          </p:cNvGraphicFramePr>
          <p:nvPr>
            <p:extLst>
              <p:ext uri="{D42A27DB-BD31-4B8C-83A1-F6EECF244321}">
                <p14:modId xmlns:p14="http://schemas.microsoft.com/office/powerpoint/2010/main" val="3614628838"/>
              </p:ext>
            </p:extLst>
          </p:nvPr>
        </p:nvGraphicFramePr>
        <p:xfrm>
          <a:off x="0" y="1147548"/>
          <a:ext cx="18288000" cy="9139452"/>
        </p:xfrm>
        <a:graphic>
          <a:graphicData uri="http://schemas.openxmlformats.org/drawingml/2006/table">
            <a:tbl>
              <a:tblPr>
                <a:tableStyleId>{E8B1032C-EA38-4F05-BA0D-38AFFFC7BED3}</a:tableStyleId>
              </a:tblPr>
              <a:tblGrid>
                <a:gridCol w="5388429">
                  <a:extLst>
                    <a:ext uri="{9D8B030D-6E8A-4147-A177-3AD203B41FA5}">
                      <a16:colId xmlns:a16="http://schemas.microsoft.com/office/drawing/2014/main" val="2692721883"/>
                    </a:ext>
                  </a:extLst>
                </a:gridCol>
                <a:gridCol w="12899571">
                  <a:extLst>
                    <a:ext uri="{9D8B030D-6E8A-4147-A177-3AD203B41FA5}">
                      <a16:colId xmlns:a16="http://schemas.microsoft.com/office/drawing/2014/main" val="230016993"/>
                    </a:ext>
                  </a:extLst>
                </a:gridCol>
              </a:tblGrid>
              <a:tr h="726240">
                <a:tc>
                  <a:txBody>
                    <a:bodyPr/>
                    <a:lstStyle/>
                    <a:p>
                      <a:pPr algn="ctr">
                        <a:lnSpc>
                          <a:spcPct val="100000"/>
                        </a:lnSpc>
                      </a:pPr>
                      <a:r>
                        <a:rPr lang="vi-VN" sz="3200" b="1" dirty="0">
                          <a:effectLst/>
                        </a:rPr>
                        <a:t>NỘI DUNG</a:t>
                      </a:r>
                      <a:endParaRPr lang="vi-VN" sz="3200" b="1" dirty="0">
                        <a:effectLst/>
                        <a:latin typeface="Arial" panose="020B0604020202020204" pitchFamily="34" charset="0"/>
                        <a:cs typeface="Arial" panose="020B0604020202020204" pitchFamily="34" charset="0"/>
                      </a:endParaRPr>
                    </a:p>
                  </a:txBody>
                  <a:tcPr marL="68458" marR="68458" marT="34229" marB="34229" anchor="ctr">
                    <a:solidFill>
                      <a:schemeClr val="accent6">
                        <a:lumMod val="40000"/>
                        <a:lumOff val="60000"/>
                      </a:schemeClr>
                    </a:solidFill>
                  </a:tcPr>
                </a:tc>
                <a:tc>
                  <a:txBody>
                    <a:bodyPr/>
                    <a:lstStyle/>
                    <a:p>
                      <a:pPr algn="ctr">
                        <a:lnSpc>
                          <a:spcPct val="100000"/>
                        </a:lnSpc>
                      </a:pPr>
                      <a:r>
                        <a:rPr lang="vi-VN" sz="3200" b="1" dirty="0">
                          <a:effectLst/>
                        </a:rPr>
                        <a:t>THÔNG TIN CẦN TÌM</a:t>
                      </a:r>
                      <a:endParaRPr lang="vi-VN" sz="3200" b="1" dirty="0">
                        <a:effectLst/>
                        <a:latin typeface="Arial" panose="020B0604020202020204" pitchFamily="34" charset="0"/>
                        <a:cs typeface="Arial" panose="020B0604020202020204" pitchFamily="34" charset="0"/>
                      </a:endParaRPr>
                    </a:p>
                  </a:txBody>
                  <a:tcPr marL="68458" marR="68458" marT="34229" marB="34229" anchor="ctr">
                    <a:solidFill>
                      <a:schemeClr val="accent6">
                        <a:lumMod val="40000"/>
                        <a:lumOff val="60000"/>
                      </a:schemeClr>
                    </a:solidFill>
                  </a:tcPr>
                </a:tc>
                <a:extLst>
                  <a:ext uri="{0D108BD9-81ED-4DB2-BD59-A6C34878D82A}">
                    <a16:rowId xmlns:a16="http://schemas.microsoft.com/office/drawing/2014/main" val="2112710966"/>
                  </a:ext>
                </a:extLst>
              </a:tr>
              <a:tr h="8413212">
                <a:tc>
                  <a:txBody>
                    <a:bodyPr/>
                    <a:lstStyle/>
                    <a:p>
                      <a:pPr algn="ctr">
                        <a:lnSpc>
                          <a:spcPct val="100000"/>
                        </a:lnSpc>
                      </a:pPr>
                      <a:r>
                        <a:rPr lang="vi-VN" sz="2800" dirty="0">
                          <a:effectLst/>
                        </a:rPr>
                        <a:t>5. Các nội quy của Bảo tàng</a:t>
                      </a:r>
                      <a:endParaRPr lang="vi-VN" sz="2800" dirty="0">
                        <a:effectLst/>
                        <a:latin typeface="Arial" panose="020B0604020202020204" pitchFamily="34" charset="0"/>
                        <a:cs typeface="Arial" panose="020B0604020202020204" pitchFamily="34" charset="0"/>
                      </a:endParaRPr>
                    </a:p>
                  </a:txBody>
                  <a:tcPr marL="180000" marR="180000" marT="34229" marB="34229" anchor="ctr">
                    <a:solidFill>
                      <a:schemeClr val="bg1"/>
                    </a:solidFill>
                  </a:tcPr>
                </a:tc>
                <a:tc>
                  <a:txBody>
                    <a:bodyPr/>
                    <a:lstStyle/>
                    <a:p>
                      <a:pPr algn="just">
                        <a:lnSpc>
                          <a:spcPct val="150000"/>
                        </a:lnSpc>
                      </a:pPr>
                      <a:r>
                        <a:rPr lang="vi-VN" sz="2800" i="0" kern="1200" dirty="0">
                          <a:solidFill>
                            <a:schemeClr val="tx1"/>
                          </a:solidFill>
                          <a:effectLst/>
                          <a:latin typeface="+mn-lt"/>
                          <a:ea typeface="+mn-ea"/>
                          <a:cs typeface="+mn-cs"/>
                        </a:rPr>
                        <a:t>1. Không mang theo vũ khí, chất dễ cháy, nổ, chất gây khói, các chất độc hại như axit, chất ăn mòn, đồ đạc quá khổ và các vật dụng nguy hiểm khác.</a:t>
                      </a:r>
                    </a:p>
                    <a:p>
                      <a:pPr algn="just">
                        <a:lnSpc>
                          <a:spcPct val="150000"/>
                        </a:lnSpc>
                      </a:pPr>
                      <a:r>
                        <a:rPr lang="vi-VN" sz="2800" i="0" kern="1200" dirty="0">
                          <a:solidFill>
                            <a:schemeClr val="tx1"/>
                          </a:solidFill>
                          <a:effectLst/>
                          <a:latin typeface="+mn-lt"/>
                          <a:ea typeface="+mn-ea"/>
                          <a:cs typeface="+mn-cs"/>
                        </a:rPr>
                        <a:t>2. Để hành lý tư trang đúng nơi quy định (tiền và những vật phẩm có giá trị cao cần đem theo người).</a:t>
                      </a:r>
                    </a:p>
                    <a:p>
                      <a:pPr algn="just">
                        <a:lnSpc>
                          <a:spcPct val="150000"/>
                        </a:lnSpc>
                      </a:pPr>
                      <a:r>
                        <a:rPr lang="vi-VN" sz="2800" i="0" kern="1200" dirty="0">
                          <a:solidFill>
                            <a:schemeClr val="tx1"/>
                          </a:solidFill>
                          <a:effectLst/>
                          <a:latin typeface="+mn-lt"/>
                          <a:ea typeface="+mn-ea"/>
                          <a:cs typeface="+mn-cs"/>
                        </a:rPr>
                        <a:t>3. Giữ vệ sinh chung, bỏ rác đúng nơi quy định.</a:t>
                      </a:r>
                    </a:p>
                    <a:p>
                      <a:pPr algn="just">
                        <a:lnSpc>
                          <a:spcPct val="150000"/>
                        </a:lnSpc>
                      </a:pPr>
                      <a:r>
                        <a:rPr lang="vi-VN" sz="2800" i="0" kern="1200" dirty="0">
                          <a:solidFill>
                            <a:schemeClr val="tx1"/>
                          </a:solidFill>
                          <a:effectLst/>
                          <a:latin typeface="+mn-lt"/>
                          <a:ea typeface="+mn-ea"/>
                          <a:cs typeface="+mn-cs"/>
                        </a:rPr>
                        <a:t>4. Không mang đồ ăn, thức uống vào bảo tàng.</a:t>
                      </a:r>
                    </a:p>
                    <a:p>
                      <a:pPr algn="just">
                        <a:lnSpc>
                          <a:spcPct val="150000"/>
                        </a:lnSpc>
                      </a:pPr>
                      <a:r>
                        <a:rPr lang="vi-VN" sz="2800" i="0" kern="1200" dirty="0">
                          <a:solidFill>
                            <a:schemeClr val="tx1"/>
                          </a:solidFill>
                          <a:effectLst/>
                          <a:latin typeface="+mn-lt"/>
                          <a:ea typeface="+mn-ea"/>
                          <a:cs typeface="+mn-cs"/>
                        </a:rPr>
                        <a:t>5. Không hút thuốc.</a:t>
                      </a:r>
                    </a:p>
                    <a:p>
                      <a:pPr algn="just">
                        <a:lnSpc>
                          <a:spcPct val="150000"/>
                        </a:lnSpc>
                      </a:pPr>
                      <a:r>
                        <a:rPr lang="vi-VN" sz="2800" i="0" kern="1200" dirty="0">
                          <a:solidFill>
                            <a:schemeClr val="tx1"/>
                          </a:solidFill>
                          <a:effectLst/>
                          <a:latin typeface="+mn-lt"/>
                          <a:ea typeface="+mn-ea"/>
                          <a:cs typeface="+mn-cs"/>
                        </a:rPr>
                        <a:t>6. Không gây ồn ào.</a:t>
                      </a:r>
                    </a:p>
                    <a:p>
                      <a:pPr algn="just">
                        <a:lnSpc>
                          <a:spcPct val="150000"/>
                        </a:lnSpc>
                      </a:pPr>
                      <a:r>
                        <a:rPr lang="vi-VN" sz="2800" i="0" kern="1200" dirty="0">
                          <a:solidFill>
                            <a:schemeClr val="tx1"/>
                          </a:solidFill>
                          <a:effectLst/>
                          <a:latin typeface="+mn-lt"/>
                          <a:ea typeface="+mn-ea"/>
                          <a:cs typeface="+mn-cs"/>
                        </a:rPr>
                        <a:t>7. Không cầm, sờ, ngồi lên hiện vật, di chuyển hiện vật.</a:t>
                      </a:r>
                    </a:p>
                    <a:p>
                      <a:pPr algn="just">
                        <a:lnSpc>
                          <a:spcPct val="150000"/>
                        </a:lnSpc>
                      </a:pPr>
                      <a:r>
                        <a:rPr lang="vi-VN" sz="2800" i="0" kern="1200" dirty="0">
                          <a:solidFill>
                            <a:schemeClr val="tx1"/>
                          </a:solidFill>
                          <a:effectLst/>
                          <a:latin typeface="+mn-lt"/>
                          <a:ea typeface="+mn-ea"/>
                          <a:cs typeface="+mn-cs"/>
                        </a:rPr>
                        <a:t>8. Không dùng đèn flash khi chụp ảnh trong các phòng trưng bày.</a:t>
                      </a:r>
                    </a:p>
                    <a:p>
                      <a:pPr algn="just">
                        <a:lnSpc>
                          <a:spcPct val="150000"/>
                        </a:lnSpc>
                      </a:pPr>
                      <a:r>
                        <a:rPr lang="vi-VN" sz="2800" i="0" kern="1200" dirty="0">
                          <a:solidFill>
                            <a:schemeClr val="tx1"/>
                          </a:solidFill>
                          <a:effectLst/>
                          <a:latin typeface="+mn-lt"/>
                          <a:ea typeface="+mn-ea"/>
                          <a:cs typeface="+mn-cs"/>
                        </a:rPr>
                        <a:t>9. Không tự ý tổ chức các hoạt động trong bảo tàng.</a:t>
                      </a:r>
                    </a:p>
                    <a:p>
                      <a:pPr algn="just">
                        <a:lnSpc>
                          <a:spcPct val="150000"/>
                        </a:lnSpc>
                      </a:pPr>
                      <a:r>
                        <a:rPr lang="vi-VN" sz="2800" i="0" kern="1200" dirty="0">
                          <a:solidFill>
                            <a:schemeClr val="tx1"/>
                          </a:solidFill>
                          <a:effectLst/>
                          <a:latin typeface="+mn-lt"/>
                          <a:ea typeface="+mn-ea"/>
                          <a:cs typeface="+mn-cs"/>
                        </a:rPr>
                        <a:t>10. Không mang súc vật vào bảo tàng.</a:t>
                      </a:r>
                    </a:p>
                    <a:p>
                      <a:pPr algn="just">
                        <a:lnSpc>
                          <a:spcPct val="150000"/>
                        </a:lnSpc>
                      </a:pPr>
                      <a:r>
                        <a:rPr lang="vi-VN" sz="2800" i="0" kern="1200" dirty="0">
                          <a:solidFill>
                            <a:schemeClr val="tx1"/>
                          </a:solidFill>
                          <a:effectLst/>
                          <a:latin typeface="+mn-lt"/>
                          <a:ea typeface="+mn-ea"/>
                          <a:cs typeface="+mn-cs"/>
                        </a:rPr>
                        <a:t>11. Không trèo cây, bẻ cành, ngắt hoa, hái quả,… trong vườn bảo tàng.</a:t>
                      </a:r>
                    </a:p>
                  </a:txBody>
                  <a:tcPr marL="360000" marR="360000" anchor="ctr">
                    <a:solidFill>
                      <a:schemeClr val="bg1"/>
                    </a:solidFill>
                  </a:tcPr>
                </a:tc>
                <a:extLst>
                  <a:ext uri="{0D108BD9-81ED-4DB2-BD59-A6C34878D82A}">
                    <a16:rowId xmlns:a16="http://schemas.microsoft.com/office/drawing/2014/main" val="639839256"/>
                  </a:ext>
                </a:extLst>
              </a:tr>
            </a:tbl>
          </a:graphicData>
        </a:graphic>
      </p:graphicFrame>
    </p:spTree>
    <p:extLst>
      <p:ext uri="{BB962C8B-B14F-4D97-AF65-F5344CB8AC3E}">
        <p14:creationId xmlns:p14="http://schemas.microsoft.com/office/powerpoint/2010/main" val="481686104"/>
      </p:ext>
    </p:extLst>
  </p:cSld>
  <p:clrMapOvr>
    <a:masterClrMapping/>
  </p:clrMapOvr>
  <mc:AlternateContent xmlns:mc="http://schemas.openxmlformats.org/markup-compatibility/2006" xmlns:p159="http://schemas.microsoft.com/office/powerpoint/2015/09/main">
    <mc:Choice Requires="p159">
      <p:transition spd="slow">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F1EAD8"/>
        </a:solidFill>
        <a:effectLst/>
      </p:bgPr>
    </p:bg>
    <p:spTree>
      <p:nvGrpSpPr>
        <p:cNvPr id="1" name=""/>
        <p:cNvGrpSpPr/>
        <p:nvPr/>
      </p:nvGrpSpPr>
      <p:grpSpPr>
        <a:xfrm>
          <a:off x="0" y="0"/>
          <a:ext cx="0" cy="0"/>
          <a:chOff x="0" y="0"/>
          <a:chExt cx="0" cy="0"/>
        </a:xfrm>
      </p:grpSpPr>
      <p:sp>
        <p:nvSpPr>
          <p:cNvPr id="2" name="Freeform 2"/>
          <p:cNvSpPr/>
          <p:nvPr/>
        </p:nvSpPr>
        <p:spPr>
          <a:xfrm>
            <a:off x="8991600" y="647700"/>
            <a:ext cx="9113690" cy="11392112"/>
          </a:xfrm>
          <a:custGeom>
            <a:avLst/>
            <a:gdLst/>
            <a:ahLst/>
            <a:cxnLst/>
            <a:rect l="l" t="t" r="r" b="b"/>
            <a:pathLst>
              <a:path w="9363408" h="11704259">
                <a:moveTo>
                  <a:pt x="0" y="0"/>
                </a:moveTo>
                <a:lnTo>
                  <a:pt x="9363408" y="0"/>
                </a:lnTo>
                <a:lnTo>
                  <a:pt x="9363408" y="11704260"/>
                </a:lnTo>
                <a:lnTo>
                  <a:pt x="0" y="11704260"/>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sp>
        <p:nvSpPr>
          <p:cNvPr id="3" name="Freeform 3"/>
          <p:cNvSpPr/>
          <p:nvPr/>
        </p:nvSpPr>
        <p:spPr>
          <a:xfrm rot="-1296080">
            <a:off x="-1326305" y="3514203"/>
            <a:ext cx="4114800" cy="4114800"/>
          </a:xfrm>
          <a:custGeom>
            <a:avLst/>
            <a:gdLst/>
            <a:ahLst/>
            <a:cxnLst/>
            <a:rect l="l" t="t" r="r" b="b"/>
            <a:pathLst>
              <a:path w="4114800" h="4114800">
                <a:moveTo>
                  <a:pt x="0" y="0"/>
                </a:moveTo>
                <a:lnTo>
                  <a:pt x="4114800" y="0"/>
                </a:lnTo>
                <a:lnTo>
                  <a:pt x="4114800" y="4114800"/>
                </a:lnTo>
                <a:lnTo>
                  <a:pt x="0" y="4114800"/>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p>
        </p:txBody>
      </p:sp>
      <p:sp>
        <p:nvSpPr>
          <p:cNvPr id="7" name="Title 6">
            <a:extLst>
              <a:ext uri="{FF2B5EF4-FFF2-40B4-BE49-F238E27FC236}">
                <a16:creationId xmlns:a16="http://schemas.microsoft.com/office/drawing/2014/main" id="{D69674C9-4306-7A84-30DD-8E3E7CD19C35}"/>
              </a:ext>
            </a:extLst>
          </p:cNvPr>
          <p:cNvSpPr>
            <a:spLocks noGrp="1"/>
          </p:cNvSpPr>
          <p:nvPr>
            <p:ph type="title"/>
          </p:nvPr>
        </p:nvSpPr>
        <p:spPr>
          <a:xfrm>
            <a:off x="1371600" y="2045068"/>
            <a:ext cx="7010400" cy="6204626"/>
          </a:xfrm>
        </p:spPr>
        <p:txBody>
          <a:bodyPr>
            <a:noAutofit/>
          </a:bodyPr>
          <a:lstStyle/>
          <a:p>
            <a:pPr algn="just">
              <a:lnSpc>
                <a:spcPct val="150000"/>
              </a:lnSpc>
            </a:pPr>
            <a:r>
              <a:rPr lang="vi-VN" sz="4800" b="1" dirty="0">
                <a:effectLst/>
                <a:latin typeface="Arial" panose="020B0604020202020204" pitchFamily="34" charset="0"/>
                <a:ea typeface="Calibri" panose="020F0502020204030204" pitchFamily="34" charset="0"/>
                <a:cs typeface="Arial" panose="020B0604020202020204" pitchFamily="34" charset="0"/>
              </a:rPr>
              <a:t>Khi hợp tác với bạn trong tìm kiếm thông tin, em có thể tìm được nhanh và nhiều thông tin phù hợp.</a:t>
            </a:r>
            <a:endParaRPr lang="vi-VN" sz="4800" b="1" dirty="0">
              <a:latin typeface="Arial" panose="020B0604020202020204" pitchFamily="34" charset="0"/>
              <a:cs typeface="Arial" panose="020B0604020202020204" pitchFamily="34" charset="0"/>
            </a:endParaRPr>
          </a:p>
        </p:txBody>
      </p:sp>
    </p:spTree>
  </p:cSld>
  <p:clrMapOvr>
    <a:masterClrMapping/>
  </p:clrMapOvr>
  <mc:AlternateContent xmlns:mc="http://schemas.openxmlformats.org/markup-compatibility/2006" xmlns:p159="http://schemas.microsoft.com/office/powerpoint/2015/09/main">
    <mc:Choice Requires="p159">
      <p:transition spd="slow">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anim calcmode="lin" valueType="num">
                                      <p:cBhvr>
                                        <p:cTn id="8" dur="500" fill="hold"/>
                                        <p:tgtEl>
                                          <p:spTgt spid="7"/>
                                        </p:tgtEl>
                                        <p:attrNameLst>
                                          <p:attrName>ppt_x</p:attrName>
                                        </p:attrNameLst>
                                      </p:cBhvr>
                                      <p:tavLst>
                                        <p:tav tm="0">
                                          <p:val>
                                            <p:strVal val="#ppt_x"/>
                                          </p:val>
                                        </p:tav>
                                        <p:tav tm="100000">
                                          <p:val>
                                            <p:strVal val="#ppt_x"/>
                                          </p:val>
                                        </p:tav>
                                      </p:tavLst>
                                    </p:anim>
                                    <p:anim calcmode="lin" valueType="num">
                                      <p:cBhvr>
                                        <p:cTn id="9" dur="5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F1EAD8"/>
        </a:solidFill>
        <a:effectLst/>
      </p:bgPr>
    </p:bg>
    <p:spTree>
      <p:nvGrpSpPr>
        <p:cNvPr id="1" name=""/>
        <p:cNvGrpSpPr/>
        <p:nvPr/>
      </p:nvGrpSpPr>
      <p:grpSpPr>
        <a:xfrm>
          <a:off x="0" y="0"/>
          <a:ext cx="0" cy="0"/>
          <a:chOff x="0" y="0"/>
          <a:chExt cx="0" cy="0"/>
        </a:xfrm>
      </p:grpSpPr>
      <p:sp>
        <p:nvSpPr>
          <p:cNvPr id="9" name="Freeform 9"/>
          <p:cNvSpPr/>
          <p:nvPr/>
        </p:nvSpPr>
        <p:spPr>
          <a:xfrm rot="-1296080">
            <a:off x="-1028700" y="-1406726"/>
            <a:ext cx="4114800" cy="4114800"/>
          </a:xfrm>
          <a:custGeom>
            <a:avLst/>
            <a:gdLst/>
            <a:ahLst/>
            <a:cxnLst/>
            <a:rect l="l" t="t" r="r" b="b"/>
            <a:pathLst>
              <a:path w="4114800" h="4114800">
                <a:moveTo>
                  <a:pt x="0" y="0"/>
                </a:moveTo>
                <a:lnTo>
                  <a:pt x="4114800" y="0"/>
                </a:lnTo>
                <a:lnTo>
                  <a:pt x="4114800" y="4114800"/>
                </a:lnTo>
                <a:lnTo>
                  <a:pt x="0" y="4114800"/>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sp>
        <p:nvSpPr>
          <p:cNvPr id="7" name="Freeform 7"/>
          <p:cNvSpPr/>
          <p:nvPr/>
        </p:nvSpPr>
        <p:spPr>
          <a:xfrm rot="-1296080">
            <a:off x="15201900" y="7585229"/>
            <a:ext cx="4114800" cy="4114800"/>
          </a:xfrm>
          <a:custGeom>
            <a:avLst/>
            <a:gdLst/>
            <a:ahLst/>
            <a:cxnLst/>
            <a:rect l="l" t="t" r="r" b="b"/>
            <a:pathLst>
              <a:path w="4114800" h="4114800">
                <a:moveTo>
                  <a:pt x="0" y="0"/>
                </a:moveTo>
                <a:lnTo>
                  <a:pt x="4114800" y="0"/>
                </a:lnTo>
                <a:lnTo>
                  <a:pt x="4114800" y="4114800"/>
                </a:lnTo>
                <a:lnTo>
                  <a:pt x="0" y="4114800"/>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sp>
        <p:nvSpPr>
          <p:cNvPr id="13" name="Title 12">
            <a:extLst>
              <a:ext uri="{FF2B5EF4-FFF2-40B4-BE49-F238E27FC236}">
                <a16:creationId xmlns:a16="http://schemas.microsoft.com/office/drawing/2014/main" id="{2EA48BF8-E4D9-7AF1-ED9E-4B26B2074879}"/>
              </a:ext>
            </a:extLst>
          </p:cNvPr>
          <p:cNvSpPr txBox="1">
            <a:spLocks/>
          </p:cNvSpPr>
          <p:nvPr/>
        </p:nvSpPr>
        <p:spPr>
          <a:xfrm>
            <a:off x="609600" y="3590801"/>
            <a:ext cx="14990047" cy="5235759"/>
          </a:xfrm>
          <a:prstGeom prst="rect">
            <a:avLst/>
          </a:prstGeo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nSpc>
                <a:spcPct val="150000"/>
              </a:lnSpc>
            </a:pPr>
            <a:r>
              <a:rPr lang="vi-VN" sz="7200" b="1" dirty="0">
                <a:solidFill>
                  <a:schemeClr val="tx1">
                    <a:lumMod val="95000"/>
                    <a:lumOff val="5000"/>
                  </a:schemeClr>
                </a:solidFill>
                <a:latin typeface="Arial" panose="020B0604020202020204" pitchFamily="34" charset="0"/>
                <a:ea typeface="Calibri" panose="020F0502020204030204" pitchFamily="34" charset="0"/>
                <a:cs typeface="Arial" panose="020B0604020202020204" pitchFamily="34" charset="0"/>
              </a:rPr>
              <a:t>HỢP TÁC, CHIA SẺ THÔNG TIN</a:t>
            </a:r>
            <a:endParaRPr lang="vi-VN" sz="7200" b="1" dirty="0">
              <a:latin typeface="Arial" panose="020B0604020202020204" pitchFamily="34" charset="0"/>
              <a:cs typeface="Arial" panose="020B0604020202020204" pitchFamily="34" charset="0"/>
            </a:endParaRPr>
          </a:p>
        </p:txBody>
      </p:sp>
      <p:sp>
        <p:nvSpPr>
          <p:cNvPr id="14" name="Rectangle 13">
            <a:extLst>
              <a:ext uri="{FF2B5EF4-FFF2-40B4-BE49-F238E27FC236}">
                <a16:creationId xmlns:a16="http://schemas.microsoft.com/office/drawing/2014/main" id="{D4596DA4-46D1-7C7F-1597-D8FE08053EED}"/>
              </a:ext>
            </a:extLst>
          </p:cNvPr>
          <p:cNvSpPr/>
          <p:nvPr/>
        </p:nvSpPr>
        <p:spPr>
          <a:xfrm>
            <a:off x="6781800" y="1333500"/>
            <a:ext cx="1905000" cy="1828801"/>
          </a:xfrm>
          <a:prstGeom prst="rect">
            <a:avLst/>
          </a:prstGeom>
          <a:solidFill>
            <a:srgbClr val="F8D682"/>
          </a:solidFill>
          <a:ln>
            <a:noFill/>
          </a:ln>
          <a:effectLst>
            <a:outerShdw blurRad="50800" dist="38100" dir="5400000" algn="t" rotWithShape="0">
              <a:prstClr val="black">
                <a:alpha val="40000"/>
              </a:prstClr>
            </a:outerShdw>
          </a:effectLst>
          <a:scene3d>
            <a:camera prst="perspectiveFront"/>
            <a:lightRig rig="threePt" dir="t"/>
          </a:scene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vi-VN" sz="8000" b="1" dirty="0">
                <a:solidFill>
                  <a:schemeClr val="tx1">
                    <a:lumMod val="95000"/>
                    <a:lumOff val="5000"/>
                  </a:schemeClr>
                </a:solidFill>
                <a:latin typeface="Arial" panose="020B0604020202020204" pitchFamily="34" charset="0"/>
                <a:cs typeface="Arial" panose="020B0604020202020204" pitchFamily="34" charset="0"/>
              </a:rPr>
              <a:t>02</a:t>
            </a:r>
          </a:p>
        </p:txBody>
      </p:sp>
    </p:spTree>
  </p:cSld>
  <p:clrMapOvr>
    <a:masterClrMapping/>
  </p:clrMapOvr>
  <mc:AlternateContent xmlns:mc="http://schemas.openxmlformats.org/markup-compatibility/2006" xmlns:p159="http://schemas.microsoft.com/office/powerpoint/2015/09/main">
    <mc:Choice Requires="p159">
      <p:transition spd="slow">
        <p159:morph option="byObject"/>
      </p:transition>
    </mc:Choice>
    <mc:Fallback xmlns="">
      <p:transition spd="slow">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F1EAD8"/>
        </a:solidFill>
        <a:effectLst/>
      </p:bgPr>
    </p:bg>
    <p:spTree>
      <p:nvGrpSpPr>
        <p:cNvPr id="1" name=""/>
        <p:cNvGrpSpPr/>
        <p:nvPr/>
      </p:nvGrpSpPr>
      <p:grpSpPr>
        <a:xfrm>
          <a:off x="0" y="0"/>
          <a:ext cx="0" cy="0"/>
          <a:chOff x="0" y="0"/>
          <a:chExt cx="0" cy="0"/>
        </a:xfrm>
      </p:grpSpPr>
      <p:grpSp>
        <p:nvGrpSpPr>
          <p:cNvPr id="23" name="Group 22">
            <a:extLst>
              <a:ext uri="{FF2B5EF4-FFF2-40B4-BE49-F238E27FC236}">
                <a16:creationId xmlns:a16="http://schemas.microsoft.com/office/drawing/2014/main" id="{48896946-8A6E-AAA5-5371-A8E2DDCC8F78}"/>
              </a:ext>
            </a:extLst>
          </p:cNvPr>
          <p:cNvGrpSpPr/>
          <p:nvPr/>
        </p:nvGrpSpPr>
        <p:grpSpPr>
          <a:xfrm>
            <a:off x="685800" y="2247900"/>
            <a:ext cx="9601200" cy="7239000"/>
            <a:chOff x="685800" y="2247900"/>
            <a:chExt cx="16916400" cy="7239000"/>
          </a:xfrm>
        </p:grpSpPr>
        <p:sp>
          <p:nvSpPr>
            <p:cNvPr id="24" name="Rectangle: Rounded Corners 23">
              <a:extLst>
                <a:ext uri="{FF2B5EF4-FFF2-40B4-BE49-F238E27FC236}">
                  <a16:creationId xmlns:a16="http://schemas.microsoft.com/office/drawing/2014/main" id="{063AD436-D11D-4FA1-EC51-0B31AFB36A6C}"/>
                </a:ext>
              </a:extLst>
            </p:cNvPr>
            <p:cNvSpPr/>
            <p:nvPr/>
          </p:nvSpPr>
          <p:spPr>
            <a:xfrm>
              <a:off x="685800" y="2247900"/>
              <a:ext cx="16916400" cy="7239000"/>
            </a:xfrm>
            <a:prstGeom prst="roundRect">
              <a:avLst>
                <a:gd name="adj" fmla="val 13932"/>
              </a:avLst>
            </a:prstGeom>
            <a:solidFill>
              <a:srgbClr val="4BB963"/>
            </a:solidFill>
            <a:ln>
              <a:solidFill>
                <a:srgbClr val="4BB963"/>
              </a:solidFill>
            </a:ln>
          </p:spPr>
          <p:style>
            <a:lnRef idx="2">
              <a:schemeClr val="accent4"/>
            </a:lnRef>
            <a:fillRef idx="1">
              <a:schemeClr val="lt1"/>
            </a:fillRef>
            <a:effectRef idx="0">
              <a:schemeClr val="accent4"/>
            </a:effectRef>
            <a:fontRef idx="minor">
              <a:schemeClr val="dk1"/>
            </a:fontRef>
          </p:style>
          <p:txBody>
            <a:bodyPr rtlCol="0" anchor="ctr"/>
            <a:lstStyle/>
            <a:p>
              <a:pPr algn="ctr"/>
              <a:endParaRPr lang="vi-VN"/>
            </a:p>
          </p:txBody>
        </p:sp>
        <p:sp>
          <p:nvSpPr>
            <p:cNvPr id="25" name="TextBox 24">
              <a:extLst>
                <a:ext uri="{FF2B5EF4-FFF2-40B4-BE49-F238E27FC236}">
                  <a16:creationId xmlns:a16="http://schemas.microsoft.com/office/drawing/2014/main" id="{11BB777B-9265-E4B3-F1A5-F5C9F32FB33C}"/>
                </a:ext>
              </a:extLst>
            </p:cNvPr>
            <p:cNvSpPr txBox="1"/>
            <p:nvPr/>
          </p:nvSpPr>
          <p:spPr>
            <a:xfrm>
              <a:off x="4042230" y="2773859"/>
              <a:ext cx="10203543" cy="769441"/>
            </a:xfrm>
            <a:prstGeom prst="rect">
              <a:avLst/>
            </a:prstGeom>
            <a:noFill/>
          </p:spPr>
          <p:txBody>
            <a:bodyPr wrap="square" rtlCol="0">
              <a:spAutoFit/>
            </a:bodyPr>
            <a:lstStyle/>
            <a:p>
              <a:pPr algn="ctr"/>
              <a:r>
                <a:rPr lang="vi-VN" sz="4400" b="1" dirty="0">
                  <a:solidFill>
                    <a:schemeClr val="bg1"/>
                  </a:solidFill>
                  <a:latin typeface="Arial" panose="020B0604020202020204" pitchFamily="34" charset="0"/>
                  <a:cs typeface="Arial" panose="020B0604020202020204" pitchFamily="34" charset="0"/>
                </a:rPr>
                <a:t>THẢO LUẬN NHÓM</a:t>
              </a:r>
            </a:p>
          </p:txBody>
        </p:sp>
      </p:grpSp>
      <p:sp>
        <p:nvSpPr>
          <p:cNvPr id="27" name="Rectangle: Rounded Corners 26">
            <a:extLst>
              <a:ext uri="{FF2B5EF4-FFF2-40B4-BE49-F238E27FC236}">
                <a16:creationId xmlns:a16="http://schemas.microsoft.com/office/drawing/2014/main" id="{8518D130-D1F4-34AA-1D90-56038BECB78F}"/>
              </a:ext>
            </a:extLst>
          </p:cNvPr>
          <p:cNvSpPr/>
          <p:nvPr/>
        </p:nvSpPr>
        <p:spPr>
          <a:xfrm>
            <a:off x="1115859" y="3924300"/>
            <a:ext cx="8741082" cy="5105400"/>
          </a:xfrm>
          <a:prstGeom prst="roundRect">
            <a:avLst/>
          </a:prstGeom>
          <a:solidFill>
            <a:schemeClr val="bg1"/>
          </a:solidFill>
          <a:ln>
            <a:solidFill>
              <a:srgbClr val="3C9A50"/>
            </a:solidFill>
          </a:ln>
        </p:spPr>
        <p:style>
          <a:lnRef idx="2">
            <a:schemeClr val="accent1">
              <a:shade val="15000"/>
            </a:schemeClr>
          </a:lnRef>
          <a:fillRef idx="1">
            <a:schemeClr val="accent1"/>
          </a:fillRef>
          <a:effectRef idx="0">
            <a:schemeClr val="accent1"/>
          </a:effectRef>
          <a:fontRef idx="minor">
            <a:schemeClr val="lt1"/>
          </a:fontRef>
        </p:style>
        <p:txBody>
          <a:bodyPr bIns="108000" rtlCol="0" anchor="ctr"/>
          <a:lstStyle/>
          <a:p>
            <a:pPr algn="ctr">
              <a:lnSpc>
                <a:spcPct val="150000"/>
              </a:lnSpc>
            </a:pPr>
            <a:r>
              <a:rPr lang="vi-VN" sz="4000" b="1" dirty="0">
                <a:solidFill>
                  <a:srgbClr val="FF0000"/>
                </a:solidFill>
                <a:latin typeface="Arial" panose="020B0604020202020204" pitchFamily="34" charset="0"/>
                <a:cs typeface="Arial" panose="020B0604020202020204" pitchFamily="34" charset="0"/>
              </a:rPr>
              <a:t>TÌNH HUỐNG</a:t>
            </a:r>
          </a:p>
          <a:p>
            <a:pPr algn="just">
              <a:lnSpc>
                <a:spcPct val="150000"/>
              </a:lnSpc>
            </a:pPr>
            <a:r>
              <a:rPr lang="vi-VN" sz="3600" dirty="0">
                <a:solidFill>
                  <a:schemeClr val="tx1"/>
                </a:solidFill>
                <a:latin typeface="Arial" panose="020B0604020202020204" pitchFamily="34" charset="0"/>
                <a:cs typeface="Arial" panose="020B0604020202020204" pitchFamily="34" charset="0"/>
              </a:rPr>
              <a:t>Bạn Hồng có bản kế hoạch tham quan của lớp được lưu trên một tệp ở máy của mình (máy tính A). Bạn Hồng muốn chia sẻ thông tin này cho bạn Ngọc.</a:t>
            </a:r>
          </a:p>
        </p:txBody>
      </p:sp>
      <p:sp>
        <p:nvSpPr>
          <p:cNvPr id="30" name="Title 29">
            <a:extLst>
              <a:ext uri="{FF2B5EF4-FFF2-40B4-BE49-F238E27FC236}">
                <a16:creationId xmlns:a16="http://schemas.microsoft.com/office/drawing/2014/main" id="{1DB2A33B-47C7-6472-A49A-1FB2AAC10E8A}"/>
              </a:ext>
            </a:extLst>
          </p:cNvPr>
          <p:cNvSpPr>
            <a:spLocks noGrp="1"/>
          </p:cNvSpPr>
          <p:nvPr>
            <p:ph type="title"/>
          </p:nvPr>
        </p:nvSpPr>
        <p:spPr>
          <a:xfrm>
            <a:off x="685800" y="616857"/>
            <a:ext cx="16916400" cy="1143000"/>
          </a:xfrm>
        </p:spPr>
        <p:txBody>
          <a:bodyPr/>
          <a:lstStyle/>
          <a:p>
            <a:r>
              <a:rPr lang="vi-VN" b="1" dirty="0">
                <a:latin typeface="Arial" panose="020B0604020202020204" pitchFamily="34" charset="0"/>
                <a:ea typeface="Calibri" panose="020F0502020204030204" pitchFamily="34" charset="0"/>
                <a:cs typeface="Arial" panose="020B0604020202020204" pitchFamily="34" charset="0"/>
              </a:rPr>
              <a:t>Đọc thông tin SGK tr.14 và thực hiện yêu cầu</a:t>
            </a:r>
            <a:endParaRPr lang="vi-VN" dirty="0"/>
          </a:p>
        </p:txBody>
      </p:sp>
      <p:sp>
        <p:nvSpPr>
          <p:cNvPr id="4" name="Rectangle: Rounded Corners 3">
            <a:extLst>
              <a:ext uri="{FF2B5EF4-FFF2-40B4-BE49-F238E27FC236}">
                <a16:creationId xmlns:a16="http://schemas.microsoft.com/office/drawing/2014/main" id="{CFD8C04C-2029-2670-0C75-AF0702AEF829}"/>
              </a:ext>
            </a:extLst>
          </p:cNvPr>
          <p:cNvSpPr/>
          <p:nvPr/>
        </p:nvSpPr>
        <p:spPr>
          <a:xfrm>
            <a:off x="10896600" y="5174343"/>
            <a:ext cx="6531281" cy="3855357"/>
          </a:xfrm>
          <a:prstGeom prst="roundRect">
            <a:avLst/>
          </a:prstGeom>
          <a:solidFill>
            <a:schemeClr val="bg1"/>
          </a:solidFill>
          <a:ln>
            <a:solidFill>
              <a:srgbClr val="3C9A50"/>
            </a:solidFill>
          </a:ln>
        </p:spPr>
        <p:style>
          <a:lnRef idx="2">
            <a:schemeClr val="accent1">
              <a:shade val="15000"/>
            </a:schemeClr>
          </a:lnRef>
          <a:fillRef idx="1">
            <a:schemeClr val="accent1"/>
          </a:fillRef>
          <a:effectRef idx="0">
            <a:schemeClr val="accent1"/>
          </a:effectRef>
          <a:fontRef idx="minor">
            <a:schemeClr val="lt1"/>
          </a:fontRef>
        </p:style>
        <p:txBody>
          <a:bodyPr bIns="108000" rtlCol="0" anchor="ctr"/>
          <a:lstStyle/>
          <a:p>
            <a:pPr algn="just">
              <a:lnSpc>
                <a:spcPct val="150000"/>
              </a:lnSpc>
            </a:pPr>
            <a:r>
              <a:rPr lang="vi-VN" sz="3600" dirty="0">
                <a:solidFill>
                  <a:schemeClr val="tx1"/>
                </a:solidFill>
                <a:latin typeface="Arial" panose="020B0604020202020204" pitchFamily="34" charset="0"/>
                <a:cs typeface="Arial" panose="020B0604020202020204" pitchFamily="34" charset="0"/>
              </a:rPr>
              <a:t>Em hãy giúp bạn Hồng sao chép tệp này từ máy tính của mình sang máy tính của bạn Ngọc (máy tính B).</a:t>
            </a:r>
          </a:p>
        </p:txBody>
      </p:sp>
      <p:pic>
        <p:nvPicPr>
          <p:cNvPr id="5" name="Picture 33">
            <a:extLst>
              <a:ext uri="{FF2B5EF4-FFF2-40B4-BE49-F238E27FC236}">
                <a16:creationId xmlns:a16="http://schemas.microsoft.com/office/drawing/2014/main" id="{BEAEAEFD-D824-EB00-E894-C918A9C57E09}"/>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12192001" y="2299338"/>
            <a:ext cx="3950225" cy="2844162"/>
          </a:xfrm>
          <a:prstGeom prst="rect">
            <a:avLst/>
          </a:prstGeom>
        </p:spPr>
      </p:pic>
    </p:spTree>
    <p:extLst>
      <p:ext uri="{BB962C8B-B14F-4D97-AF65-F5344CB8AC3E}">
        <p14:creationId xmlns:p14="http://schemas.microsoft.com/office/powerpoint/2010/main" val="2505129793"/>
      </p:ext>
    </p:extLst>
  </p:cSld>
  <p:clrMapOvr>
    <a:masterClrMapping/>
  </p:clrMapOvr>
  <mc:AlternateContent xmlns:mc="http://schemas.openxmlformats.org/markup-compatibility/2006" xmlns:p159="http://schemas.microsoft.com/office/powerpoint/2015/09/main">
    <mc:Choice Requires="p159">
      <p:transition spd="slow">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up)">
                                      <p:cBhvr>
                                        <p:cTn id="7" dur="500"/>
                                        <p:tgtEl>
                                          <p:spTgt spid="23"/>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27"/>
                                        </p:tgtEl>
                                        <p:attrNameLst>
                                          <p:attrName>style.visibility</p:attrName>
                                        </p:attrNameLst>
                                      </p:cBhvr>
                                      <p:to>
                                        <p:strVal val="visible"/>
                                      </p:to>
                                    </p:set>
                                    <p:animEffect transition="in" filter="blinds(horizontal)">
                                      <p:cBhvr>
                                        <p:cTn id="10" dur="500"/>
                                        <p:tgtEl>
                                          <p:spTgt spid="27"/>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1" fill="hold" nodeType="click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wipe(up)">
                                      <p:cBhvr>
                                        <p:cTn id="15" dur="500"/>
                                        <p:tgtEl>
                                          <p:spTgt spid="5"/>
                                        </p:tgtEl>
                                      </p:cBhvr>
                                    </p:animEffect>
                                  </p:childTnLst>
                                </p:cTn>
                              </p:par>
                              <p:par>
                                <p:cTn id="16" presetID="3" presetClass="entr" presetSubtype="10" fill="hold" grpId="0" nodeType="with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blinds(horizontal)">
                                      <p:cBhvr>
                                        <p:cTn id="18"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P spid="4"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F1EAD8"/>
        </a:solidFill>
        <a:effectLst/>
      </p:bgPr>
    </p:bg>
    <p:spTree>
      <p:nvGrpSpPr>
        <p:cNvPr id="1" name=""/>
        <p:cNvGrpSpPr/>
        <p:nvPr/>
      </p:nvGrpSpPr>
      <p:grpSpPr>
        <a:xfrm>
          <a:off x="0" y="0"/>
          <a:ext cx="0" cy="0"/>
          <a:chOff x="0" y="0"/>
          <a:chExt cx="0" cy="0"/>
        </a:xfrm>
      </p:grpSpPr>
      <p:sp>
        <p:nvSpPr>
          <p:cNvPr id="30" name="Title 29">
            <a:extLst>
              <a:ext uri="{FF2B5EF4-FFF2-40B4-BE49-F238E27FC236}">
                <a16:creationId xmlns:a16="http://schemas.microsoft.com/office/drawing/2014/main" id="{1DB2A33B-47C7-6472-A49A-1FB2AAC10E8A}"/>
              </a:ext>
            </a:extLst>
          </p:cNvPr>
          <p:cNvSpPr>
            <a:spLocks noGrp="1"/>
          </p:cNvSpPr>
          <p:nvPr>
            <p:ph type="title"/>
          </p:nvPr>
        </p:nvSpPr>
        <p:spPr>
          <a:xfrm>
            <a:off x="419101" y="569194"/>
            <a:ext cx="17449797" cy="1143000"/>
          </a:xfrm>
        </p:spPr>
        <p:txBody>
          <a:bodyPr>
            <a:normAutofit/>
          </a:bodyPr>
          <a:lstStyle/>
          <a:p>
            <a:r>
              <a:rPr lang="vi-VN" sz="4000" b="1" dirty="0">
                <a:latin typeface="Arial" panose="020B0604020202020204" pitchFamily="34" charset="0"/>
                <a:ea typeface="Calibri" panose="020F0502020204030204" pitchFamily="34" charset="0"/>
                <a:cs typeface="Arial" panose="020B0604020202020204" pitchFamily="34" charset="0"/>
              </a:rPr>
              <a:t>Bạn </a:t>
            </a:r>
            <a:r>
              <a:rPr lang="vi-VN" sz="4000" b="1" dirty="0">
                <a:latin typeface="Arial" panose="020B0604020202020204" pitchFamily="34" charset="0"/>
                <a:cs typeface="Arial" panose="020B0604020202020204" pitchFamily="34" charset="0"/>
              </a:rPr>
              <a:t>Hồng có thể chia sẻ thông tin cho bạn Ngọc thông qua ổ đĩa ngoài</a:t>
            </a:r>
          </a:p>
        </p:txBody>
      </p:sp>
      <p:sp>
        <p:nvSpPr>
          <p:cNvPr id="2" name="Freeform 4">
            <a:extLst>
              <a:ext uri="{FF2B5EF4-FFF2-40B4-BE49-F238E27FC236}">
                <a16:creationId xmlns:a16="http://schemas.microsoft.com/office/drawing/2014/main" id="{BEAD3292-8485-7F7F-1F6D-16059F90E517}"/>
              </a:ext>
            </a:extLst>
          </p:cNvPr>
          <p:cNvSpPr/>
          <p:nvPr/>
        </p:nvSpPr>
        <p:spPr>
          <a:xfrm>
            <a:off x="866465" y="3113878"/>
            <a:ext cx="2667000" cy="804468"/>
          </a:xfrm>
          <a:prstGeom prst="homePlate">
            <a:avLst/>
          </a:prstGeom>
          <a:solidFill>
            <a:srgbClr val="4BB963"/>
          </a:solidFill>
        </p:spPr>
        <p:txBody>
          <a:bodyPr anchor="ctr"/>
          <a:lstStyle/>
          <a:p>
            <a:pPr algn="ctr"/>
            <a:r>
              <a:rPr lang="vi-VN" sz="4000" b="1" dirty="0">
                <a:solidFill>
                  <a:schemeClr val="bg1"/>
                </a:solidFill>
                <a:latin typeface="Arial" panose="020B0604020202020204" pitchFamily="34" charset="0"/>
                <a:cs typeface="Arial" panose="020B0604020202020204" pitchFamily="34" charset="0"/>
              </a:rPr>
              <a:t>Bước 1</a:t>
            </a:r>
          </a:p>
        </p:txBody>
      </p:sp>
      <p:cxnSp>
        <p:nvCxnSpPr>
          <p:cNvPr id="3" name="Straight Connector 2">
            <a:extLst>
              <a:ext uri="{FF2B5EF4-FFF2-40B4-BE49-F238E27FC236}">
                <a16:creationId xmlns:a16="http://schemas.microsoft.com/office/drawing/2014/main" id="{E5148548-4DE8-A0EE-A8C7-B4752C142FA3}"/>
              </a:ext>
            </a:extLst>
          </p:cNvPr>
          <p:cNvCxnSpPr/>
          <p:nvPr/>
        </p:nvCxnSpPr>
        <p:spPr>
          <a:xfrm>
            <a:off x="333064" y="0"/>
            <a:ext cx="0" cy="10287000"/>
          </a:xfrm>
          <a:prstGeom prst="line">
            <a:avLst/>
          </a:prstGeom>
          <a:ln w="76200">
            <a:solidFill>
              <a:srgbClr val="4BB963"/>
            </a:solidFill>
          </a:ln>
        </p:spPr>
        <p:style>
          <a:lnRef idx="1">
            <a:schemeClr val="accent1"/>
          </a:lnRef>
          <a:fillRef idx="0">
            <a:schemeClr val="accent1"/>
          </a:fillRef>
          <a:effectRef idx="0">
            <a:schemeClr val="accent1"/>
          </a:effectRef>
          <a:fontRef idx="minor">
            <a:schemeClr val="tx1"/>
          </a:fontRef>
        </p:style>
      </p:cxnSp>
      <p:sp>
        <p:nvSpPr>
          <p:cNvPr id="6" name="Flowchart: Connector 5">
            <a:extLst>
              <a:ext uri="{FF2B5EF4-FFF2-40B4-BE49-F238E27FC236}">
                <a16:creationId xmlns:a16="http://schemas.microsoft.com/office/drawing/2014/main" id="{7382A4F9-2606-B9E0-36A6-036A3EFA5D94}"/>
              </a:ext>
            </a:extLst>
          </p:cNvPr>
          <p:cNvSpPr/>
          <p:nvPr/>
        </p:nvSpPr>
        <p:spPr>
          <a:xfrm>
            <a:off x="180664" y="3363713"/>
            <a:ext cx="304799" cy="304799"/>
          </a:xfrm>
          <a:prstGeom prst="flowChartConnector">
            <a:avLst/>
          </a:prstGeom>
          <a:solidFill>
            <a:srgbClr val="4BB963"/>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vi-VN"/>
          </a:p>
        </p:txBody>
      </p:sp>
      <p:cxnSp>
        <p:nvCxnSpPr>
          <p:cNvPr id="7" name="Straight Connector 6">
            <a:extLst>
              <a:ext uri="{FF2B5EF4-FFF2-40B4-BE49-F238E27FC236}">
                <a16:creationId xmlns:a16="http://schemas.microsoft.com/office/drawing/2014/main" id="{E33207D0-5F7A-9980-589E-BB6EE45D7F86}"/>
              </a:ext>
            </a:extLst>
          </p:cNvPr>
          <p:cNvCxnSpPr>
            <a:cxnSpLocks/>
            <a:stCxn id="6" idx="6"/>
            <a:endCxn id="2" idx="1"/>
          </p:cNvCxnSpPr>
          <p:nvPr/>
        </p:nvCxnSpPr>
        <p:spPr>
          <a:xfrm flipV="1">
            <a:off x="485463" y="3516112"/>
            <a:ext cx="381002" cy="1"/>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98F4981B-2243-BB06-902B-53181221A89D}"/>
              </a:ext>
            </a:extLst>
          </p:cNvPr>
          <p:cNvSpPr txBox="1"/>
          <p:nvPr/>
        </p:nvSpPr>
        <p:spPr>
          <a:xfrm>
            <a:off x="3866439" y="2274778"/>
            <a:ext cx="9601200" cy="2482667"/>
          </a:xfrm>
          <a:prstGeom prst="rect">
            <a:avLst/>
          </a:prstGeom>
          <a:noFill/>
        </p:spPr>
        <p:txBody>
          <a:bodyPr wrap="square">
            <a:spAutoFit/>
          </a:bodyPr>
          <a:lstStyle/>
          <a:p>
            <a:pPr algn="just">
              <a:lnSpc>
                <a:spcPct val="150000"/>
              </a:lnSpc>
            </a:pPr>
            <a:r>
              <a:rPr lang="vi-VN" sz="3600" dirty="0"/>
              <a:t>Kết nối ổ đĩa ngoài máy tính A thông qua cổng USB. Khi đó, trên thanh tác vụ của máy tính hiển thị biểu tượng ổ đĩa ngoài như Hình 1.</a:t>
            </a:r>
          </a:p>
        </p:txBody>
      </p:sp>
      <p:sp>
        <p:nvSpPr>
          <p:cNvPr id="9" name="Freeform 4">
            <a:extLst>
              <a:ext uri="{FF2B5EF4-FFF2-40B4-BE49-F238E27FC236}">
                <a16:creationId xmlns:a16="http://schemas.microsoft.com/office/drawing/2014/main" id="{A9E11FFF-51F7-04AB-8B53-C401631B08F8}"/>
              </a:ext>
            </a:extLst>
          </p:cNvPr>
          <p:cNvSpPr/>
          <p:nvPr/>
        </p:nvSpPr>
        <p:spPr>
          <a:xfrm>
            <a:off x="866465" y="5663981"/>
            <a:ext cx="2667000" cy="804468"/>
          </a:xfrm>
          <a:prstGeom prst="homePlate">
            <a:avLst/>
          </a:prstGeom>
          <a:solidFill>
            <a:srgbClr val="4BB963"/>
          </a:solidFill>
        </p:spPr>
        <p:txBody>
          <a:bodyPr anchor="ctr"/>
          <a:lstStyle/>
          <a:p>
            <a:pPr algn="ctr"/>
            <a:r>
              <a:rPr lang="vi-VN" sz="4000" b="1" dirty="0">
                <a:solidFill>
                  <a:schemeClr val="bg1"/>
                </a:solidFill>
                <a:latin typeface="Arial" panose="020B0604020202020204" pitchFamily="34" charset="0"/>
                <a:cs typeface="Arial" panose="020B0604020202020204" pitchFamily="34" charset="0"/>
              </a:rPr>
              <a:t>Bước 2</a:t>
            </a:r>
          </a:p>
        </p:txBody>
      </p:sp>
      <p:sp>
        <p:nvSpPr>
          <p:cNvPr id="10" name="Flowchart: Connector 9">
            <a:extLst>
              <a:ext uri="{FF2B5EF4-FFF2-40B4-BE49-F238E27FC236}">
                <a16:creationId xmlns:a16="http://schemas.microsoft.com/office/drawing/2014/main" id="{4A73982D-0A31-1E36-3942-D6541D71004B}"/>
              </a:ext>
            </a:extLst>
          </p:cNvPr>
          <p:cNvSpPr/>
          <p:nvPr/>
        </p:nvSpPr>
        <p:spPr>
          <a:xfrm>
            <a:off x="180664" y="5913816"/>
            <a:ext cx="304799" cy="304799"/>
          </a:xfrm>
          <a:prstGeom prst="flowChartConnector">
            <a:avLst/>
          </a:prstGeom>
          <a:solidFill>
            <a:srgbClr val="4BB963"/>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vi-VN"/>
          </a:p>
        </p:txBody>
      </p:sp>
      <p:cxnSp>
        <p:nvCxnSpPr>
          <p:cNvPr id="11" name="Straight Connector 10">
            <a:extLst>
              <a:ext uri="{FF2B5EF4-FFF2-40B4-BE49-F238E27FC236}">
                <a16:creationId xmlns:a16="http://schemas.microsoft.com/office/drawing/2014/main" id="{AE3FC2C4-9678-C109-70B3-75FACDA7A1F4}"/>
              </a:ext>
            </a:extLst>
          </p:cNvPr>
          <p:cNvCxnSpPr>
            <a:cxnSpLocks/>
            <a:stCxn id="10" idx="6"/>
            <a:endCxn id="9" idx="1"/>
          </p:cNvCxnSpPr>
          <p:nvPr/>
        </p:nvCxnSpPr>
        <p:spPr>
          <a:xfrm flipV="1">
            <a:off x="485463" y="6066215"/>
            <a:ext cx="381002" cy="1"/>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12" name="TextBox 11">
            <a:extLst>
              <a:ext uri="{FF2B5EF4-FFF2-40B4-BE49-F238E27FC236}">
                <a16:creationId xmlns:a16="http://schemas.microsoft.com/office/drawing/2014/main" id="{2AE449D1-53D4-3E34-2268-79A57FF0C855}"/>
              </a:ext>
            </a:extLst>
          </p:cNvPr>
          <p:cNvSpPr txBox="1"/>
          <p:nvPr/>
        </p:nvSpPr>
        <p:spPr>
          <a:xfrm>
            <a:off x="3866439" y="5743049"/>
            <a:ext cx="9601201" cy="646331"/>
          </a:xfrm>
          <a:prstGeom prst="rect">
            <a:avLst/>
          </a:prstGeom>
          <a:noFill/>
        </p:spPr>
        <p:txBody>
          <a:bodyPr wrap="square">
            <a:spAutoFit/>
          </a:bodyPr>
          <a:lstStyle/>
          <a:p>
            <a:r>
              <a:rPr lang="vi-VN" sz="3600" dirty="0">
                <a:cs typeface="Arial" panose="020B0604020202020204" pitchFamily="34" charset="0"/>
              </a:rPr>
              <a:t>Sao chép tệp từ máy tính A sang ổ đĩa ngoài.</a:t>
            </a:r>
          </a:p>
        </p:txBody>
      </p:sp>
      <p:sp>
        <p:nvSpPr>
          <p:cNvPr id="13" name="Freeform 4">
            <a:extLst>
              <a:ext uri="{FF2B5EF4-FFF2-40B4-BE49-F238E27FC236}">
                <a16:creationId xmlns:a16="http://schemas.microsoft.com/office/drawing/2014/main" id="{3E9EBD72-3186-66AF-22F7-C4922BD4B7D5}"/>
              </a:ext>
            </a:extLst>
          </p:cNvPr>
          <p:cNvSpPr/>
          <p:nvPr/>
        </p:nvSpPr>
        <p:spPr>
          <a:xfrm>
            <a:off x="866465" y="8037423"/>
            <a:ext cx="2667000" cy="804468"/>
          </a:xfrm>
          <a:prstGeom prst="homePlate">
            <a:avLst/>
          </a:prstGeom>
          <a:solidFill>
            <a:srgbClr val="4BB963"/>
          </a:solidFill>
        </p:spPr>
        <p:txBody>
          <a:bodyPr anchor="ctr"/>
          <a:lstStyle/>
          <a:p>
            <a:pPr algn="ctr"/>
            <a:r>
              <a:rPr lang="vi-VN" sz="4000" b="1" dirty="0">
                <a:solidFill>
                  <a:schemeClr val="bg1"/>
                </a:solidFill>
                <a:latin typeface="Arial" panose="020B0604020202020204" pitchFamily="34" charset="0"/>
                <a:cs typeface="Arial" panose="020B0604020202020204" pitchFamily="34" charset="0"/>
              </a:rPr>
              <a:t>Bước 3</a:t>
            </a:r>
          </a:p>
        </p:txBody>
      </p:sp>
      <p:sp>
        <p:nvSpPr>
          <p:cNvPr id="14" name="Flowchart: Connector 13">
            <a:extLst>
              <a:ext uri="{FF2B5EF4-FFF2-40B4-BE49-F238E27FC236}">
                <a16:creationId xmlns:a16="http://schemas.microsoft.com/office/drawing/2014/main" id="{202F9C33-9D5F-7EE0-C177-A2DF24BCAB35}"/>
              </a:ext>
            </a:extLst>
          </p:cNvPr>
          <p:cNvSpPr/>
          <p:nvPr/>
        </p:nvSpPr>
        <p:spPr>
          <a:xfrm>
            <a:off x="180664" y="8287258"/>
            <a:ext cx="304799" cy="304799"/>
          </a:xfrm>
          <a:prstGeom prst="flowChartConnector">
            <a:avLst/>
          </a:prstGeom>
          <a:solidFill>
            <a:srgbClr val="4BB963"/>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vi-VN"/>
          </a:p>
        </p:txBody>
      </p:sp>
      <p:cxnSp>
        <p:nvCxnSpPr>
          <p:cNvPr id="15" name="Straight Connector 14">
            <a:extLst>
              <a:ext uri="{FF2B5EF4-FFF2-40B4-BE49-F238E27FC236}">
                <a16:creationId xmlns:a16="http://schemas.microsoft.com/office/drawing/2014/main" id="{04954DC7-46D5-D45C-8F92-E867EB52D64D}"/>
              </a:ext>
            </a:extLst>
          </p:cNvPr>
          <p:cNvCxnSpPr>
            <a:cxnSpLocks/>
            <a:stCxn id="14" idx="6"/>
            <a:endCxn id="13" idx="1"/>
          </p:cNvCxnSpPr>
          <p:nvPr/>
        </p:nvCxnSpPr>
        <p:spPr>
          <a:xfrm flipV="1">
            <a:off x="485463" y="8439657"/>
            <a:ext cx="381002" cy="1"/>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9FBC7961-01EF-BB90-6334-A7D9F9457040}"/>
              </a:ext>
            </a:extLst>
          </p:cNvPr>
          <p:cNvSpPr txBox="1"/>
          <p:nvPr/>
        </p:nvSpPr>
        <p:spPr>
          <a:xfrm>
            <a:off x="3866439" y="7613821"/>
            <a:ext cx="9448798" cy="1651671"/>
          </a:xfrm>
          <a:prstGeom prst="rect">
            <a:avLst/>
          </a:prstGeom>
          <a:noFill/>
        </p:spPr>
        <p:txBody>
          <a:bodyPr wrap="square">
            <a:spAutoFit/>
          </a:bodyPr>
          <a:lstStyle/>
          <a:p>
            <a:pPr algn="just">
              <a:lnSpc>
                <a:spcPct val="150000"/>
              </a:lnSpc>
            </a:pPr>
            <a:r>
              <a:rPr lang="vi-VN" sz="3600" dirty="0">
                <a:latin typeface="Arial" panose="020B0604020202020204" pitchFamily="34" charset="0"/>
                <a:cs typeface="Arial" panose="020B0604020202020204" pitchFamily="34" charset="0"/>
              </a:rPr>
              <a:t>Ngắt kết nối ổ đĩa ngoài ở máy tính A (thực hiện thao tác như Hình 2).</a:t>
            </a:r>
          </a:p>
        </p:txBody>
      </p:sp>
      <p:pic>
        <p:nvPicPr>
          <p:cNvPr id="17" name="Picture 4">
            <a:extLst>
              <a:ext uri="{FF2B5EF4-FFF2-40B4-BE49-F238E27FC236}">
                <a16:creationId xmlns:a16="http://schemas.microsoft.com/office/drawing/2014/main" id="{BDDB3823-3A33-A861-53DA-3C040A054F3A}"/>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33126" t="27038" r="34443" b="6869"/>
          <a:stretch/>
        </p:blipFill>
        <p:spPr bwMode="auto">
          <a:xfrm>
            <a:off x="13800613" y="2105216"/>
            <a:ext cx="3976159" cy="2821790"/>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pic>
        <p:nvPicPr>
          <p:cNvPr id="18" name="Picture 4">
            <a:extLst>
              <a:ext uri="{FF2B5EF4-FFF2-40B4-BE49-F238E27FC236}">
                <a16:creationId xmlns:a16="http://schemas.microsoft.com/office/drawing/2014/main" id="{3C7035B4-EF63-A051-6327-F596CFF934C5}"/>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33870" t="20733" r="35129" b="4704"/>
          <a:stretch/>
        </p:blipFill>
        <p:spPr bwMode="auto">
          <a:xfrm>
            <a:off x="13968924" y="6118909"/>
            <a:ext cx="3639536" cy="3837027"/>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74814331"/>
      </p:ext>
    </p:extLst>
  </p:cSld>
  <p:clrMapOvr>
    <a:masterClrMapping/>
  </p:clrMapOvr>
  <mc:AlternateContent xmlns:mc="http://schemas.openxmlformats.org/markup-compatibility/2006" xmlns:p159="http://schemas.microsoft.com/office/powerpoint/2015/09/main">
    <mc:Choice Requires="p159">
      <p:transition spd="slow">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up)">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cBhvr>
                                        <p:cTn id="12" dur="500" fill="hold"/>
                                        <p:tgtEl>
                                          <p:spTgt spid="6"/>
                                        </p:tgtEl>
                                        <p:attrNameLst>
                                          <p:attrName>ppt_w</p:attrName>
                                        </p:attrNameLst>
                                      </p:cBhvr>
                                      <p:tavLst>
                                        <p:tav tm="0">
                                          <p:val>
                                            <p:fltVal val="0"/>
                                          </p:val>
                                        </p:tav>
                                        <p:tav tm="100000">
                                          <p:val>
                                            <p:strVal val="#ppt_w"/>
                                          </p:val>
                                        </p:tav>
                                      </p:tavLst>
                                    </p:anim>
                                    <p:anim calcmode="lin" valueType="num">
                                      <p:cBhvr>
                                        <p:cTn id="13" dur="500" fill="hold"/>
                                        <p:tgtEl>
                                          <p:spTgt spid="6"/>
                                        </p:tgtEl>
                                        <p:attrNameLst>
                                          <p:attrName>ppt_h</p:attrName>
                                        </p:attrNameLst>
                                      </p:cBhvr>
                                      <p:tavLst>
                                        <p:tav tm="0">
                                          <p:val>
                                            <p:fltVal val="0"/>
                                          </p:val>
                                        </p:tav>
                                        <p:tav tm="100000">
                                          <p:val>
                                            <p:strVal val="#ppt_h"/>
                                          </p:val>
                                        </p:tav>
                                      </p:tavLst>
                                    </p:anim>
                                    <p:animEffect transition="in" filter="fade">
                                      <p:cBhvr>
                                        <p:cTn id="14" dur="500"/>
                                        <p:tgtEl>
                                          <p:spTgt spid="6"/>
                                        </p:tgtEl>
                                      </p:cBhvr>
                                    </p:animEffect>
                                  </p:childTnLst>
                                </p:cTn>
                              </p:par>
                            </p:childTnLst>
                          </p:cTn>
                        </p:par>
                        <p:par>
                          <p:cTn id="15" fill="hold">
                            <p:stCondLst>
                              <p:cond delay="500"/>
                            </p:stCondLst>
                            <p:childTnLst>
                              <p:par>
                                <p:cTn id="16" presetID="22" presetClass="entr" presetSubtype="8" fill="hold" nodeType="after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wipe(left)">
                                      <p:cBhvr>
                                        <p:cTn id="18" dur="500"/>
                                        <p:tgtEl>
                                          <p:spTgt spid="7"/>
                                        </p:tgtEl>
                                      </p:cBhvr>
                                    </p:animEffect>
                                  </p:childTnLst>
                                </p:cTn>
                              </p:par>
                              <p:par>
                                <p:cTn id="19" presetID="22" presetClass="entr" presetSubtype="8" fill="hold" grpId="0" nodeType="with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wipe(left)">
                                      <p:cBhvr>
                                        <p:cTn id="21" dur="500"/>
                                        <p:tgtEl>
                                          <p:spTgt spid="2"/>
                                        </p:tgtEl>
                                      </p:cBhvr>
                                    </p:animEffect>
                                  </p:childTnLst>
                                </p:cTn>
                              </p:par>
                            </p:childTnLst>
                          </p:cTn>
                        </p:par>
                        <p:par>
                          <p:cTn id="22" fill="hold">
                            <p:stCondLst>
                              <p:cond delay="1000"/>
                            </p:stCondLst>
                            <p:childTnLst>
                              <p:par>
                                <p:cTn id="23" presetID="22" presetClass="entr" presetSubtype="4" fill="hold" grpId="0" nodeType="afterEffect">
                                  <p:stCondLst>
                                    <p:cond delay="0"/>
                                  </p:stCondLst>
                                  <p:childTnLst>
                                    <p:set>
                                      <p:cBhvr>
                                        <p:cTn id="24" dur="1" fill="hold">
                                          <p:stCondLst>
                                            <p:cond delay="0"/>
                                          </p:stCondLst>
                                        </p:cTn>
                                        <p:tgtEl>
                                          <p:spTgt spid="8"/>
                                        </p:tgtEl>
                                        <p:attrNameLst>
                                          <p:attrName>style.visibility</p:attrName>
                                        </p:attrNameLst>
                                      </p:cBhvr>
                                      <p:to>
                                        <p:strVal val="visible"/>
                                      </p:to>
                                    </p:set>
                                    <p:animEffect transition="in" filter="wipe(down)">
                                      <p:cBhvr>
                                        <p:cTn id="25" dur="500"/>
                                        <p:tgtEl>
                                          <p:spTgt spid="8"/>
                                        </p:tgtEl>
                                      </p:cBhvr>
                                    </p:animEffect>
                                  </p:childTnLst>
                                </p:cTn>
                              </p:par>
                              <p:par>
                                <p:cTn id="26" presetID="22" presetClass="entr" presetSubtype="4" fill="hold" nodeType="withEffect">
                                  <p:stCondLst>
                                    <p:cond delay="0"/>
                                  </p:stCondLst>
                                  <p:childTnLst>
                                    <p:set>
                                      <p:cBhvr>
                                        <p:cTn id="27" dur="1" fill="hold">
                                          <p:stCondLst>
                                            <p:cond delay="0"/>
                                          </p:stCondLst>
                                        </p:cTn>
                                        <p:tgtEl>
                                          <p:spTgt spid="17"/>
                                        </p:tgtEl>
                                        <p:attrNameLst>
                                          <p:attrName>style.visibility</p:attrName>
                                        </p:attrNameLst>
                                      </p:cBhvr>
                                      <p:to>
                                        <p:strVal val="visible"/>
                                      </p:to>
                                    </p:set>
                                    <p:animEffect transition="in" filter="wipe(down)">
                                      <p:cBhvr>
                                        <p:cTn id="28" dur="500"/>
                                        <p:tgtEl>
                                          <p:spTgt spid="17"/>
                                        </p:tgtEl>
                                      </p:cBhvr>
                                    </p:animEffect>
                                  </p:childTnLst>
                                </p:cTn>
                              </p:par>
                            </p:childTnLst>
                          </p:cTn>
                        </p:par>
                      </p:childTnLst>
                    </p:cTn>
                  </p:par>
                  <p:par>
                    <p:cTn id="29" fill="hold">
                      <p:stCondLst>
                        <p:cond delay="indefinite"/>
                      </p:stCondLst>
                      <p:childTnLst>
                        <p:par>
                          <p:cTn id="30" fill="hold">
                            <p:stCondLst>
                              <p:cond delay="0"/>
                            </p:stCondLst>
                            <p:childTnLst>
                              <p:par>
                                <p:cTn id="31" presetID="53" presetClass="entr" presetSubtype="16" fill="hold" grpId="0" nodeType="clickEffect">
                                  <p:stCondLst>
                                    <p:cond delay="0"/>
                                  </p:stCondLst>
                                  <p:childTnLst>
                                    <p:set>
                                      <p:cBhvr>
                                        <p:cTn id="32" dur="1" fill="hold">
                                          <p:stCondLst>
                                            <p:cond delay="0"/>
                                          </p:stCondLst>
                                        </p:cTn>
                                        <p:tgtEl>
                                          <p:spTgt spid="10"/>
                                        </p:tgtEl>
                                        <p:attrNameLst>
                                          <p:attrName>style.visibility</p:attrName>
                                        </p:attrNameLst>
                                      </p:cBhvr>
                                      <p:to>
                                        <p:strVal val="visible"/>
                                      </p:to>
                                    </p:set>
                                    <p:anim calcmode="lin" valueType="num">
                                      <p:cBhvr>
                                        <p:cTn id="33" dur="500" fill="hold"/>
                                        <p:tgtEl>
                                          <p:spTgt spid="10"/>
                                        </p:tgtEl>
                                        <p:attrNameLst>
                                          <p:attrName>ppt_w</p:attrName>
                                        </p:attrNameLst>
                                      </p:cBhvr>
                                      <p:tavLst>
                                        <p:tav tm="0">
                                          <p:val>
                                            <p:fltVal val="0"/>
                                          </p:val>
                                        </p:tav>
                                        <p:tav tm="100000">
                                          <p:val>
                                            <p:strVal val="#ppt_w"/>
                                          </p:val>
                                        </p:tav>
                                      </p:tavLst>
                                    </p:anim>
                                    <p:anim calcmode="lin" valueType="num">
                                      <p:cBhvr>
                                        <p:cTn id="34" dur="500" fill="hold"/>
                                        <p:tgtEl>
                                          <p:spTgt spid="10"/>
                                        </p:tgtEl>
                                        <p:attrNameLst>
                                          <p:attrName>ppt_h</p:attrName>
                                        </p:attrNameLst>
                                      </p:cBhvr>
                                      <p:tavLst>
                                        <p:tav tm="0">
                                          <p:val>
                                            <p:fltVal val="0"/>
                                          </p:val>
                                        </p:tav>
                                        <p:tav tm="100000">
                                          <p:val>
                                            <p:strVal val="#ppt_h"/>
                                          </p:val>
                                        </p:tav>
                                      </p:tavLst>
                                    </p:anim>
                                    <p:animEffect transition="in" filter="fade">
                                      <p:cBhvr>
                                        <p:cTn id="35" dur="500"/>
                                        <p:tgtEl>
                                          <p:spTgt spid="10"/>
                                        </p:tgtEl>
                                      </p:cBhvr>
                                    </p:animEffect>
                                  </p:childTnLst>
                                </p:cTn>
                              </p:par>
                            </p:childTnLst>
                          </p:cTn>
                        </p:par>
                        <p:par>
                          <p:cTn id="36" fill="hold">
                            <p:stCondLst>
                              <p:cond delay="500"/>
                            </p:stCondLst>
                            <p:childTnLst>
                              <p:par>
                                <p:cTn id="37" presetID="22" presetClass="entr" presetSubtype="8" fill="hold" nodeType="afterEffect">
                                  <p:stCondLst>
                                    <p:cond delay="0"/>
                                  </p:stCondLst>
                                  <p:childTnLst>
                                    <p:set>
                                      <p:cBhvr>
                                        <p:cTn id="38" dur="1" fill="hold">
                                          <p:stCondLst>
                                            <p:cond delay="0"/>
                                          </p:stCondLst>
                                        </p:cTn>
                                        <p:tgtEl>
                                          <p:spTgt spid="11"/>
                                        </p:tgtEl>
                                        <p:attrNameLst>
                                          <p:attrName>style.visibility</p:attrName>
                                        </p:attrNameLst>
                                      </p:cBhvr>
                                      <p:to>
                                        <p:strVal val="visible"/>
                                      </p:to>
                                    </p:set>
                                    <p:animEffect transition="in" filter="wipe(left)">
                                      <p:cBhvr>
                                        <p:cTn id="39" dur="500"/>
                                        <p:tgtEl>
                                          <p:spTgt spid="11"/>
                                        </p:tgtEl>
                                      </p:cBhvr>
                                    </p:animEffect>
                                  </p:childTnLst>
                                </p:cTn>
                              </p:par>
                              <p:par>
                                <p:cTn id="40" presetID="22" presetClass="entr" presetSubtype="8" fill="hold" grpId="0" nodeType="withEffect">
                                  <p:stCondLst>
                                    <p:cond delay="0"/>
                                  </p:stCondLst>
                                  <p:childTnLst>
                                    <p:set>
                                      <p:cBhvr>
                                        <p:cTn id="41" dur="1" fill="hold">
                                          <p:stCondLst>
                                            <p:cond delay="0"/>
                                          </p:stCondLst>
                                        </p:cTn>
                                        <p:tgtEl>
                                          <p:spTgt spid="9"/>
                                        </p:tgtEl>
                                        <p:attrNameLst>
                                          <p:attrName>style.visibility</p:attrName>
                                        </p:attrNameLst>
                                      </p:cBhvr>
                                      <p:to>
                                        <p:strVal val="visible"/>
                                      </p:to>
                                    </p:set>
                                    <p:animEffect transition="in" filter="wipe(left)">
                                      <p:cBhvr>
                                        <p:cTn id="42" dur="500"/>
                                        <p:tgtEl>
                                          <p:spTgt spid="9"/>
                                        </p:tgtEl>
                                      </p:cBhvr>
                                    </p:animEffect>
                                  </p:childTnLst>
                                </p:cTn>
                              </p:par>
                            </p:childTnLst>
                          </p:cTn>
                        </p:par>
                        <p:par>
                          <p:cTn id="43" fill="hold">
                            <p:stCondLst>
                              <p:cond delay="1000"/>
                            </p:stCondLst>
                            <p:childTnLst>
                              <p:par>
                                <p:cTn id="44" presetID="22" presetClass="entr" presetSubtype="4" fill="hold" grpId="0" nodeType="afterEffect">
                                  <p:stCondLst>
                                    <p:cond delay="0"/>
                                  </p:stCondLst>
                                  <p:childTnLst>
                                    <p:set>
                                      <p:cBhvr>
                                        <p:cTn id="45" dur="1" fill="hold">
                                          <p:stCondLst>
                                            <p:cond delay="0"/>
                                          </p:stCondLst>
                                        </p:cTn>
                                        <p:tgtEl>
                                          <p:spTgt spid="12"/>
                                        </p:tgtEl>
                                        <p:attrNameLst>
                                          <p:attrName>style.visibility</p:attrName>
                                        </p:attrNameLst>
                                      </p:cBhvr>
                                      <p:to>
                                        <p:strVal val="visible"/>
                                      </p:to>
                                    </p:set>
                                    <p:animEffect transition="in" filter="wipe(down)">
                                      <p:cBhvr>
                                        <p:cTn id="46" dur="500"/>
                                        <p:tgtEl>
                                          <p:spTgt spid="12"/>
                                        </p:tgtEl>
                                      </p:cBhvr>
                                    </p:animEffect>
                                  </p:childTnLst>
                                </p:cTn>
                              </p:par>
                            </p:childTnLst>
                          </p:cTn>
                        </p:par>
                      </p:childTnLst>
                    </p:cTn>
                  </p:par>
                  <p:par>
                    <p:cTn id="47" fill="hold">
                      <p:stCondLst>
                        <p:cond delay="indefinite"/>
                      </p:stCondLst>
                      <p:childTnLst>
                        <p:par>
                          <p:cTn id="48" fill="hold">
                            <p:stCondLst>
                              <p:cond delay="0"/>
                            </p:stCondLst>
                            <p:childTnLst>
                              <p:par>
                                <p:cTn id="49" presetID="53" presetClass="entr" presetSubtype="16" fill="hold" grpId="0" nodeType="clickEffect">
                                  <p:stCondLst>
                                    <p:cond delay="0"/>
                                  </p:stCondLst>
                                  <p:childTnLst>
                                    <p:set>
                                      <p:cBhvr>
                                        <p:cTn id="50" dur="1" fill="hold">
                                          <p:stCondLst>
                                            <p:cond delay="0"/>
                                          </p:stCondLst>
                                        </p:cTn>
                                        <p:tgtEl>
                                          <p:spTgt spid="14"/>
                                        </p:tgtEl>
                                        <p:attrNameLst>
                                          <p:attrName>style.visibility</p:attrName>
                                        </p:attrNameLst>
                                      </p:cBhvr>
                                      <p:to>
                                        <p:strVal val="visible"/>
                                      </p:to>
                                    </p:set>
                                    <p:anim calcmode="lin" valueType="num">
                                      <p:cBhvr>
                                        <p:cTn id="51" dur="500" fill="hold"/>
                                        <p:tgtEl>
                                          <p:spTgt spid="14"/>
                                        </p:tgtEl>
                                        <p:attrNameLst>
                                          <p:attrName>ppt_w</p:attrName>
                                        </p:attrNameLst>
                                      </p:cBhvr>
                                      <p:tavLst>
                                        <p:tav tm="0">
                                          <p:val>
                                            <p:fltVal val="0"/>
                                          </p:val>
                                        </p:tav>
                                        <p:tav tm="100000">
                                          <p:val>
                                            <p:strVal val="#ppt_w"/>
                                          </p:val>
                                        </p:tav>
                                      </p:tavLst>
                                    </p:anim>
                                    <p:anim calcmode="lin" valueType="num">
                                      <p:cBhvr>
                                        <p:cTn id="52" dur="500" fill="hold"/>
                                        <p:tgtEl>
                                          <p:spTgt spid="14"/>
                                        </p:tgtEl>
                                        <p:attrNameLst>
                                          <p:attrName>ppt_h</p:attrName>
                                        </p:attrNameLst>
                                      </p:cBhvr>
                                      <p:tavLst>
                                        <p:tav tm="0">
                                          <p:val>
                                            <p:fltVal val="0"/>
                                          </p:val>
                                        </p:tav>
                                        <p:tav tm="100000">
                                          <p:val>
                                            <p:strVal val="#ppt_h"/>
                                          </p:val>
                                        </p:tav>
                                      </p:tavLst>
                                    </p:anim>
                                    <p:animEffect transition="in" filter="fade">
                                      <p:cBhvr>
                                        <p:cTn id="53" dur="500"/>
                                        <p:tgtEl>
                                          <p:spTgt spid="14"/>
                                        </p:tgtEl>
                                      </p:cBhvr>
                                    </p:animEffect>
                                  </p:childTnLst>
                                </p:cTn>
                              </p:par>
                            </p:childTnLst>
                          </p:cTn>
                        </p:par>
                        <p:par>
                          <p:cTn id="54" fill="hold">
                            <p:stCondLst>
                              <p:cond delay="500"/>
                            </p:stCondLst>
                            <p:childTnLst>
                              <p:par>
                                <p:cTn id="55" presetID="22" presetClass="entr" presetSubtype="8" fill="hold" nodeType="afterEffect">
                                  <p:stCondLst>
                                    <p:cond delay="0"/>
                                  </p:stCondLst>
                                  <p:childTnLst>
                                    <p:set>
                                      <p:cBhvr>
                                        <p:cTn id="56" dur="1" fill="hold">
                                          <p:stCondLst>
                                            <p:cond delay="0"/>
                                          </p:stCondLst>
                                        </p:cTn>
                                        <p:tgtEl>
                                          <p:spTgt spid="15"/>
                                        </p:tgtEl>
                                        <p:attrNameLst>
                                          <p:attrName>style.visibility</p:attrName>
                                        </p:attrNameLst>
                                      </p:cBhvr>
                                      <p:to>
                                        <p:strVal val="visible"/>
                                      </p:to>
                                    </p:set>
                                    <p:animEffect transition="in" filter="wipe(left)">
                                      <p:cBhvr>
                                        <p:cTn id="57" dur="500"/>
                                        <p:tgtEl>
                                          <p:spTgt spid="15"/>
                                        </p:tgtEl>
                                      </p:cBhvr>
                                    </p:animEffect>
                                  </p:childTnLst>
                                </p:cTn>
                              </p:par>
                              <p:par>
                                <p:cTn id="58" presetID="22" presetClass="entr" presetSubtype="8" fill="hold" grpId="0" nodeType="withEffect">
                                  <p:stCondLst>
                                    <p:cond delay="0"/>
                                  </p:stCondLst>
                                  <p:childTnLst>
                                    <p:set>
                                      <p:cBhvr>
                                        <p:cTn id="59" dur="1" fill="hold">
                                          <p:stCondLst>
                                            <p:cond delay="0"/>
                                          </p:stCondLst>
                                        </p:cTn>
                                        <p:tgtEl>
                                          <p:spTgt spid="13"/>
                                        </p:tgtEl>
                                        <p:attrNameLst>
                                          <p:attrName>style.visibility</p:attrName>
                                        </p:attrNameLst>
                                      </p:cBhvr>
                                      <p:to>
                                        <p:strVal val="visible"/>
                                      </p:to>
                                    </p:set>
                                    <p:animEffect transition="in" filter="wipe(left)">
                                      <p:cBhvr>
                                        <p:cTn id="60" dur="500"/>
                                        <p:tgtEl>
                                          <p:spTgt spid="13"/>
                                        </p:tgtEl>
                                      </p:cBhvr>
                                    </p:animEffect>
                                  </p:childTnLst>
                                </p:cTn>
                              </p:par>
                            </p:childTnLst>
                          </p:cTn>
                        </p:par>
                        <p:par>
                          <p:cTn id="61" fill="hold">
                            <p:stCondLst>
                              <p:cond delay="1000"/>
                            </p:stCondLst>
                            <p:childTnLst>
                              <p:par>
                                <p:cTn id="62" presetID="22" presetClass="entr" presetSubtype="4" fill="hold" grpId="0" nodeType="afterEffect">
                                  <p:stCondLst>
                                    <p:cond delay="0"/>
                                  </p:stCondLst>
                                  <p:childTnLst>
                                    <p:set>
                                      <p:cBhvr>
                                        <p:cTn id="63" dur="1" fill="hold">
                                          <p:stCondLst>
                                            <p:cond delay="0"/>
                                          </p:stCondLst>
                                        </p:cTn>
                                        <p:tgtEl>
                                          <p:spTgt spid="16"/>
                                        </p:tgtEl>
                                        <p:attrNameLst>
                                          <p:attrName>style.visibility</p:attrName>
                                        </p:attrNameLst>
                                      </p:cBhvr>
                                      <p:to>
                                        <p:strVal val="visible"/>
                                      </p:to>
                                    </p:set>
                                    <p:animEffect transition="in" filter="wipe(down)">
                                      <p:cBhvr>
                                        <p:cTn id="64" dur="500"/>
                                        <p:tgtEl>
                                          <p:spTgt spid="16"/>
                                        </p:tgtEl>
                                      </p:cBhvr>
                                    </p:animEffect>
                                  </p:childTnLst>
                                </p:cTn>
                              </p:par>
                              <p:par>
                                <p:cTn id="65" presetID="22" presetClass="entr" presetSubtype="4" fill="hold" nodeType="withEffect">
                                  <p:stCondLst>
                                    <p:cond delay="0"/>
                                  </p:stCondLst>
                                  <p:childTnLst>
                                    <p:set>
                                      <p:cBhvr>
                                        <p:cTn id="66" dur="1" fill="hold">
                                          <p:stCondLst>
                                            <p:cond delay="0"/>
                                          </p:stCondLst>
                                        </p:cTn>
                                        <p:tgtEl>
                                          <p:spTgt spid="18"/>
                                        </p:tgtEl>
                                        <p:attrNameLst>
                                          <p:attrName>style.visibility</p:attrName>
                                        </p:attrNameLst>
                                      </p:cBhvr>
                                      <p:to>
                                        <p:strVal val="visible"/>
                                      </p:to>
                                    </p:set>
                                    <p:animEffect transition="in" filter="wipe(down)">
                                      <p:cBhvr>
                                        <p:cTn id="67"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6" grpId="0" animBg="1"/>
      <p:bldP spid="8" grpId="0"/>
      <p:bldP spid="9" grpId="0" animBg="1"/>
      <p:bldP spid="10" grpId="0" animBg="1"/>
      <p:bldP spid="12" grpId="0"/>
      <p:bldP spid="13" grpId="0" animBg="1"/>
      <p:bldP spid="14" grpId="0" animBg="1"/>
      <p:bldP spid="16"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F1EAD8"/>
        </a:solidFill>
        <a:effectLst/>
      </p:bgPr>
    </p:bg>
    <p:spTree>
      <p:nvGrpSpPr>
        <p:cNvPr id="1" name=""/>
        <p:cNvGrpSpPr/>
        <p:nvPr/>
      </p:nvGrpSpPr>
      <p:grpSpPr>
        <a:xfrm>
          <a:off x="0" y="0"/>
          <a:ext cx="0" cy="0"/>
          <a:chOff x="0" y="0"/>
          <a:chExt cx="0" cy="0"/>
        </a:xfrm>
      </p:grpSpPr>
      <p:sp>
        <p:nvSpPr>
          <p:cNvPr id="30" name="Title 29">
            <a:extLst>
              <a:ext uri="{FF2B5EF4-FFF2-40B4-BE49-F238E27FC236}">
                <a16:creationId xmlns:a16="http://schemas.microsoft.com/office/drawing/2014/main" id="{1DB2A33B-47C7-6472-A49A-1FB2AAC10E8A}"/>
              </a:ext>
            </a:extLst>
          </p:cNvPr>
          <p:cNvSpPr>
            <a:spLocks noGrp="1"/>
          </p:cNvSpPr>
          <p:nvPr>
            <p:ph type="title"/>
          </p:nvPr>
        </p:nvSpPr>
        <p:spPr>
          <a:xfrm>
            <a:off x="419101" y="844067"/>
            <a:ext cx="17449797" cy="1143000"/>
          </a:xfrm>
        </p:spPr>
        <p:txBody>
          <a:bodyPr>
            <a:normAutofit/>
          </a:bodyPr>
          <a:lstStyle/>
          <a:p>
            <a:r>
              <a:rPr lang="vi-VN" sz="4000" b="1" dirty="0">
                <a:latin typeface="Arial" panose="020B0604020202020204" pitchFamily="34" charset="0"/>
                <a:ea typeface="Calibri" panose="020F0502020204030204" pitchFamily="34" charset="0"/>
                <a:cs typeface="Arial" panose="020B0604020202020204" pitchFamily="34" charset="0"/>
              </a:rPr>
              <a:t>Bạn </a:t>
            </a:r>
            <a:r>
              <a:rPr lang="vi-VN" sz="4000" b="1" dirty="0">
                <a:latin typeface="Arial" panose="020B0604020202020204" pitchFamily="34" charset="0"/>
                <a:cs typeface="Arial" panose="020B0604020202020204" pitchFamily="34" charset="0"/>
              </a:rPr>
              <a:t>Hồng có thể chia sẻ thông tin cho bạn Ngọc thông qua ổ đĩa ngoài</a:t>
            </a:r>
          </a:p>
        </p:txBody>
      </p:sp>
      <p:sp>
        <p:nvSpPr>
          <p:cNvPr id="2" name="Freeform 4">
            <a:extLst>
              <a:ext uri="{FF2B5EF4-FFF2-40B4-BE49-F238E27FC236}">
                <a16:creationId xmlns:a16="http://schemas.microsoft.com/office/drawing/2014/main" id="{BEAD3292-8485-7F7F-1F6D-16059F90E517}"/>
              </a:ext>
            </a:extLst>
          </p:cNvPr>
          <p:cNvSpPr/>
          <p:nvPr/>
        </p:nvSpPr>
        <p:spPr>
          <a:xfrm>
            <a:off x="866465" y="2863783"/>
            <a:ext cx="2667000" cy="804468"/>
          </a:xfrm>
          <a:prstGeom prst="homePlate">
            <a:avLst/>
          </a:prstGeom>
          <a:solidFill>
            <a:srgbClr val="4BB963"/>
          </a:solidFill>
        </p:spPr>
        <p:txBody>
          <a:bodyPr anchor="ctr"/>
          <a:lstStyle/>
          <a:p>
            <a:pPr algn="ctr"/>
            <a:r>
              <a:rPr lang="vi-VN" sz="4000" b="1" dirty="0">
                <a:solidFill>
                  <a:schemeClr val="bg1"/>
                </a:solidFill>
                <a:latin typeface="Arial" panose="020B0604020202020204" pitchFamily="34" charset="0"/>
                <a:cs typeface="Arial" panose="020B0604020202020204" pitchFamily="34" charset="0"/>
              </a:rPr>
              <a:t>Bước 4</a:t>
            </a:r>
          </a:p>
        </p:txBody>
      </p:sp>
      <p:cxnSp>
        <p:nvCxnSpPr>
          <p:cNvPr id="3" name="Straight Connector 2">
            <a:extLst>
              <a:ext uri="{FF2B5EF4-FFF2-40B4-BE49-F238E27FC236}">
                <a16:creationId xmlns:a16="http://schemas.microsoft.com/office/drawing/2014/main" id="{E5148548-4DE8-A0EE-A8C7-B4752C142FA3}"/>
              </a:ext>
            </a:extLst>
          </p:cNvPr>
          <p:cNvCxnSpPr/>
          <p:nvPr/>
        </p:nvCxnSpPr>
        <p:spPr>
          <a:xfrm>
            <a:off x="333064" y="0"/>
            <a:ext cx="0" cy="10287000"/>
          </a:xfrm>
          <a:prstGeom prst="line">
            <a:avLst/>
          </a:prstGeom>
          <a:ln w="76200">
            <a:solidFill>
              <a:srgbClr val="4BB963"/>
            </a:solidFill>
          </a:ln>
        </p:spPr>
        <p:style>
          <a:lnRef idx="1">
            <a:schemeClr val="accent1"/>
          </a:lnRef>
          <a:fillRef idx="0">
            <a:schemeClr val="accent1"/>
          </a:fillRef>
          <a:effectRef idx="0">
            <a:schemeClr val="accent1"/>
          </a:effectRef>
          <a:fontRef idx="minor">
            <a:schemeClr val="tx1"/>
          </a:fontRef>
        </p:style>
      </p:cxnSp>
      <p:sp>
        <p:nvSpPr>
          <p:cNvPr id="6" name="Flowchart: Connector 5">
            <a:extLst>
              <a:ext uri="{FF2B5EF4-FFF2-40B4-BE49-F238E27FC236}">
                <a16:creationId xmlns:a16="http://schemas.microsoft.com/office/drawing/2014/main" id="{7382A4F9-2606-B9E0-36A6-036A3EFA5D94}"/>
              </a:ext>
            </a:extLst>
          </p:cNvPr>
          <p:cNvSpPr/>
          <p:nvPr/>
        </p:nvSpPr>
        <p:spPr>
          <a:xfrm>
            <a:off x="180664" y="3113618"/>
            <a:ext cx="304799" cy="304799"/>
          </a:xfrm>
          <a:prstGeom prst="flowChartConnector">
            <a:avLst/>
          </a:prstGeom>
          <a:solidFill>
            <a:srgbClr val="4BB963"/>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vi-VN"/>
          </a:p>
        </p:txBody>
      </p:sp>
      <p:cxnSp>
        <p:nvCxnSpPr>
          <p:cNvPr id="7" name="Straight Connector 6">
            <a:extLst>
              <a:ext uri="{FF2B5EF4-FFF2-40B4-BE49-F238E27FC236}">
                <a16:creationId xmlns:a16="http://schemas.microsoft.com/office/drawing/2014/main" id="{E33207D0-5F7A-9980-589E-BB6EE45D7F86}"/>
              </a:ext>
            </a:extLst>
          </p:cNvPr>
          <p:cNvCxnSpPr>
            <a:cxnSpLocks/>
            <a:stCxn id="6" idx="6"/>
            <a:endCxn id="2" idx="1"/>
          </p:cNvCxnSpPr>
          <p:nvPr/>
        </p:nvCxnSpPr>
        <p:spPr>
          <a:xfrm flipV="1">
            <a:off x="485463" y="3266017"/>
            <a:ext cx="381002" cy="1"/>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98F4981B-2243-BB06-902B-53181221A89D}"/>
              </a:ext>
            </a:extLst>
          </p:cNvPr>
          <p:cNvSpPr txBox="1"/>
          <p:nvPr/>
        </p:nvSpPr>
        <p:spPr>
          <a:xfrm>
            <a:off x="3866439" y="2912073"/>
            <a:ext cx="8249361" cy="707886"/>
          </a:xfrm>
          <a:prstGeom prst="rect">
            <a:avLst/>
          </a:prstGeom>
          <a:noFill/>
        </p:spPr>
        <p:txBody>
          <a:bodyPr wrap="square">
            <a:spAutoFit/>
          </a:bodyPr>
          <a:lstStyle/>
          <a:p>
            <a:r>
              <a:rPr lang="vi-VN" sz="4000" dirty="0">
                <a:latin typeface="Arial" panose="020B0604020202020204" pitchFamily="34" charset="0"/>
                <a:cs typeface="Arial" panose="020B0604020202020204" pitchFamily="34" charset="0"/>
              </a:rPr>
              <a:t>Kết nối ổ đĩa ngoài vào máy tính B.</a:t>
            </a:r>
          </a:p>
        </p:txBody>
      </p:sp>
      <p:sp>
        <p:nvSpPr>
          <p:cNvPr id="9" name="Freeform 4">
            <a:extLst>
              <a:ext uri="{FF2B5EF4-FFF2-40B4-BE49-F238E27FC236}">
                <a16:creationId xmlns:a16="http://schemas.microsoft.com/office/drawing/2014/main" id="{A9E11FFF-51F7-04AB-8B53-C401631B08F8}"/>
              </a:ext>
            </a:extLst>
          </p:cNvPr>
          <p:cNvSpPr/>
          <p:nvPr/>
        </p:nvSpPr>
        <p:spPr>
          <a:xfrm>
            <a:off x="866465" y="5206098"/>
            <a:ext cx="2667000" cy="804468"/>
          </a:xfrm>
          <a:prstGeom prst="homePlate">
            <a:avLst/>
          </a:prstGeom>
          <a:solidFill>
            <a:srgbClr val="4BB963"/>
          </a:solidFill>
        </p:spPr>
        <p:txBody>
          <a:bodyPr anchor="ctr"/>
          <a:lstStyle/>
          <a:p>
            <a:pPr algn="ctr"/>
            <a:r>
              <a:rPr lang="vi-VN" sz="4000" b="1" dirty="0">
                <a:solidFill>
                  <a:schemeClr val="bg1"/>
                </a:solidFill>
                <a:latin typeface="Arial" panose="020B0604020202020204" pitchFamily="34" charset="0"/>
                <a:cs typeface="Arial" panose="020B0604020202020204" pitchFamily="34" charset="0"/>
              </a:rPr>
              <a:t>Bước 5</a:t>
            </a:r>
          </a:p>
        </p:txBody>
      </p:sp>
      <p:sp>
        <p:nvSpPr>
          <p:cNvPr id="10" name="Flowchart: Connector 9">
            <a:extLst>
              <a:ext uri="{FF2B5EF4-FFF2-40B4-BE49-F238E27FC236}">
                <a16:creationId xmlns:a16="http://schemas.microsoft.com/office/drawing/2014/main" id="{4A73982D-0A31-1E36-3942-D6541D71004B}"/>
              </a:ext>
            </a:extLst>
          </p:cNvPr>
          <p:cNvSpPr/>
          <p:nvPr/>
        </p:nvSpPr>
        <p:spPr>
          <a:xfrm>
            <a:off x="180664" y="5455933"/>
            <a:ext cx="304799" cy="304799"/>
          </a:xfrm>
          <a:prstGeom prst="flowChartConnector">
            <a:avLst/>
          </a:prstGeom>
          <a:solidFill>
            <a:srgbClr val="4BB963"/>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vi-VN"/>
          </a:p>
        </p:txBody>
      </p:sp>
      <p:cxnSp>
        <p:nvCxnSpPr>
          <p:cNvPr id="11" name="Straight Connector 10">
            <a:extLst>
              <a:ext uri="{FF2B5EF4-FFF2-40B4-BE49-F238E27FC236}">
                <a16:creationId xmlns:a16="http://schemas.microsoft.com/office/drawing/2014/main" id="{AE3FC2C4-9678-C109-70B3-75FACDA7A1F4}"/>
              </a:ext>
            </a:extLst>
          </p:cNvPr>
          <p:cNvCxnSpPr>
            <a:cxnSpLocks/>
            <a:stCxn id="10" idx="6"/>
            <a:endCxn id="9" idx="1"/>
          </p:cNvCxnSpPr>
          <p:nvPr/>
        </p:nvCxnSpPr>
        <p:spPr>
          <a:xfrm flipV="1">
            <a:off x="485463" y="5608332"/>
            <a:ext cx="381002" cy="1"/>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12" name="TextBox 11">
            <a:extLst>
              <a:ext uri="{FF2B5EF4-FFF2-40B4-BE49-F238E27FC236}">
                <a16:creationId xmlns:a16="http://schemas.microsoft.com/office/drawing/2014/main" id="{2AE449D1-53D4-3E34-2268-79A57FF0C855}"/>
              </a:ext>
            </a:extLst>
          </p:cNvPr>
          <p:cNvSpPr txBox="1"/>
          <p:nvPr/>
        </p:nvSpPr>
        <p:spPr>
          <a:xfrm>
            <a:off x="3866440" y="4695870"/>
            <a:ext cx="8249360" cy="1824923"/>
          </a:xfrm>
          <a:prstGeom prst="rect">
            <a:avLst/>
          </a:prstGeom>
          <a:noFill/>
        </p:spPr>
        <p:txBody>
          <a:bodyPr wrap="square">
            <a:spAutoFit/>
          </a:bodyPr>
          <a:lstStyle/>
          <a:p>
            <a:pPr algn="just">
              <a:lnSpc>
                <a:spcPct val="150000"/>
              </a:lnSpc>
            </a:pPr>
            <a:r>
              <a:rPr lang="vi-VN" sz="4000" dirty="0">
                <a:latin typeface="Arial" panose="020B0604020202020204" pitchFamily="34" charset="0"/>
                <a:cs typeface="Arial" panose="020B0604020202020204" pitchFamily="34" charset="0"/>
              </a:rPr>
              <a:t>Sao chép tệp từ ổ đĩa ngoài sang máy tính B.</a:t>
            </a:r>
          </a:p>
        </p:txBody>
      </p:sp>
      <p:sp>
        <p:nvSpPr>
          <p:cNvPr id="13" name="Freeform 4">
            <a:extLst>
              <a:ext uri="{FF2B5EF4-FFF2-40B4-BE49-F238E27FC236}">
                <a16:creationId xmlns:a16="http://schemas.microsoft.com/office/drawing/2014/main" id="{3E9EBD72-3186-66AF-22F7-C4922BD4B7D5}"/>
              </a:ext>
            </a:extLst>
          </p:cNvPr>
          <p:cNvSpPr/>
          <p:nvPr/>
        </p:nvSpPr>
        <p:spPr>
          <a:xfrm>
            <a:off x="866465" y="7787328"/>
            <a:ext cx="2667000" cy="804468"/>
          </a:xfrm>
          <a:prstGeom prst="homePlate">
            <a:avLst/>
          </a:prstGeom>
          <a:solidFill>
            <a:srgbClr val="4BB963"/>
          </a:solidFill>
        </p:spPr>
        <p:txBody>
          <a:bodyPr anchor="ctr"/>
          <a:lstStyle/>
          <a:p>
            <a:pPr algn="ctr"/>
            <a:r>
              <a:rPr lang="vi-VN" sz="4000" b="1" dirty="0">
                <a:solidFill>
                  <a:schemeClr val="bg1"/>
                </a:solidFill>
                <a:latin typeface="Arial" panose="020B0604020202020204" pitchFamily="34" charset="0"/>
                <a:cs typeface="Arial" panose="020B0604020202020204" pitchFamily="34" charset="0"/>
              </a:rPr>
              <a:t>Bước 6</a:t>
            </a:r>
          </a:p>
        </p:txBody>
      </p:sp>
      <p:sp>
        <p:nvSpPr>
          <p:cNvPr id="14" name="Flowchart: Connector 13">
            <a:extLst>
              <a:ext uri="{FF2B5EF4-FFF2-40B4-BE49-F238E27FC236}">
                <a16:creationId xmlns:a16="http://schemas.microsoft.com/office/drawing/2014/main" id="{202F9C33-9D5F-7EE0-C177-A2DF24BCAB35}"/>
              </a:ext>
            </a:extLst>
          </p:cNvPr>
          <p:cNvSpPr/>
          <p:nvPr/>
        </p:nvSpPr>
        <p:spPr>
          <a:xfrm>
            <a:off x="180664" y="8037163"/>
            <a:ext cx="304799" cy="304799"/>
          </a:xfrm>
          <a:prstGeom prst="flowChartConnector">
            <a:avLst/>
          </a:prstGeom>
          <a:solidFill>
            <a:srgbClr val="4BB963"/>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vi-VN"/>
          </a:p>
        </p:txBody>
      </p:sp>
      <p:cxnSp>
        <p:nvCxnSpPr>
          <p:cNvPr id="15" name="Straight Connector 14">
            <a:extLst>
              <a:ext uri="{FF2B5EF4-FFF2-40B4-BE49-F238E27FC236}">
                <a16:creationId xmlns:a16="http://schemas.microsoft.com/office/drawing/2014/main" id="{04954DC7-46D5-D45C-8F92-E867EB52D64D}"/>
              </a:ext>
            </a:extLst>
          </p:cNvPr>
          <p:cNvCxnSpPr>
            <a:cxnSpLocks/>
            <a:stCxn id="14" idx="6"/>
            <a:endCxn id="13" idx="1"/>
          </p:cNvCxnSpPr>
          <p:nvPr/>
        </p:nvCxnSpPr>
        <p:spPr>
          <a:xfrm flipV="1">
            <a:off x="485463" y="8189562"/>
            <a:ext cx="381002" cy="1"/>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9FBC7961-01EF-BB90-6334-A7D9F9457040}"/>
              </a:ext>
            </a:extLst>
          </p:cNvPr>
          <p:cNvSpPr txBox="1"/>
          <p:nvPr/>
        </p:nvSpPr>
        <p:spPr>
          <a:xfrm>
            <a:off x="3866440" y="7277100"/>
            <a:ext cx="8249360" cy="1824923"/>
          </a:xfrm>
          <a:prstGeom prst="rect">
            <a:avLst/>
          </a:prstGeom>
          <a:noFill/>
        </p:spPr>
        <p:txBody>
          <a:bodyPr wrap="square">
            <a:spAutoFit/>
          </a:bodyPr>
          <a:lstStyle/>
          <a:p>
            <a:pPr algn="just">
              <a:lnSpc>
                <a:spcPct val="150000"/>
              </a:lnSpc>
            </a:pPr>
            <a:r>
              <a:rPr lang="vi-VN" sz="4000" dirty="0">
                <a:latin typeface="Arial" panose="020B0604020202020204" pitchFamily="34" charset="0"/>
                <a:cs typeface="Arial" panose="020B0604020202020204" pitchFamily="34" charset="0"/>
              </a:rPr>
              <a:t>Ngắt kết nối ổ đĩa ngoài ở máy tính B (tương tự bước 3).</a:t>
            </a:r>
          </a:p>
        </p:txBody>
      </p:sp>
      <p:sp>
        <p:nvSpPr>
          <p:cNvPr id="4" name="Freeform 58">
            <a:extLst>
              <a:ext uri="{FF2B5EF4-FFF2-40B4-BE49-F238E27FC236}">
                <a16:creationId xmlns:a16="http://schemas.microsoft.com/office/drawing/2014/main" id="{2AAAE2EF-0825-1A9E-1574-C1AD4446ED96}"/>
              </a:ext>
            </a:extLst>
          </p:cNvPr>
          <p:cNvSpPr/>
          <p:nvPr/>
        </p:nvSpPr>
        <p:spPr>
          <a:xfrm>
            <a:off x="12430632" y="4355133"/>
            <a:ext cx="5658561" cy="6003777"/>
          </a:xfrm>
          <a:custGeom>
            <a:avLst/>
            <a:gdLst/>
            <a:ahLst/>
            <a:cxnLst/>
            <a:rect l="l" t="t" r="r" b="b"/>
            <a:pathLst>
              <a:path w="1471122" h="1560872">
                <a:moveTo>
                  <a:pt x="0" y="0"/>
                </a:moveTo>
                <a:lnTo>
                  <a:pt x="1471122" y="0"/>
                </a:lnTo>
                <a:lnTo>
                  <a:pt x="1471122" y="1560871"/>
                </a:lnTo>
                <a:lnTo>
                  <a:pt x="0" y="1560871"/>
                </a:lnTo>
                <a:lnTo>
                  <a:pt x="0" y="0"/>
                </a:lnTo>
                <a:close/>
              </a:path>
            </a:pathLst>
          </a:custGeom>
          <a:blipFill>
            <a:blip r:embed="rId2"/>
            <a:stretch>
              <a:fillRect/>
            </a:stretch>
          </a:blipFill>
        </p:spPr>
        <p:txBody>
          <a:bodyPr/>
          <a:lstStyle/>
          <a:p>
            <a:endParaRPr lang="en-US"/>
          </a:p>
        </p:txBody>
      </p:sp>
    </p:spTree>
    <p:extLst>
      <p:ext uri="{BB962C8B-B14F-4D97-AF65-F5344CB8AC3E}">
        <p14:creationId xmlns:p14="http://schemas.microsoft.com/office/powerpoint/2010/main" val="1299442536"/>
      </p:ext>
    </p:extLst>
  </p:cSld>
  <p:clrMapOvr>
    <a:masterClrMapping/>
  </p:clrMapOvr>
  <mc:AlternateContent xmlns:mc="http://schemas.openxmlformats.org/markup-compatibility/2006" xmlns:p159="http://schemas.microsoft.com/office/powerpoint/2015/09/main">
    <mc:Choice Requires="p159">
      <p:transition spd="slow">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childTnLst>
                                </p:cTn>
                              </p:par>
                            </p:childTnLst>
                          </p:cTn>
                        </p:par>
                        <p:par>
                          <p:cTn id="10" fill="hold">
                            <p:stCondLst>
                              <p:cond delay="500"/>
                            </p:stCondLst>
                            <p:childTnLst>
                              <p:par>
                                <p:cTn id="11" presetID="22" presetClass="entr" presetSubtype="8" fill="hold" nodeType="after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wipe(left)">
                                      <p:cBhvr>
                                        <p:cTn id="13" dur="500"/>
                                        <p:tgtEl>
                                          <p:spTgt spid="7"/>
                                        </p:tgtEl>
                                      </p:cBhvr>
                                    </p:animEffect>
                                  </p:childTnLst>
                                </p:cTn>
                              </p:par>
                              <p:par>
                                <p:cTn id="14" presetID="22" presetClass="entr" presetSubtype="8" fill="hold" grpId="0" nodeType="with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wipe(left)">
                                      <p:cBhvr>
                                        <p:cTn id="16" dur="500"/>
                                        <p:tgtEl>
                                          <p:spTgt spid="2"/>
                                        </p:tgtEl>
                                      </p:cBhvr>
                                    </p:animEffect>
                                  </p:childTnLst>
                                </p:cTn>
                              </p:par>
                            </p:childTnLst>
                          </p:cTn>
                        </p:par>
                        <p:par>
                          <p:cTn id="17" fill="hold">
                            <p:stCondLst>
                              <p:cond delay="1000"/>
                            </p:stCondLst>
                            <p:childTnLst>
                              <p:par>
                                <p:cTn id="18" presetID="22" presetClass="entr" presetSubtype="4"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down)">
                                      <p:cBhvr>
                                        <p:cTn id="20" dur="500"/>
                                        <p:tgtEl>
                                          <p:spTgt spid="8"/>
                                        </p:tgtEl>
                                      </p:cBhvr>
                                    </p:animEffect>
                                  </p:childTnLst>
                                </p:cTn>
                              </p:par>
                            </p:childTnLst>
                          </p:cTn>
                        </p:par>
                      </p:childTnLst>
                    </p:cTn>
                  </p:par>
                  <p:par>
                    <p:cTn id="21" fill="hold">
                      <p:stCondLst>
                        <p:cond delay="indefinite"/>
                      </p:stCondLst>
                      <p:childTnLst>
                        <p:par>
                          <p:cTn id="22" fill="hold">
                            <p:stCondLst>
                              <p:cond delay="0"/>
                            </p:stCondLst>
                            <p:childTnLst>
                              <p:par>
                                <p:cTn id="23" presetID="53" presetClass="entr" presetSubtype="16" fill="hold" grpId="0" nodeType="clickEffect">
                                  <p:stCondLst>
                                    <p:cond delay="0"/>
                                  </p:stCondLst>
                                  <p:childTnLst>
                                    <p:set>
                                      <p:cBhvr>
                                        <p:cTn id="24" dur="1" fill="hold">
                                          <p:stCondLst>
                                            <p:cond delay="0"/>
                                          </p:stCondLst>
                                        </p:cTn>
                                        <p:tgtEl>
                                          <p:spTgt spid="10"/>
                                        </p:tgtEl>
                                        <p:attrNameLst>
                                          <p:attrName>style.visibility</p:attrName>
                                        </p:attrNameLst>
                                      </p:cBhvr>
                                      <p:to>
                                        <p:strVal val="visible"/>
                                      </p:to>
                                    </p:set>
                                    <p:anim calcmode="lin" valueType="num">
                                      <p:cBhvr>
                                        <p:cTn id="25" dur="500" fill="hold"/>
                                        <p:tgtEl>
                                          <p:spTgt spid="10"/>
                                        </p:tgtEl>
                                        <p:attrNameLst>
                                          <p:attrName>ppt_w</p:attrName>
                                        </p:attrNameLst>
                                      </p:cBhvr>
                                      <p:tavLst>
                                        <p:tav tm="0">
                                          <p:val>
                                            <p:fltVal val="0"/>
                                          </p:val>
                                        </p:tav>
                                        <p:tav tm="100000">
                                          <p:val>
                                            <p:strVal val="#ppt_w"/>
                                          </p:val>
                                        </p:tav>
                                      </p:tavLst>
                                    </p:anim>
                                    <p:anim calcmode="lin" valueType="num">
                                      <p:cBhvr>
                                        <p:cTn id="26" dur="500" fill="hold"/>
                                        <p:tgtEl>
                                          <p:spTgt spid="10"/>
                                        </p:tgtEl>
                                        <p:attrNameLst>
                                          <p:attrName>ppt_h</p:attrName>
                                        </p:attrNameLst>
                                      </p:cBhvr>
                                      <p:tavLst>
                                        <p:tav tm="0">
                                          <p:val>
                                            <p:fltVal val="0"/>
                                          </p:val>
                                        </p:tav>
                                        <p:tav tm="100000">
                                          <p:val>
                                            <p:strVal val="#ppt_h"/>
                                          </p:val>
                                        </p:tav>
                                      </p:tavLst>
                                    </p:anim>
                                    <p:animEffect transition="in" filter="fade">
                                      <p:cBhvr>
                                        <p:cTn id="27" dur="500"/>
                                        <p:tgtEl>
                                          <p:spTgt spid="10"/>
                                        </p:tgtEl>
                                      </p:cBhvr>
                                    </p:animEffect>
                                  </p:childTnLst>
                                </p:cTn>
                              </p:par>
                            </p:childTnLst>
                          </p:cTn>
                        </p:par>
                        <p:par>
                          <p:cTn id="28" fill="hold">
                            <p:stCondLst>
                              <p:cond delay="500"/>
                            </p:stCondLst>
                            <p:childTnLst>
                              <p:par>
                                <p:cTn id="29" presetID="22" presetClass="entr" presetSubtype="8" fill="hold" nodeType="afterEffect">
                                  <p:stCondLst>
                                    <p:cond delay="0"/>
                                  </p:stCondLst>
                                  <p:childTnLst>
                                    <p:set>
                                      <p:cBhvr>
                                        <p:cTn id="30" dur="1" fill="hold">
                                          <p:stCondLst>
                                            <p:cond delay="0"/>
                                          </p:stCondLst>
                                        </p:cTn>
                                        <p:tgtEl>
                                          <p:spTgt spid="11"/>
                                        </p:tgtEl>
                                        <p:attrNameLst>
                                          <p:attrName>style.visibility</p:attrName>
                                        </p:attrNameLst>
                                      </p:cBhvr>
                                      <p:to>
                                        <p:strVal val="visible"/>
                                      </p:to>
                                    </p:set>
                                    <p:animEffect transition="in" filter="wipe(left)">
                                      <p:cBhvr>
                                        <p:cTn id="31" dur="500"/>
                                        <p:tgtEl>
                                          <p:spTgt spid="11"/>
                                        </p:tgtEl>
                                      </p:cBhvr>
                                    </p:animEffect>
                                  </p:childTnLst>
                                </p:cTn>
                              </p:par>
                              <p:par>
                                <p:cTn id="32" presetID="22" presetClass="entr" presetSubtype="8" fill="hold" grpId="0" nodeType="withEffect">
                                  <p:stCondLst>
                                    <p:cond delay="0"/>
                                  </p:stCondLst>
                                  <p:childTnLst>
                                    <p:set>
                                      <p:cBhvr>
                                        <p:cTn id="33" dur="1" fill="hold">
                                          <p:stCondLst>
                                            <p:cond delay="0"/>
                                          </p:stCondLst>
                                        </p:cTn>
                                        <p:tgtEl>
                                          <p:spTgt spid="9"/>
                                        </p:tgtEl>
                                        <p:attrNameLst>
                                          <p:attrName>style.visibility</p:attrName>
                                        </p:attrNameLst>
                                      </p:cBhvr>
                                      <p:to>
                                        <p:strVal val="visible"/>
                                      </p:to>
                                    </p:set>
                                    <p:animEffect transition="in" filter="wipe(left)">
                                      <p:cBhvr>
                                        <p:cTn id="34" dur="500"/>
                                        <p:tgtEl>
                                          <p:spTgt spid="9"/>
                                        </p:tgtEl>
                                      </p:cBhvr>
                                    </p:animEffect>
                                  </p:childTnLst>
                                </p:cTn>
                              </p:par>
                            </p:childTnLst>
                          </p:cTn>
                        </p:par>
                        <p:par>
                          <p:cTn id="35" fill="hold">
                            <p:stCondLst>
                              <p:cond delay="1000"/>
                            </p:stCondLst>
                            <p:childTnLst>
                              <p:par>
                                <p:cTn id="36" presetID="22" presetClass="entr" presetSubtype="4" fill="hold" grpId="0" nodeType="afterEffect">
                                  <p:stCondLst>
                                    <p:cond delay="0"/>
                                  </p:stCondLst>
                                  <p:childTnLst>
                                    <p:set>
                                      <p:cBhvr>
                                        <p:cTn id="37" dur="1" fill="hold">
                                          <p:stCondLst>
                                            <p:cond delay="0"/>
                                          </p:stCondLst>
                                        </p:cTn>
                                        <p:tgtEl>
                                          <p:spTgt spid="12"/>
                                        </p:tgtEl>
                                        <p:attrNameLst>
                                          <p:attrName>style.visibility</p:attrName>
                                        </p:attrNameLst>
                                      </p:cBhvr>
                                      <p:to>
                                        <p:strVal val="visible"/>
                                      </p:to>
                                    </p:set>
                                    <p:animEffect transition="in" filter="wipe(down)">
                                      <p:cBhvr>
                                        <p:cTn id="38" dur="500"/>
                                        <p:tgtEl>
                                          <p:spTgt spid="12"/>
                                        </p:tgtEl>
                                      </p:cBhvr>
                                    </p:animEffect>
                                  </p:childTnLst>
                                </p:cTn>
                              </p:par>
                            </p:childTnLst>
                          </p:cTn>
                        </p:par>
                      </p:childTnLst>
                    </p:cTn>
                  </p:par>
                  <p:par>
                    <p:cTn id="39" fill="hold">
                      <p:stCondLst>
                        <p:cond delay="indefinite"/>
                      </p:stCondLst>
                      <p:childTnLst>
                        <p:par>
                          <p:cTn id="40" fill="hold">
                            <p:stCondLst>
                              <p:cond delay="0"/>
                            </p:stCondLst>
                            <p:childTnLst>
                              <p:par>
                                <p:cTn id="41" presetID="53" presetClass="entr" presetSubtype="16" fill="hold" grpId="0" nodeType="clickEffect">
                                  <p:stCondLst>
                                    <p:cond delay="0"/>
                                  </p:stCondLst>
                                  <p:childTnLst>
                                    <p:set>
                                      <p:cBhvr>
                                        <p:cTn id="42" dur="1" fill="hold">
                                          <p:stCondLst>
                                            <p:cond delay="0"/>
                                          </p:stCondLst>
                                        </p:cTn>
                                        <p:tgtEl>
                                          <p:spTgt spid="14"/>
                                        </p:tgtEl>
                                        <p:attrNameLst>
                                          <p:attrName>style.visibility</p:attrName>
                                        </p:attrNameLst>
                                      </p:cBhvr>
                                      <p:to>
                                        <p:strVal val="visible"/>
                                      </p:to>
                                    </p:set>
                                    <p:anim calcmode="lin" valueType="num">
                                      <p:cBhvr>
                                        <p:cTn id="43" dur="500" fill="hold"/>
                                        <p:tgtEl>
                                          <p:spTgt spid="14"/>
                                        </p:tgtEl>
                                        <p:attrNameLst>
                                          <p:attrName>ppt_w</p:attrName>
                                        </p:attrNameLst>
                                      </p:cBhvr>
                                      <p:tavLst>
                                        <p:tav tm="0">
                                          <p:val>
                                            <p:fltVal val="0"/>
                                          </p:val>
                                        </p:tav>
                                        <p:tav tm="100000">
                                          <p:val>
                                            <p:strVal val="#ppt_w"/>
                                          </p:val>
                                        </p:tav>
                                      </p:tavLst>
                                    </p:anim>
                                    <p:anim calcmode="lin" valueType="num">
                                      <p:cBhvr>
                                        <p:cTn id="44" dur="500" fill="hold"/>
                                        <p:tgtEl>
                                          <p:spTgt spid="14"/>
                                        </p:tgtEl>
                                        <p:attrNameLst>
                                          <p:attrName>ppt_h</p:attrName>
                                        </p:attrNameLst>
                                      </p:cBhvr>
                                      <p:tavLst>
                                        <p:tav tm="0">
                                          <p:val>
                                            <p:fltVal val="0"/>
                                          </p:val>
                                        </p:tav>
                                        <p:tav tm="100000">
                                          <p:val>
                                            <p:strVal val="#ppt_h"/>
                                          </p:val>
                                        </p:tav>
                                      </p:tavLst>
                                    </p:anim>
                                    <p:animEffect transition="in" filter="fade">
                                      <p:cBhvr>
                                        <p:cTn id="45" dur="500"/>
                                        <p:tgtEl>
                                          <p:spTgt spid="14"/>
                                        </p:tgtEl>
                                      </p:cBhvr>
                                    </p:animEffect>
                                  </p:childTnLst>
                                </p:cTn>
                              </p:par>
                            </p:childTnLst>
                          </p:cTn>
                        </p:par>
                        <p:par>
                          <p:cTn id="46" fill="hold">
                            <p:stCondLst>
                              <p:cond delay="500"/>
                            </p:stCondLst>
                            <p:childTnLst>
                              <p:par>
                                <p:cTn id="47" presetID="22" presetClass="entr" presetSubtype="8" fill="hold" nodeType="afterEffect">
                                  <p:stCondLst>
                                    <p:cond delay="0"/>
                                  </p:stCondLst>
                                  <p:childTnLst>
                                    <p:set>
                                      <p:cBhvr>
                                        <p:cTn id="48" dur="1" fill="hold">
                                          <p:stCondLst>
                                            <p:cond delay="0"/>
                                          </p:stCondLst>
                                        </p:cTn>
                                        <p:tgtEl>
                                          <p:spTgt spid="15"/>
                                        </p:tgtEl>
                                        <p:attrNameLst>
                                          <p:attrName>style.visibility</p:attrName>
                                        </p:attrNameLst>
                                      </p:cBhvr>
                                      <p:to>
                                        <p:strVal val="visible"/>
                                      </p:to>
                                    </p:set>
                                    <p:animEffect transition="in" filter="wipe(left)">
                                      <p:cBhvr>
                                        <p:cTn id="49" dur="500"/>
                                        <p:tgtEl>
                                          <p:spTgt spid="15"/>
                                        </p:tgtEl>
                                      </p:cBhvr>
                                    </p:animEffect>
                                  </p:childTnLst>
                                </p:cTn>
                              </p:par>
                              <p:par>
                                <p:cTn id="50" presetID="22" presetClass="entr" presetSubtype="8" fill="hold" grpId="0" nodeType="withEffect">
                                  <p:stCondLst>
                                    <p:cond delay="0"/>
                                  </p:stCondLst>
                                  <p:childTnLst>
                                    <p:set>
                                      <p:cBhvr>
                                        <p:cTn id="51" dur="1" fill="hold">
                                          <p:stCondLst>
                                            <p:cond delay="0"/>
                                          </p:stCondLst>
                                        </p:cTn>
                                        <p:tgtEl>
                                          <p:spTgt spid="13"/>
                                        </p:tgtEl>
                                        <p:attrNameLst>
                                          <p:attrName>style.visibility</p:attrName>
                                        </p:attrNameLst>
                                      </p:cBhvr>
                                      <p:to>
                                        <p:strVal val="visible"/>
                                      </p:to>
                                    </p:set>
                                    <p:animEffect transition="in" filter="wipe(left)">
                                      <p:cBhvr>
                                        <p:cTn id="52" dur="500"/>
                                        <p:tgtEl>
                                          <p:spTgt spid="13"/>
                                        </p:tgtEl>
                                      </p:cBhvr>
                                    </p:animEffect>
                                  </p:childTnLst>
                                </p:cTn>
                              </p:par>
                            </p:childTnLst>
                          </p:cTn>
                        </p:par>
                        <p:par>
                          <p:cTn id="53" fill="hold">
                            <p:stCondLst>
                              <p:cond delay="1000"/>
                            </p:stCondLst>
                            <p:childTnLst>
                              <p:par>
                                <p:cTn id="54" presetID="22" presetClass="entr" presetSubtype="4" fill="hold" grpId="0" nodeType="afterEffect">
                                  <p:stCondLst>
                                    <p:cond delay="0"/>
                                  </p:stCondLst>
                                  <p:childTnLst>
                                    <p:set>
                                      <p:cBhvr>
                                        <p:cTn id="55" dur="1" fill="hold">
                                          <p:stCondLst>
                                            <p:cond delay="0"/>
                                          </p:stCondLst>
                                        </p:cTn>
                                        <p:tgtEl>
                                          <p:spTgt spid="16"/>
                                        </p:tgtEl>
                                        <p:attrNameLst>
                                          <p:attrName>style.visibility</p:attrName>
                                        </p:attrNameLst>
                                      </p:cBhvr>
                                      <p:to>
                                        <p:strVal val="visible"/>
                                      </p:to>
                                    </p:set>
                                    <p:animEffect transition="in" filter="wipe(down)">
                                      <p:cBhvr>
                                        <p:cTn id="56"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6" grpId="0" animBg="1"/>
      <p:bldP spid="8" grpId="0"/>
      <p:bldP spid="9" grpId="0" animBg="1"/>
      <p:bldP spid="10" grpId="0" animBg="1"/>
      <p:bldP spid="12" grpId="0"/>
      <p:bldP spid="13" grpId="0" animBg="1"/>
      <p:bldP spid="14" grpId="0" animBg="1"/>
      <p:bldP spid="16"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F1EAD8"/>
        </a:solidFill>
        <a:effectLst/>
      </p:bgPr>
    </p:bg>
    <p:spTree>
      <p:nvGrpSpPr>
        <p:cNvPr id="1" name=""/>
        <p:cNvGrpSpPr/>
        <p:nvPr/>
      </p:nvGrpSpPr>
      <p:grpSpPr>
        <a:xfrm>
          <a:off x="0" y="0"/>
          <a:ext cx="0" cy="0"/>
          <a:chOff x="0" y="0"/>
          <a:chExt cx="0" cy="0"/>
        </a:xfrm>
      </p:grpSpPr>
      <p:sp>
        <p:nvSpPr>
          <p:cNvPr id="2" name="Freeform 2"/>
          <p:cNvSpPr/>
          <p:nvPr/>
        </p:nvSpPr>
        <p:spPr>
          <a:xfrm>
            <a:off x="8991600" y="647700"/>
            <a:ext cx="9113690" cy="11392112"/>
          </a:xfrm>
          <a:custGeom>
            <a:avLst/>
            <a:gdLst/>
            <a:ahLst/>
            <a:cxnLst/>
            <a:rect l="l" t="t" r="r" b="b"/>
            <a:pathLst>
              <a:path w="9363408" h="11704259">
                <a:moveTo>
                  <a:pt x="0" y="0"/>
                </a:moveTo>
                <a:lnTo>
                  <a:pt x="9363408" y="0"/>
                </a:lnTo>
                <a:lnTo>
                  <a:pt x="9363408" y="11704260"/>
                </a:lnTo>
                <a:lnTo>
                  <a:pt x="0" y="11704260"/>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sp>
        <p:nvSpPr>
          <p:cNvPr id="3" name="Freeform 3"/>
          <p:cNvSpPr/>
          <p:nvPr/>
        </p:nvSpPr>
        <p:spPr>
          <a:xfrm rot="-1296080">
            <a:off x="-1326305" y="3514203"/>
            <a:ext cx="4114800" cy="4114800"/>
          </a:xfrm>
          <a:custGeom>
            <a:avLst/>
            <a:gdLst/>
            <a:ahLst/>
            <a:cxnLst/>
            <a:rect l="l" t="t" r="r" b="b"/>
            <a:pathLst>
              <a:path w="4114800" h="4114800">
                <a:moveTo>
                  <a:pt x="0" y="0"/>
                </a:moveTo>
                <a:lnTo>
                  <a:pt x="4114800" y="0"/>
                </a:lnTo>
                <a:lnTo>
                  <a:pt x="4114800" y="4114800"/>
                </a:lnTo>
                <a:lnTo>
                  <a:pt x="0" y="4114800"/>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p>
        </p:txBody>
      </p:sp>
      <p:sp>
        <p:nvSpPr>
          <p:cNvPr id="7" name="Title 6">
            <a:extLst>
              <a:ext uri="{FF2B5EF4-FFF2-40B4-BE49-F238E27FC236}">
                <a16:creationId xmlns:a16="http://schemas.microsoft.com/office/drawing/2014/main" id="{D69674C9-4306-7A84-30DD-8E3E7CD19C35}"/>
              </a:ext>
            </a:extLst>
          </p:cNvPr>
          <p:cNvSpPr>
            <a:spLocks noGrp="1"/>
          </p:cNvSpPr>
          <p:nvPr>
            <p:ph type="title"/>
          </p:nvPr>
        </p:nvSpPr>
        <p:spPr>
          <a:xfrm>
            <a:off x="1371600" y="2371203"/>
            <a:ext cx="7010400" cy="5544594"/>
          </a:xfrm>
        </p:spPr>
        <p:txBody>
          <a:bodyPr>
            <a:noAutofit/>
          </a:bodyPr>
          <a:lstStyle/>
          <a:p>
            <a:pPr algn="just">
              <a:lnSpc>
                <a:spcPct val="150000"/>
              </a:lnSpc>
            </a:pPr>
            <a:r>
              <a:rPr lang="vi-VN" sz="4800" b="1" dirty="0">
                <a:latin typeface="Arial" panose="020B0604020202020204" pitchFamily="34" charset="0"/>
                <a:cs typeface="Arial" panose="020B0604020202020204" pitchFamily="34" charset="0"/>
              </a:rPr>
              <a:t>Cần thực hiện kết nối và ngắt kết nối ổ đĩa ngoài đúng cách để tránh làm hỏng thiết bị.</a:t>
            </a:r>
          </a:p>
        </p:txBody>
      </p:sp>
    </p:spTree>
    <p:extLst>
      <p:ext uri="{BB962C8B-B14F-4D97-AF65-F5344CB8AC3E}">
        <p14:creationId xmlns:p14="http://schemas.microsoft.com/office/powerpoint/2010/main" val="872273859"/>
      </p:ext>
    </p:extLst>
  </p:cSld>
  <p:clrMapOvr>
    <a:masterClrMapping/>
  </p:clrMapOvr>
  <mc:AlternateContent xmlns:mc="http://schemas.openxmlformats.org/markup-compatibility/2006" xmlns:p159="http://schemas.microsoft.com/office/powerpoint/2015/09/main">
    <mc:Choice Requires="p159">
      <p:transition spd="slow">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anim calcmode="lin" valueType="num">
                                      <p:cBhvr>
                                        <p:cTn id="8" dur="500" fill="hold"/>
                                        <p:tgtEl>
                                          <p:spTgt spid="7"/>
                                        </p:tgtEl>
                                        <p:attrNameLst>
                                          <p:attrName>ppt_x</p:attrName>
                                        </p:attrNameLst>
                                      </p:cBhvr>
                                      <p:tavLst>
                                        <p:tav tm="0">
                                          <p:val>
                                            <p:strVal val="#ppt_x"/>
                                          </p:val>
                                        </p:tav>
                                        <p:tav tm="100000">
                                          <p:val>
                                            <p:strVal val="#ppt_x"/>
                                          </p:val>
                                        </p:tav>
                                      </p:tavLst>
                                    </p:anim>
                                    <p:anim calcmode="lin" valueType="num">
                                      <p:cBhvr>
                                        <p:cTn id="9" dur="5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F1EAD8"/>
        </a:solidFill>
        <a:effectLst/>
      </p:bgPr>
    </p:bg>
    <p:spTree>
      <p:nvGrpSpPr>
        <p:cNvPr id="1" name=""/>
        <p:cNvGrpSpPr/>
        <p:nvPr/>
      </p:nvGrpSpPr>
      <p:grpSpPr>
        <a:xfrm>
          <a:off x="0" y="0"/>
          <a:ext cx="0" cy="0"/>
          <a:chOff x="0" y="0"/>
          <a:chExt cx="0" cy="0"/>
        </a:xfrm>
      </p:grpSpPr>
      <p:sp>
        <p:nvSpPr>
          <p:cNvPr id="2" name="Freeform 2"/>
          <p:cNvSpPr/>
          <p:nvPr/>
        </p:nvSpPr>
        <p:spPr>
          <a:xfrm rot="-1296080">
            <a:off x="14985709" y="-873588"/>
            <a:ext cx="4114800" cy="4114800"/>
          </a:xfrm>
          <a:custGeom>
            <a:avLst/>
            <a:gdLst/>
            <a:ahLst/>
            <a:cxnLst/>
            <a:rect l="l" t="t" r="r" b="b"/>
            <a:pathLst>
              <a:path w="4114800" h="4114800">
                <a:moveTo>
                  <a:pt x="0" y="0"/>
                </a:moveTo>
                <a:lnTo>
                  <a:pt x="4114800" y="0"/>
                </a:lnTo>
                <a:lnTo>
                  <a:pt x="4114800" y="4114800"/>
                </a:lnTo>
                <a:lnTo>
                  <a:pt x="0" y="4114800"/>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sp>
        <p:nvSpPr>
          <p:cNvPr id="3" name="Freeform 3"/>
          <p:cNvSpPr/>
          <p:nvPr/>
        </p:nvSpPr>
        <p:spPr>
          <a:xfrm>
            <a:off x="8461977" y="1028700"/>
            <a:ext cx="8797323" cy="1855435"/>
          </a:xfrm>
          <a:custGeom>
            <a:avLst/>
            <a:gdLst/>
            <a:ahLst/>
            <a:cxnLst/>
            <a:rect l="l" t="t" r="r" b="b"/>
            <a:pathLst>
              <a:path w="8797323" h="1855435">
                <a:moveTo>
                  <a:pt x="0" y="0"/>
                </a:moveTo>
                <a:lnTo>
                  <a:pt x="8797323" y="0"/>
                </a:lnTo>
                <a:lnTo>
                  <a:pt x="8797323" y="1855435"/>
                </a:lnTo>
                <a:lnTo>
                  <a:pt x="0" y="1855435"/>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p>
        </p:txBody>
      </p:sp>
      <p:sp>
        <p:nvSpPr>
          <p:cNvPr id="4" name="Freeform 4"/>
          <p:cNvSpPr/>
          <p:nvPr/>
        </p:nvSpPr>
        <p:spPr>
          <a:xfrm rot="-1296080">
            <a:off x="-141743" y="8082990"/>
            <a:ext cx="2340885" cy="2340885"/>
          </a:xfrm>
          <a:custGeom>
            <a:avLst/>
            <a:gdLst/>
            <a:ahLst/>
            <a:cxnLst/>
            <a:rect l="l" t="t" r="r" b="b"/>
            <a:pathLst>
              <a:path w="4114800" h="4114800">
                <a:moveTo>
                  <a:pt x="0" y="0"/>
                </a:moveTo>
                <a:lnTo>
                  <a:pt x="4114800" y="0"/>
                </a:lnTo>
                <a:lnTo>
                  <a:pt x="4114800" y="4114800"/>
                </a:lnTo>
                <a:lnTo>
                  <a:pt x="0" y="4114800"/>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grpSp>
        <p:nvGrpSpPr>
          <p:cNvPr id="40" name="Group 39">
            <a:extLst>
              <a:ext uri="{FF2B5EF4-FFF2-40B4-BE49-F238E27FC236}">
                <a16:creationId xmlns:a16="http://schemas.microsoft.com/office/drawing/2014/main" id="{0A93DFFC-BEAB-B50C-3051-5ADAD284E603}"/>
              </a:ext>
            </a:extLst>
          </p:cNvPr>
          <p:cNvGrpSpPr/>
          <p:nvPr/>
        </p:nvGrpSpPr>
        <p:grpSpPr>
          <a:xfrm>
            <a:off x="4836869" y="3695700"/>
            <a:ext cx="12422431" cy="5966530"/>
            <a:chOff x="3731969" y="3240352"/>
            <a:chExt cx="12422431" cy="5966530"/>
          </a:xfrm>
        </p:grpSpPr>
        <p:sp>
          <p:nvSpPr>
            <p:cNvPr id="7" name="Freeform 7"/>
            <p:cNvSpPr/>
            <p:nvPr/>
          </p:nvSpPr>
          <p:spPr>
            <a:xfrm>
              <a:off x="4324428" y="3240352"/>
              <a:ext cx="11829972" cy="5966530"/>
            </a:xfrm>
            <a:prstGeom prst="roundRect">
              <a:avLst/>
            </a:prstGeom>
            <a:solidFill>
              <a:srgbClr val="FFFFFF"/>
            </a:solidFill>
            <a:ln w="38100" cap="rnd">
              <a:solidFill>
                <a:srgbClr val="ABDEB6"/>
              </a:solidFill>
              <a:prstDash val="solid"/>
              <a:round/>
            </a:ln>
          </p:spPr>
          <p:txBody>
            <a:bodyPr/>
            <a:lstStyle/>
            <a:p>
              <a:endParaRPr lang="vi-VN" dirty="0">
                <a:effectLst/>
                <a:latin typeface="Arial" panose="020B0604020202020204" pitchFamily="34" charset="0"/>
                <a:cs typeface="Arial" panose="020B0604020202020204" pitchFamily="34" charset="0"/>
              </a:endParaRPr>
            </a:p>
          </p:txBody>
        </p:sp>
        <p:sp>
          <p:nvSpPr>
            <p:cNvPr id="11" name="Freeform 11"/>
            <p:cNvSpPr/>
            <p:nvPr/>
          </p:nvSpPr>
          <p:spPr>
            <a:xfrm>
              <a:off x="3731969" y="4369278"/>
              <a:ext cx="1184916" cy="848524"/>
            </a:xfrm>
            <a:prstGeom prst="homePlate">
              <a:avLst/>
            </a:prstGeom>
            <a:solidFill>
              <a:srgbClr val="ABDEB6"/>
            </a:solidFill>
            <a:ln w="38100" cap="rnd">
              <a:solidFill>
                <a:srgbClr val="ABDEB6"/>
              </a:solidFill>
              <a:prstDash val="solid"/>
              <a:round/>
            </a:ln>
          </p:spPr>
          <p:txBody>
            <a:bodyPr anchor="ctr"/>
            <a:lstStyle/>
            <a:p>
              <a:pPr algn="ctr"/>
              <a:r>
                <a:rPr lang="en-US" sz="6000" b="1" dirty="0">
                  <a:latin typeface="Arial" panose="020B0604020202020204" pitchFamily="34" charset="0"/>
                  <a:cs typeface="Arial" panose="020B0604020202020204" pitchFamily="34" charset="0"/>
                </a:rPr>
                <a:t>?</a:t>
              </a:r>
              <a:endParaRPr lang="vi-VN" sz="6000" b="1" dirty="0">
                <a:latin typeface="Arial" panose="020B0604020202020204" pitchFamily="34" charset="0"/>
                <a:cs typeface="Arial" panose="020B0604020202020204" pitchFamily="34" charset="0"/>
              </a:endParaRPr>
            </a:p>
          </p:txBody>
        </p:sp>
      </p:grpSp>
      <p:sp>
        <p:nvSpPr>
          <p:cNvPr id="37" name="Title 36">
            <a:extLst>
              <a:ext uri="{FF2B5EF4-FFF2-40B4-BE49-F238E27FC236}">
                <a16:creationId xmlns:a16="http://schemas.microsoft.com/office/drawing/2014/main" id="{D41AF710-5282-BFD4-E979-25C2B636CE40}"/>
              </a:ext>
            </a:extLst>
          </p:cNvPr>
          <p:cNvSpPr>
            <a:spLocks noGrp="1"/>
          </p:cNvSpPr>
          <p:nvPr>
            <p:ph type="title"/>
          </p:nvPr>
        </p:nvSpPr>
        <p:spPr>
          <a:xfrm>
            <a:off x="1031198" y="1384917"/>
            <a:ext cx="7433277" cy="1143000"/>
          </a:xfrm>
        </p:spPr>
        <p:txBody>
          <a:bodyPr>
            <a:normAutofit/>
          </a:bodyPr>
          <a:lstStyle/>
          <a:p>
            <a:pPr algn="l"/>
            <a:r>
              <a:rPr lang="vi-VN" sz="6000" b="1" dirty="0">
                <a:solidFill>
                  <a:srgbClr val="B58307"/>
                </a:solidFill>
                <a:latin typeface="Arial" panose="020B0604020202020204" pitchFamily="34" charset="0"/>
                <a:cs typeface="Arial" panose="020B0604020202020204" pitchFamily="34" charset="0"/>
              </a:rPr>
              <a:t>BÀI TẬP</a:t>
            </a:r>
          </a:p>
        </p:txBody>
      </p:sp>
      <p:sp>
        <p:nvSpPr>
          <p:cNvPr id="39" name="TextBox 38">
            <a:extLst>
              <a:ext uri="{FF2B5EF4-FFF2-40B4-BE49-F238E27FC236}">
                <a16:creationId xmlns:a16="http://schemas.microsoft.com/office/drawing/2014/main" id="{377FF8A6-6525-FA57-8772-528488015D8C}"/>
              </a:ext>
            </a:extLst>
          </p:cNvPr>
          <p:cNvSpPr txBox="1"/>
          <p:nvPr/>
        </p:nvSpPr>
        <p:spPr>
          <a:xfrm>
            <a:off x="6458027" y="4335342"/>
            <a:ext cx="9772574" cy="4687245"/>
          </a:xfrm>
          <a:prstGeom prst="rect">
            <a:avLst/>
          </a:prstGeom>
          <a:noFill/>
        </p:spPr>
        <p:txBody>
          <a:bodyPr wrap="square">
            <a:spAutoFit/>
          </a:bodyPr>
          <a:lstStyle/>
          <a:p>
            <a:pPr algn="ctr">
              <a:lnSpc>
                <a:spcPct val="150000"/>
              </a:lnSpc>
            </a:pPr>
            <a:r>
              <a:rPr lang="vi-VN" sz="4400" b="1" dirty="0">
                <a:solidFill>
                  <a:srgbClr val="FF0000"/>
                </a:solidFill>
                <a:effectLst/>
                <a:latin typeface="Arial" panose="020B0604020202020204" pitchFamily="34" charset="0"/>
                <a:ea typeface="Calibri" panose="020F0502020204030204" pitchFamily="34" charset="0"/>
                <a:cs typeface="Arial" panose="020B0604020202020204" pitchFamily="34" charset="0"/>
              </a:rPr>
              <a:t>HOẠT ĐỘNG CÁ NHÂN</a:t>
            </a:r>
          </a:p>
          <a:p>
            <a:pPr algn="just">
              <a:lnSpc>
                <a:spcPct val="150000"/>
              </a:lnSpc>
            </a:pPr>
            <a:r>
              <a:rPr lang="vi-VN" sz="4000" dirty="0">
                <a:latin typeface="Arial" panose="020B0604020202020204" pitchFamily="34" charset="0"/>
                <a:cs typeface="Arial" panose="020B0604020202020204" pitchFamily="34" charset="0"/>
              </a:rPr>
              <a:t>Trong bài học Thực hành tạo sản phẩm số có tệp Giới thiệu phần mềm đã được lưu trong máy tính của em. Em hãy nêu cách chia sẻ tệp này sang máy tính của bạn.</a:t>
            </a:r>
          </a:p>
        </p:txBody>
      </p:sp>
      <p:sp>
        <p:nvSpPr>
          <p:cNvPr id="41" name="Freeform 6">
            <a:extLst>
              <a:ext uri="{FF2B5EF4-FFF2-40B4-BE49-F238E27FC236}">
                <a16:creationId xmlns:a16="http://schemas.microsoft.com/office/drawing/2014/main" id="{5F48EDC7-A840-724B-371A-47B40D8EF827}"/>
              </a:ext>
            </a:extLst>
          </p:cNvPr>
          <p:cNvSpPr/>
          <p:nvPr/>
        </p:nvSpPr>
        <p:spPr>
          <a:xfrm flipH="1">
            <a:off x="764214" y="3390900"/>
            <a:ext cx="3739399" cy="7589185"/>
          </a:xfrm>
          <a:custGeom>
            <a:avLst/>
            <a:gdLst/>
            <a:ahLst/>
            <a:cxnLst/>
            <a:rect l="l" t="t" r="r" b="b"/>
            <a:pathLst>
              <a:path w="7563444" h="15350163">
                <a:moveTo>
                  <a:pt x="0" y="0"/>
                </a:moveTo>
                <a:lnTo>
                  <a:pt x="7563444" y="0"/>
                </a:lnTo>
                <a:lnTo>
                  <a:pt x="7563444" y="15350162"/>
                </a:lnTo>
                <a:lnTo>
                  <a:pt x="0" y="15350162"/>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US"/>
          </a:p>
        </p:txBody>
      </p:sp>
    </p:spTree>
    <p:extLst>
      <p:ext uri="{BB962C8B-B14F-4D97-AF65-F5344CB8AC3E}">
        <p14:creationId xmlns:p14="http://schemas.microsoft.com/office/powerpoint/2010/main" val="2538843001"/>
      </p:ext>
    </p:extLst>
  </p:cSld>
  <p:clrMapOvr>
    <a:masterClrMapping/>
  </p:clrMapOvr>
  <mc:AlternateContent xmlns:mc="http://schemas.openxmlformats.org/markup-compatibility/2006" xmlns:p159="http://schemas.microsoft.com/office/powerpoint/2015/09/main">
    <mc:Choice Requires="p159">
      <p:transition spd="slow">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wipe(up)">
                                      <p:cBhvr>
                                        <p:cTn id="7" dur="500"/>
                                        <p:tgtEl>
                                          <p:spTgt spid="40"/>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39"/>
                                        </p:tgtEl>
                                        <p:attrNameLst>
                                          <p:attrName>style.visibility</p:attrName>
                                        </p:attrNameLst>
                                      </p:cBhvr>
                                      <p:to>
                                        <p:strVal val="visible"/>
                                      </p:to>
                                    </p:set>
                                    <p:animEffect transition="in" filter="blinds(horizontal)">
                                      <p:cBhvr>
                                        <p:cTn id="12" dur="5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F1EAD8"/>
        </a:solidFill>
        <a:effectLst/>
      </p:bgPr>
    </p:bg>
    <p:spTree>
      <p:nvGrpSpPr>
        <p:cNvPr id="1" name=""/>
        <p:cNvGrpSpPr/>
        <p:nvPr/>
      </p:nvGrpSpPr>
      <p:grpSpPr>
        <a:xfrm>
          <a:off x="0" y="0"/>
          <a:ext cx="0" cy="0"/>
          <a:chOff x="0" y="0"/>
          <a:chExt cx="0" cy="0"/>
        </a:xfrm>
      </p:grpSpPr>
      <p:sp>
        <p:nvSpPr>
          <p:cNvPr id="30" name="Title 29">
            <a:extLst>
              <a:ext uri="{FF2B5EF4-FFF2-40B4-BE49-F238E27FC236}">
                <a16:creationId xmlns:a16="http://schemas.microsoft.com/office/drawing/2014/main" id="{1DB2A33B-47C7-6472-A49A-1FB2AAC10E8A}"/>
              </a:ext>
            </a:extLst>
          </p:cNvPr>
          <p:cNvSpPr>
            <a:spLocks noGrp="1"/>
          </p:cNvSpPr>
          <p:nvPr>
            <p:ph type="title"/>
          </p:nvPr>
        </p:nvSpPr>
        <p:spPr>
          <a:xfrm>
            <a:off x="4487386" y="351281"/>
            <a:ext cx="9313228" cy="1143000"/>
          </a:xfrm>
        </p:spPr>
        <p:txBody>
          <a:bodyPr>
            <a:normAutofit/>
          </a:bodyPr>
          <a:lstStyle/>
          <a:p>
            <a:r>
              <a:rPr lang="vi-VN" sz="4800" b="1">
                <a:latin typeface="Arial" panose="020B0604020202020204" pitchFamily="34" charset="0"/>
                <a:ea typeface="Calibri" panose="020F0502020204030204" pitchFamily="34" charset="0"/>
                <a:cs typeface="Arial" panose="020B0604020202020204" pitchFamily="34" charset="0"/>
              </a:rPr>
              <a:t>HƯỚNG DẪN THỰC HIỆN</a:t>
            </a:r>
            <a:endParaRPr lang="vi-VN" sz="4800" b="1" dirty="0">
              <a:latin typeface="Arial" panose="020B0604020202020204" pitchFamily="34" charset="0"/>
              <a:cs typeface="Arial" panose="020B0604020202020204" pitchFamily="34" charset="0"/>
            </a:endParaRPr>
          </a:p>
        </p:txBody>
      </p:sp>
      <p:sp>
        <p:nvSpPr>
          <p:cNvPr id="2" name="Freeform 4">
            <a:extLst>
              <a:ext uri="{FF2B5EF4-FFF2-40B4-BE49-F238E27FC236}">
                <a16:creationId xmlns:a16="http://schemas.microsoft.com/office/drawing/2014/main" id="{BEAD3292-8485-7F7F-1F6D-16059F90E517}"/>
              </a:ext>
            </a:extLst>
          </p:cNvPr>
          <p:cNvSpPr/>
          <p:nvPr/>
        </p:nvSpPr>
        <p:spPr>
          <a:xfrm>
            <a:off x="1199439" y="1818037"/>
            <a:ext cx="2667000" cy="804468"/>
          </a:xfrm>
          <a:prstGeom prst="homePlate">
            <a:avLst/>
          </a:prstGeom>
          <a:solidFill>
            <a:srgbClr val="4BB963"/>
          </a:solidFill>
        </p:spPr>
        <p:txBody>
          <a:bodyPr anchor="ctr"/>
          <a:lstStyle/>
          <a:p>
            <a:pPr algn="ctr"/>
            <a:r>
              <a:rPr lang="vi-VN" sz="4000" b="1" dirty="0">
                <a:solidFill>
                  <a:schemeClr val="bg1"/>
                </a:solidFill>
                <a:latin typeface="Arial" panose="020B0604020202020204" pitchFamily="34" charset="0"/>
                <a:cs typeface="Arial" panose="020B0604020202020204" pitchFamily="34" charset="0"/>
              </a:rPr>
              <a:t>Bước 1</a:t>
            </a:r>
          </a:p>
        </p:txBody>
      </p:sp>
      <p:cxnSp>
        <p:nvCxnSpPr>
          <p:cNvPr id="3" name="Straight Connector 2">
            <a:extLst>
              <a:ext uri="{FF2B5EF4-FFF2-40B4-BE49-F238E27FC236}">
                <a16:creationId xmlns:a16="http://schemas.microsoft.com/office/drawing/2014/main" id="{E5148548-4DE8-A0EE-A8C7-B4752C142FA3}"/>
              </a:ext>
            </a:extLst>
          </p:cNvPr>
          <p:cNvCxnSpPr/>
          <p:nvPr/>
        </p:nvCxnSpPr>
        <p:spPr>
          <a:xfrm>
            <a:off x="666038" y="0"/>
            <a:ext cx="0" cy="10287000"/>
          </a:xfrm>
          <a:prstGeom prst="line">
            <a:avLst/>
          </a:prstGeom>
          <a:ln w="76200">
            <a:solidFill>
              <a:srgbClr val="4BB963"/>
            </a:solidFill>
          </a:ln>
        </p:spPr>
        <p:style>
          <a:lnRef idx="1">
            <a:schemeClr val="accent1"/>
          </a:lnRef>
          <a:fillRef idx="0">
            <a:schemeClr val="accent1"/>
          </a:fillRef>
          <a:effectRef idx="0">
            <a:schemeClr val="accent1"/>
          </a:effectRef>
          <a:fontRef idx="minor">
            <a:schemeClr val="tx1"/>
          </a:fontRef>
        </p:style>
      </p:cxnSp>
      <p:sp>
        <p:nvSpPr>
          <p:cNvPr id="6" name="Flowchart: Connector 5">
            <a:extLst>
              <a:ext uri="{FF2B5EF4-FFF2-40B4-BE49-F238E27FC236}">
                <a16:creationId xmlns:a16="http://schemas.microsoft.com/office/drawing/2014/main" id="{7382A4F9-2606-B9E0-36A6-036A3EFA5D94}"/>
              </a:ext>
            </a:extLst>
          </p:cNvPr>
          <p:cNvSpPr/>
          <p:nvPr/>
        </p:nvSpPr>
        <p:spPr>
          <a:xfrm>
            <a:off x="513638" y="2067872"/>
            <a:ext cx="304799" cy="304799"/>
          </a:xfrm>
          <a:prstGeom prst="flowChartConnector">
            <a:avLst/>
          </a:prstGeom>
          <a:solidFill>
            <a:srgbClr val="4BB963"/>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vi-VN"/>
          </a:p>
        </p:txBody>
      </p:sp>
      <p:cxnSp>
        <p:nvCxnSpPr>
          <p:cNvPr id="7" name="Straight Connector 6">
            <a:extLst>
              <a:ext uri="{FF2B5EF4-FFF2-40B4-BE49-F238E27FC236}">
                <a16:creationId xmlns:a16="http://schemas.microsoft.com/office/drawing/2014/main" id="{E33207D0-5F7A-9980-589E-BB6EE45D7F86}"/>
              </a:ext>
            </a:extLst>
          </p:cNvPr>
          <p:cNvCxnSpPr>
            <a:cxnSpLocks/>
            <a:stCxn id="6" idx="6"/>
            <a:endCxn id="2" idx="1"/>
          </p:cNvCxnSpPr>
          <p:nvPr/>
        </p:nvCxnSpPr>
        <p:spPr>
          <a:xfrm flipV="1">
            <a:off x="818437" y="2220271"/>
            <a:ext cx="381002" cy="1"/>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98F4981B-2243-BB06-902B-53181221A89D}"/>
              </a:ext>
            </a:extLst>
          </p:cNvPr>
          <p:cNvSpPr txBox="1"/>
          <p:nvPr/>
        </p:nvSpPr>
        <p:spPr>
          <a:xfrm>
            <a:off x="4118429" y="1897105"/>
            <a:ext cx="13637790" cy="646331"/>
          </a:xfrm>
          <a:prstGeom prst="rect">
            <a:avLst/>
          </a:prstGeom>
          <a:noFill/>
        </p:spPr>
        <p:txBody>
          <a:bodyPr wrap="square">
            <a:spAutoFit/>
          </a:bodyPr>
          <a:lstStyle/>
          <a:p>
            <a:pPr algn="just"/>
            <a:r>
              <a:rPr lang="vi-VN" sz="3600" dirty="0">
                <a:latin typeface="Arial" panose="020B0604020202020204" pitchFamily="34" charset="0"/>
                <a:cs typeface="Arial" panose="020B0604020202020204" pitchFamily="34" charset="0"/>
              </a:rPr>
              <a:t>Kết nối ổ đĩa ngoài máy tính của em thông qua cổng USB. </a:t>
            </a:r>
          </a:p>
        </p:txBody>
      </p:sp>
      <p:sp>
        <p:nvSpPr>
          <p:cNvPr id="9" name="Freeform 4">
            <a:extLst>
              <a:ext uri="{FF2B5EF4-FFF2-40B4-BE49-F238E27FC236}">
                <a16:creationId xmlns:a16="http://schemas.microsoft.com/office/drawing/2014/main" id="{A9E11FFF-51F7-04AB-8B53-C401631B08F8}"/>
              </a:ext>
            </a:extLst>
          </p:cNvPr>
          <p:cNvSpPr/>
          <p:nvPr/>
        </p:nvSpPr>
        <p:spPr>
          <a:xfrm>
            <a:off x="1199439" y="3249593"/>
            <a:ext cx="2667000" cy="804468"/>
          </a:xfrm>
          <a:prstGeom prst="homePlate">
            <a:avLst/>
          </a:prstGeom>
          <a:solidFill>
            <a:srgbClr val="4BB963"/>
          </a:solidFill>
        </p:spPr>
        <p:txBody>
          <a:bodyPr anchor="ctr"/>
          <a:lstStyle/>
          <a:p>
            <a:pPr algn="ctr"/>
            <a:r>
              <a:rPr lang="vi-VN" sz="4000" b="1" dirty="0">
                <a:solidFill>
                  <a:schemeClr val="bg1"/>
                </a:solidFill>
                <a:latin typeface="Arial" panose="020B0604020202020204" pitchFamily="34" charset="0"/>
                <a:cs typeface="Arial" panose="020B0604020202020204" pitchFamily="34" charset="0"/>
              </a:rPr>
              <a:t>Bước 2</a:t>
            </a:r>
          </a:p>
        </p:txBody>
      </p:sp>
      <p:sp>
        <p:nvSpPr>
          <p:cNvPr id="10" name="Flowchart: Connector 9">
            <a:extLst>
              <a:ext uri="{FF2B5EF4-FFF2-40B4-BE49-F238E27FC236}">
                <a16:creationId xmlns:a16="http://schemas.microsoft.com/office/drawing/2014/main" id="{4A73982D-0A31-1E36-3942-D6541D71004B}"/>
              </a:ext>
            </a:extLst>
          </p:cNvPr>
          <p:cNvSpPr/>
          <p:nvPr/>
        </p:nvSpPr>
        <p:spPr>
          <a:xfrm>
            <a:off x="513638" y="3499428"/>
            <a:ext cx="304799" cy="304799"/>
          </a:xfrm>
          <a:prstGeom prst="flowChartConnector">
            <a:avLst/>
          </a:prstGeom>
          <a:solidFill>
            <a:srgbClr val="4BB963"/>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vi-VN"/>
          </a:p>
        </p:txBody>
      </p:sp>
      <p:cxnSp>
        <p:nvCxnSpPr>
          <p:cNvPr id="11" name="Straight Connector 10">
            <a:extLst>
              <a:ext uri="{FF2B5EF4-FFF2-40B4-BE49-F238E27FC236}">
                <a16:creationId xmlns:a16="http://schemas.microsoft.com/office/drawing/2014/main" id="{AE3FC2C4-9678-C109-70B3-75FACDA7A1F4}"/>
              </a:ext>
            </a:extLst>
          </p:cNvPr>
          <p:cNvCxnSpPr>
            <a:cxnSpLocks/>
            <a:stCxn id="10" idx="6"/>
            <a:endCxn id="9" idx="1"/>
          </p:cNvCxnSpPr>
          <p:nvPr/>
        </p:nvCxnSpPr>
        <p:spPr>
          <a:xfrm flipV="1">
            <a:off x="818437" y="3651827"/>
            <a:ext cx="381002" cy="1"/>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12" name="TextBox 11">
            <a:extLst>
              <a:ext uri="{FF2B5EF4-FFF2-40B4-BE49-F238E27FC236}">
                <a16:creationId xmlns:a16="http://schemas.microsoft.com/office/drawing/2014/main" id="{2AE449D1-53D4-3E34-2268-79A57FF0C855}"/>
              </a:ext>
            </a:extLst>
          </p:cNvPr>
          <p:cNvSpPr txBox="1"/>
          <p:nvPr/>
        </p:nvSpPr>
        <p:spPr>
          <a:xfrm>
            <a:off x="4118429" y="2825991"/>
            <a:ext cx="11883570" cy="1651671"/>
          </a:xfrm>
          <a:prstGeom prst="rect">
            <a:avLst/>
          </a:prstGeom>
          <a:noFill/>
        </p:spPr>
        <p:txBody>
          <a:bodyPr wrap="square">
            <a:spAutoFit/>
          </a:bodyPr>
          <a:lstStyle/>
          <a:p>
            <a:pPr algn="just">
              <a:lnSpc>
                <a:spcPct val="150000"/>
              </a:lnSpc>
            </a:pPr>
            <a:r>
              <a:rPr lang="vi-VN" sz="3600" dirty="0">
                <a:latin typeface="Arial" panose="020B0604020202020204" pitchFamily="34" charset="0"/>
                <a:cs typeface="Arial" panose="020B0604020202020204" pitchFamily="34" charset="0"/>
              </a:rPr>
              <a:t>Sao chép tệp Giới thiệu phần mềm từ máy tính của em sang ổ đĩa ngoài.</a:t>
            </a:r>
          </a:p>
        </p:txBody>
      </p:sp>
      <p:sp>
        <p:nvSpPr>
          <p:cNvPr id="13" name="Freeform 4">
            <a:extLst>
              <a:ext uri="{FF2B5EF4-FFF2-40B4-BE49-F238E27FC236}">
                <a16:creationId xmlns:a16="http://schemas.microsoft.com/office/drawing/2014/main" id="{3E9EBD72-3186-66AF-22F7-C4922BD4B7D5}"/>
              </a:ext>
            </a:extLst>
          </p:cNvPr>
          <p:cNvSpPr/>
          <p:nvPr/>
        </p:nvSpPr>
        <p:spPr>
          <a:xfrm>
            <a:off x="1199439" y="4857894"/>
            <a:ext cx="2667000" cy="804468"/>
          </a:xfrm>
          <a:prstGeom prst="homePlate">
            <a:avLst/>
          </a:prstGeom>
          <a:solidFill>
            <a:srgbClr val="4BB963"/>
          </a:solidFill>
        </p:spPr>
        <p:txBody>
          <a:bodyPr anchor="ctr"/>
          <a:lstStyle/>
          <a:p>
            <a:pPr algn="ctr"/>
            <a:r>
              <a:rPr lang="vi-VN" sz="4000" b="1" dirty="0">
                <a:solidFill>
                  <a:schemeClr val="bg1"/>
                </a:solidFill>
                <a:latin typeface="Arial" panose="020B0604020202020204" pitchFamily="34" charset="0"/>
                <a:cs typeface="Arial" panose="020B0604020202020204" pitchFamily="34" charset="0"/>
              </a:rPr>
              <a:t>Bước 3</a:t>
            </a:r>
          </a:p>
        </p:txBody>
      </p:sp>
      <p:sp>
        <p:nvSpPr>
          <p:cNvPr id="14" name="Flowchart: Connector 13">
            <a:extLst>
              <a:ext uri="{FF2B5EF4-FFF2-40B4-BE49-F238E27FC236}">
                <a16:creationId xmlns:a16="http://schemas.microsoft.com/office/drawing/2014/main" id="{202F9C33-9D5F-7EE0-C177-A2DF24BCAB35}"/>
              </a:ext>
            </a:extLst>
          </p:cNvPr>
          <p:cNvSpPr/>
          <p:nvPr/>
        </p:nvSpPr>
        <p:spPr>
          <a:xfrm>
            <a:off x="513638" y="5107729"/>
            <a:ext cx="304799" cy="304799"/>
          </a:xfrm>
          <a:prstGeom prst="flowChartConnector">
            <a:avLst/>
          </a:prstGeom>
          <a:solidFill>
            <a:srgbClr val="4BB963"/>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vi-VN"/>
          </a:p>
        </p:txBody>
      </p:sp>
      <p:cxnSp>
        <p:nvCxnSpPr>
          <p:cNvPr id="15" name="Straight Connector 14">
            <a:extLst>
              <a:ext uri="{FF2B5EF4-FFF2-40B4-BE49-F238E27FC236}">
                <a16:creationId xmlns:a16="http://schemas.microsoft.com/office/drawing/2014/main" id="{04954DC7-46D5-D45C-8F92-E867EB52D64D}"/>
              </a:ext>
            </a:extLst>
          </p:cNvPr>
          <p:cNvCxnSpPr>
            <a:cxnSpLocks/>
            <a:stCxn id="14" idx="6"/>
            <a:endCxn id="13" idx="1"/>
          </p:cNvCxnSpPr>
          <p:nvPr/>
        </p:nvCxnSpPr>
        <p:spPr>
          <a:xfrm flipV="1">
            <a:off x="818437" y="5260128"/>
            <a:ext cx="381002" cy="1"/>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9FBC7961-01EF-BB90-6334-A7D9F9457040}"/>
              </a:ext>
            </a:extLst>
          </p:cNvPr>
          <p:cNvSpPr txBox="1"/>
          <p:nvPr/>
        </p:nvSpPr>
        <p:spPr>
          <a:xfrm>
            <a:off x="4118429" y="4936962"/>
            <a:ext cx="10437390" cy="646331"/>
          </a:xfrm>
          <a:prstGeom prst="rect">
            <a:avLst/>
          </a:prstGeom>
          <a:noFill/>
        </p:spPr>
        <p:txBody>
          <a:bodyPr wrap="square">
            <a:spAutoFit/>
          </a:bodyPr>
          <a:lstStyle/>
          <a:p>
            <a:pPr algn="just"/>
            <a:r>
              <a:rPr lang="vi-VN" sz="3600" dirty="0">
                <a:latin typeface="Arial" panose="020B0604020202020204" pitchFamily="34" charset="0"/>
                <a:cs typeface="Arial" panose="020B0604020202020204" pitchFamily="34" charset="0"/>
              </a:rPr>
              <a:t>Ngắt kết nối ổ đĩa ngoài ở máy tính của em.</a:t>
            </a:r>
          </a:p>
        </p:txBody>
      </p:sp>
      <p:sp>
        <p:nvSpPr>
          <p:cNvPr id="4" name="Freeform 4">
            <a:extLst>
              <a:ext uri="{FF2B5EF4-FFF2-40B4-BE49-F238E27FC236}">
                <a16:creationId xmlns:a16="http://schemas.microsoft.com/office/drawing/2014/main" id="{01776320-2D34-EC8B-F782-22C1570E7B5C}"/>
              </a:ext>
            </a:extLst>
          </p:cNvPr>
          <p:cNvSpPr/>
          <p:nvPr/>
        </p:nvSpPr>
        <p:spPr>
          <a:xfrm>
            <a:off x="1199439" y="6216361"/>
            <a:ext cx="2667000" cy="804468"/>
          </a:xfrm>
          <a:prstGeom prst="homePlate">
            <a:avLst/>
          </a:prstGeom>
          <a:solidFill>
            <a:srgbClr val="4BB963"/>
          </a:solidFill>
        </p:spPr>
        <p:txBody>
          <a:bodyPr anchor="ctr"/>
          <a:lstStyle/>
          <a:p>
            <a:pPr algn="ctr"/>
            <a:r>
              <a:rPr lang="vi-VN" sz="4000" b="1" dirty="0">
                <a:solidFill>
                  <a:schemeClr val="bg1"/>
                </a:solidFill>
                <a:latin typeface="Arial" panose="020B0604020202020204" pitchFamily="34" charset="0"/>
                <a:cs typeface="Arial" panose="020B0604020202020204" pitchFamily="34" charset="0"/>
              </a:rPr>
              <a:t>Bước 4</a:t>
            </a:r>
          </a:p>
        </p:txBody>
      </p:sp>
      <p:sp>
        <p:nvSpPr>
          <p:cNvPr id="5" name="Flowchart: Connector 4">
            <a:extLst>
              <a:ext uri="{FF2B5EF4-FFF2-40B4-BE49-F238E27FC236}">
                <a16:creationId xmlns:a16="http://schemas.microsoft.com/office/drawing/2014/main" id="{41C26901-25F2-706E-DC7C-E4DB580E01E6}"/>
              </a:ext>
            </a:extLst>
          </p:cNvPr>
          <p:cNvSpPr/>
          <p:nvPr/>
        </p:nvSpPr>
        <p:spPr>
          <a:xfrm>
            <a:off x="513638" y="6466196"/>
            <a:ext cx="304799" cy="304799"/>
          </a:xfrm>
          <a:prstGeom prst="flowChartConnector">
            <a:avLst/>
          </a:prstGeom>
          <a:solidFill>
            <a:srgbClr val="4BB963"/>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vi-VN"/>
          </a:p>
        </p:txBody>
      </p:sp>
      <p:cxnSp>
        <p:nvCxnSpPr>
          <p:cNvPr id="19" name="Straight Connector 18">
            <a:extLst>
              <a:ext uri="{FF2B5EF4-FFF2-40B4-BE49-F238E27FC236}">
                <a16:creationId xmlns:a16="http://schemas.microsoft.com/office/drawing/2014/main" id="{1EA2234B-36AD-B46D-48D1-FC5DA78440CF}"/>
              </a:ext>
            </a:extLst>
          </p:cNvPr>
          <p:cNvCxnSpPr>
            <a:cxnSpLocks/>
            <a:stCxn id="5" idx="6"/>
            <a:endCxn id="4" idx="1"/>
          </p:cNvCxnSpPr>
          <p:nvPr/>
        </p:nvCxnSpPr>
        <p:spPr>
          <a:xfrm flipV="1">
            <a:off x="818437" y="6618595"/>
            <a:ext cx="381002" cy="1"/>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20" name="TextBox 19">
            <a:extLst>
              <a:ext uri="{FF2B5EF4-FFF2-40B4-BE49-F238E27FC236}">
                <a16:creationId xmlns:a16="http://schemas.microsoft.com/office/drawing/2014/main" id="{53A20BC7-F50C-F60F-A70A-6CBF7E89BBA8}"/>
              </a:ext>
            </a:extLst>
          </p:cNvPr>
          <p:cNvSpPr txBox="1"/>
          <p:nvPr/>
        </p:nvSpPr>
        <p:spPr>
          <a:xfrm>
            <a:off x="4118428" y="6295429"/>
            <a:ext cx="10740567" cy="646331"/>
          </a:xfrm>
          <a:prstGeom prst="rect">
            <a:avLst/>
          </a:prstGeom>
          <a:noFill/>
        </p:spPr>
        <p:txBody>
          <a:bodyPr wrap="square">
            <a:spAutoFit/>
          </a:bodyPr>
          <a:lstStyle/>
          <a:p>
            <a:r>
              <a:rPr lang="vi-VN" sz="3600" dirty="0">
                <a:latin typeface="Arial" panose="020B0604020202020204" pitchFamily="34" charset="0"/>
                <a:cs typeface="Arial" panose="020B0604020202020204" pitchFamily="34" charset="0"/>
              </a:rPr>
              <a:t>Kết nối ổ đĩa ngoài vào máy tính của bạn.</a:t>
            </a:r>
          </a:p>
        </p:txBody>
      </p:sp>
      <p:sp>
        <p:nvSpPr>
          <p:cNvPr id="21" name="Freeform 4">
            <a:extLst>
              <a:ext uri="{FF2B5EF4-FFF2-40B4-BE49-F238E27FC236}">
                <a16:creationId xmlns:a16="http://schemas.microsoft.com/office/drawing/2014/main" id="{1AF6BFC0-BBAE-2936-F9F1-F0ACC0DF8C93}"/>
              </a:ext>
            </a:extLst>
          </p:cNvPr>
          <p:cNvSpPr/>
          <p:nvPr/>
        </p:nvSpPr>
        <p:spPr>
          <a:xfrm>
            <a:off x="1199439" y="7574828"/>
            <a:ext cx="2667000" cy="804468"/>
          </a:xfrm>
          <a:prstGeom prst="homePlate">
            <a:avLst/>
          </a:prstGeom>
          <a:solidFill>
            <a:srgbClr val="4BB963"/>
          </a:solidFill>
        </p:spPr>
        <p:txBody>
          <a:bodyPr anchor="ctr"/>
          <a:lstStyle/>
          <a:p>
            <a:pPr algn="ctr"/>
            <a:r>
              <a:rPr lang="vi-VN" sz="4000" b="1" dirty="0">
                <a:solidFill>
                  <a:schemeClr val="bg1"/>
                </a:solidFill>
                <a:latin typeface="Arial" panose="020B0604020202020204" pitchFamily="34" charset="0"/>
                <a:cs typeface="Arial" panose="020B0604020202020204" pitchFamily="34" charset="0"/>
              </a:rPr>
              <a:t>Bước 5</a:t>
            </a:r>
          </a:p>
        </p:txBody>
      </p:sp>
      <p:sp>
        <p:nvSpPr>
          <p:cNvPr id="22" name="Flowchart: Connector 21">
            <a:extLst>
              <a:ext uri="{FF2B5EF4-FFF2-40B4-BE49-F238E27FC236}">
                <a16:creationId xmlns:a16="http://schemas.microsoft.com/office/drawing/2014/main" id="{A4667C4C-D438-5749-94DE-A996796121E1}"/>
              </a:ext>
            </a:extLst>
          </p:cNvPr>
          <p:cNvSpPr/>
          <p:nvPr/>
        </p:nvSpPr>
        <p:spPr>
          <a:xfrm>
            <a:off x="513638" y="7824663"/>
            <a:ext cx="304799" cy="304799"/>
          </a:xfrm>
          <a:prstGeom prst="flowChartConnector">
            <a:avLst/>
          </a:prstGeom>
          <a:solidFill>
            <a:srgbClr val="4BB963"/>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vi-VN"/>
          </a:p>
        </p:txBody>
      </p:sp>
      <p:cxnSp>
        <p:nvCxnSpPr>
          <p:cNvPr id="23" name="Straight Connector 22">
            <a:extLst>
              <a:ext uri="{FF2B5EF4-FFF2-40B4-BE49-F238E27FC236}">
                <a16:creationId xmlns:a16="http://schemas.microsoft.com/office/drawing/2014/main" id="{7AD4AA12-89C3-7DFF-259B-5A6523E13407}"/>
              </a:ext>
            </a:extLst>
          </p:cNvPr>
          <p:cNvCxnSpPr>
            <a:cxnSpLocks/>
            <a:stCxn id="22" idx="6"/>
            <a:endCxn id="21" idx="1"/>
          </p:cNvCxnSpPr>
          <p:nvPr/>
        </p:nvCxnSpPr>
        <p:spPr>
          <a:xfrm flipV="1">
            <a:off x="818437" y="7977062"/>
            <a:ext cx="381002" cy="1"/>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24" name="TextBox 23">
            <a:extLst>
              <a:ext uri="{FF2B5EF4-FFF2-40B4-BE49-F238E27FC236}">
                <a16:creationId xmlns:a16="http://schemas.microsoft.com/office/drawing/2014/main" id="{58D2CFA5-AA0A-9A6A-2E9E-C79E5FF1B3AC}"/>
              </a:ext>
            </a:extLst>
          </p:cNvPr>
          <p:cNvSpPr txBox="1"/>
          <p:nvPr/>
        </p:nvSpPr>
        <p:spPr>
          <a:xfrm>
            <a:off x="4118428" y="7653896"/>
            <a:ext cx="10740567" cy="646331"/>
          </a:xfrm>
          <a:prstGeom prst="rect">
            <a:avLst/>
          </a:prstGeom>
          <a:noFill/>
        </p:spPr>
        <p:txBody>
          <a:bodyPr wrap="square">
            <a:spAutoFit/>
          </a:bodyPr>
          <a:lstStyle/>
          <a:p>
            <a:r>
              <a:rPr lang="vi-VN" sz="3600" dirty="0">
                <a:latin typeface="Arial" panose="020B0604020202020204" pitchFamily="34" charset="0"/>
                <a:cs typeface="Arial" panose="020B0604020202020204" pitchFamily="34" charset="0"/>
              </a:rPr>
              <a:t>Sao chép tệp từ ổ đĩa ngoài sang máy tính của bạn.</a:t>
            </a:r>
          </a:p>
        </p:txBody>
      </p:sp>
      <p:sp>
        <p:nvSpPr>
          <p:cNvPr id="25" name="Freeform 4">
            <a:extLst>
              <a:ext uri="{FF2B5EF4-FFF2-40B4-BE49-F238E27FC236}">
                <a16:creationId xmlns:a16="http://schemas.microsoft.com/office/drawing/2014/main" id="{C089AAEE-CC11-EE02-3B5E-65EF2AC04D8F}"/>
              </a:ext>
            </a:extLst>
          </p:cNvPr>
          <p:cNvSpPr/>
          <p:nvPr/>
        </p:nvSpPr>
        <p:spPr>
          <a:xfrm>
            <a:off x="1199439" y="8933295"/>
            <a:ext cx="2667000" cy="804468"/>
          </a:xfrm>
          <a:prstGeom prst="homePlate">
            <a:avLst/>
          </a:prstGeom>
          <a:solidFill>
            <a:srgbClr val="4BB963"/>
          </a:solidFill>
        </p:spPr>
        <p:txBody>
          <a:bodyPr anchor="ctr"/>
          <a:lstStyle/>
          <a:p>
            <a:pPr algn="ctr"/>
            <a:r>
              <a:rPr lang="vi-VN" sz="4000" b="1" dirty="0">
                <a:solidFill>
                  <a:schemeClr val="bg1"/>
                </a:solidFill>
                <a:latin typeface="Arial" panose="020B0604020202020204" pitchFamily="34" charset="0"/>
                <a:cs typeface="Arial" panose="020B0604020202020204" pitchFamily="34" charset="0"/>
              </a:rPr>
              <a:t>Bước 6</a:t>
            </a:r>
          </a:p>
        </p:txBody>
      </p:sp>
      <p:sp>
        <p:nvSpPr>
          <p:cNvPr id="26" name="Flowchart: Connector 25">
            <a:extLst>
              <a:ext uri="{FF2B5EF4-FFF2-40B4-BE49-F238E27FC236}">
                <a16:creationId xmlns:a16="http://schemas.microsoft.com/office/drawing/2014/main" id="{05D84C80-8DBB-DA74-DFE1-582E60A68D1E}"/>
              </a:ext>
            </a:extLst>
          </p:cNvPr>
          <p:cNvSpPr/>
          <p:nvPr/>
        </p:nvSpPr>
        <p:spPr>
          <a:xfrm>
            <a:off x="513638" y="9183130"/>
            <a:ext cx="304799" cy="304799"/>
          </a:xfrm>
          <a:prstGeom prst="flowChartConnector">
            <a:avLst/>
          </a:prstGeom>
          <a:solidFill>
            <a:srgbClr val="4BB963"/>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vi-VN"/>
          </a:p>
        </p:txBody>
      </p:sp>
      <p:cxnSp>
        <p:nvCxnSpPr>
          <p:cNvPr id="27" name="Straight Connector 26">
            <a:extLst>
              <a:ext uri="{FF2B5EF4-FFF2-40B4-BE49-F238E27FC236}">
                <a16:creationId xmlns:a16="http://schemas.microsoft.com/office/drawing/2014/main" id="{038F6088-980A-4FE3-FC37-E1DAD1C8DC49}"/>
              </a:ext>
            </a:extLst>
          </p:cNvPr>
          <p:cNvCxnSpPr>
            <a:cxnSpLocks/>
            <a:stCxn id="26" idx="6"/>
            <a:endCxn id="25" idx="1"/>
          </p:cNvCxnSpPr>
          <p:nvPr/>
        </p:nvCxnSpPr>
        <p:spPr>
          <a:xfrm flipV="1">
            <a:off x="818437" y="9335529"/>
            <a:ext cx="381002" cy="1"/>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28" name="TextBox 27">
            <a:extLst>
              <a:ext uri="{FF2B5EF4-FFF2-40B4-BE49-F238E27FC236}">
                <a16:creationId xmlns:a16="http://schemas.microsoft.com/office/drawing/2014/main" id="{6A95EBFD-3FE7-FD74-C892-552F3B717E1C}"/>
              </a:ext>
            </a:extLst>
          </p:cNvPr>
          <p:cNvSpPr txBox="1"/>
          <p:nvPr/>
        </p:nvSpPr>
        <p:spPr>
          <a:xfrm>
            <a:off x="4118428" y="9012363"/>
            <a:ext cx="10740567" cy="646331"/>
          </a:xfrm>
          <a:prstGeom prst="rect">
            <a:avLst/>
          </a:prstGeom>
          <a:noFill/>
        </p:spPr>
        <p:txBody>
          <a:bodyPr wrap="square">
            <a:spAutoFit/>
          </a:bodyPr>
          <a:lstStyle/>
          <a:p>
            <a:r>
              <a:rPr lang="vi-VN" sz="3600" dirty="0">
                <a:latin typeface="Arial" panose="020B0604020202020204" pitchFamily="34" charset="0"/>
                <a:cs typeface="Arial" panose="020B0604020202020204" pitchFamily="34" charset="0"/>
              </a:rPr>
              <a:t>Ngắt kết nối ổ đĩa ngoài ở máy tính của bạn.</a:t>
            </a:r>
          </a:p>
        </p:txBody>
      </p:sp>
    </p:spTree>
    <p:extLst>
      <p:ext uri="{BB962C8B-B14F-4D97-AF65-F5344CB8AC3E}">
        <p14:creationId xmlns:p14="http://schemas.microsoft.com/office/powerpoint/2010/main" val="149172975"/>
      </p:ext>
    </p:extLst>
  </p:cSld>
  <p:clrMapOvr>
    <a:masterClrMapping/>
  </p:clrMapOvr>
  <mc:AlternateContent xmlns:mc="http://schemas.openxmlformats.org/markup-compatibility/2006" xmlns:p159="http://schemas.microsoft.com/office/powerpoint/2015/09/main">
    <mc:Choice Requires="p159">
      <p:transition spd="slow">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up)">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cBhvr>
                                        <p:cTn id="12" dur="500" fill="hold"/>
                                        <p:tgtEl>
                                          <p:spTgt spid="6"/>
                                        </p:tgtEl>
                                        <p:attrNameLst>
                                          <p:attrName>ppt_w</p:attrName>
                                        </p:attrNameLst>
                                      </p:cBhvr>
                                      <p:tavLst>
                                        <p:tav tm="0">
                                          <p:val>
                                            <p:fltVal val="0"/>
                                          </p:val>
                                        </p:tav>
                                        <p:tav tm="100000">
                                          <p:val>
                                            <p:strVal val="#ppt_w"/>
                                          </p:val>
                                        </p:tav>
                                      </p:tavLst>
                                    </p:anim>
                                    <p:anim calcmode="lin" valueType="num">
                                      <p:cBhvr>
                                        <p:cTn id="13" dur="500" fill="hold"/>
                                        <p:tgtEl>
                                          <p:spTgt spid="6"/>
                                        </p:tgtEl>
                                        <p:attrNameLst>
                                          <p:attrName>ppt_h</p:attrName>
                                        </p:attrNameLst>
                                      </p:cBhvr>
                                      <p:tavLst>
                                        <p:tav tm="0">
                                          <p:val>
                                            <p:fltVal val="0"/>
                                          </p:val>
                                        </p:tav>
                                        <p:tav tm="100000">
                                          <p:val>
                                            <p:strVal val="#ppt_h"/>
                                          </p:val>
                                        </p:tav>
                                      </p:tavLst>
                                    </p:anim>
                                    <p:animEffect transition="in" filter="fade">
                                      <p:cBhvr>
                                        <p:cTn id="14" dur="500"/>
                                        <p:tgtEl>
                                          <p:spTgt spid="6"/>
                                        </p:tgtEl>
                                      </p:cBhvr>
                                    </p:animEffect>
                                  </p:childTnLst>
                                </p:cTn>
                              </p:par>
                            </p:childTnLst>
                          </p:cTn>
                        </p:par>
                        <p:par>
                          <p:cTn id="15" fill="hold">
                            <p:stCondLst>
                              <p:cond delay="500"/>
                            </p:stCondLst>
                            <p:childTnLst>
                              <p:par>
                                <p:cTn id="16" presetID="22" presetClass="entr" presetSubtype="8" fill="hold" nodeType="after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wipe(left)">
                                      <p:cBhvr>
                                        <p:cTn id="18" dur="500"/>
                                        <p:tgtEl>
                                          <p:spTgt spid="7"/>
                                        </p:tgtEl>
                                      </p:cBhvr>
                                    </p:animEffect>
                                  </p:childTnLst>
                                </p:cTn>
                              </p:par>
                              <p:par>
                                <p:cTn id="19" presetID="22" presetClass="entr" presetSubtype="8" fill="hold" grpId="0" nodeType="with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wipe(left)">
                                      <p:cBhvr>
                                        <p:cTn id="21" dur="500"/>
                                        <p:tgtEl>
                                          <p:spTgt spid="2"/>
                                        </p:tgtEl>
                                      </p:cBhvr>
                                    </p:animEffect>
                                  </p:childTnLst>
                                </p:cTn>
                              </p:par>
                            </p:childTnLst>
                          </p:cTn>
                        </p:par>
                        <p:par>
                          <p:cTn id="22" fill="hold">
                            <p:stCondLst>
                              <p:cond delay="1000"/>
                            </p:stCondLst>
                            <p:childTnLst>
                              <p:par>
                                <p:cTn id="23" presetID="22" presetClass="entr" presetSubtype="4" fill="hold" grpId="0" nodeType="afterEffect">
                                  <p:stCondLst>
                                    <p:cond delay="0"/>
                                  </p:stCondLst>
                                  <p:childTnLst>
                                    <p:set>
                                      <p:cBhvr>
                                        <p:cTn id="24" dur="1" fill="hold">
                                          <p:stCondLst>
                                            <p:cond delay="0"/>
                                          </p:stCondLst>
                                        </p:cTn>
                                        <p:tgtEl>
                                          <p:spTgt spid="8"/>
                                        </p:tgtEl>
                                        <p:attrNameLst>
                                          <p:attrName>style.visibility</p:attrName>
                                        </p:attrNameLst>
                                      </p:cBhvr>
                                      <p:to>
                                        <p:strVal val="visible"/>
                                      </p:to>
                                    </p:set>
                                    <p:animEffect transition="in" filter="wipe(down)">
                                      <p:cBhvr>
                                        <p:cTn id="25" dur="500"/>
                                        <p:tgtEl>
                                          <p:spTgt spid="8"/>
                                        </p:tgtEl>
                                      </p:cBhvr>
                                    </p:animEffect>
                                  </p:childTnLst>
                                </p:cTn>
                              </p:par>
                            </p:childTnLst>
                          </p:cTn>
                        </p:par>
                      </p:childTnLst>
                    </p:cTn>
                  </p:par>
                  <p:par>
                    <p:cTn id="26" fill="hold">
                      <p:stCondLst>
                        <p:cond delay="indefinite"/>
                      </p:stCondLst>
                      <p:childTnLst>
                        <p:par>
                          <p:cTn id="27" fill="hold">
                            <p:stCondLst>
                              <p:cond delay="0"/>
                            </p:stCondLst>
                            <p:childTnLst>
                              <p:par>
                                <p:cTn id="28" presetID="53" presetClass="entr" presetSubtype="16" fill="hold" grpId="0" nodeType="clickEffect">
                                  <p:stCondLst>
                                    <p:cond delay="0"/>
                                  </p:stCondLst>
                                  <p:childTnLst>
                                    <p:set>
                                      <p:cBhvr>
                                        <p:cTn id="29" dur="1" fill="hold">
                                          <p:stCondLst>
                                            <p:cond delay="0"/>
                                          </p:stCondLst>
                                        </p:cTn>
                                        <p:tgtEl>
                                          <p:spTgt spid="10"/>
                                        </p:tgtEl>
                                        <p:attrNameLst>
                                          <p:attrName>style.visibility</p:attrName>
                                        </p:attrNameLst>
                                      </p:cBhvr>
                                      <p:to>
                                        <p:strVal val="visible"/>
                                      </p:to>
                                    </p:set>
                                    <p:anim calcmode="lin" valueType="num">
                                      <p:cBhvr>
                                        <p:cTn id="30" dur="500" fill="hold"/>
                                        <p:tgtEl>
                                          <p:spTgt spid="10"/>
                                        </p:tgtEl>
                                        <p:attrNameLst>
                                          <p:attrName>ppt_w</p:attrName>
                                        </p:attrNameLst>
                                      </p:cBhvr>
                                      <p:tavLst>
                                        <p:tav tm="0">
                                          <p:val>
                                            <p:fltVal val="0"/>
                                          </p:val>
                                        </p:tav>
                                        <p:tav tm="100000">
                                          <p:val>
                                            <p:strVal val="#ppt_w"/>
                                          </p:val>
                                        </p:tav>
                                      </p:tavLst>
                                    </p:anim>
                                    <p:anim calcmode="lin" valueType="num">
                                      <p:cBhvr>
                                        <p:cTn id="31" dur="500" fill="hold"/>
                                        <p:tgtEl>
                                          <p:spTgt spid="10"/>
                                        </p:tgtEl>
                                        <p:attrNameLst>
                                          <p:attrName>ppt_h</p:attrName>
                                        </p:attrNameLst>
                                      </p:cBhvr>
                                      <p:tavLst>
                                        <p:tav tm="0">
                                          <p:val>
                                            <p:fltVal val="0"/>
                                          </p:val>
                                        </p:tav>
                                        <p:tav tm="100000">
                                          <p:val>
                                            <p:strVal val="#ppt_h"/>
                                          </p:val>
                                        </p:tav>
                                      </p:tavLst>
                                    </p:anim>
                                    <p:animEffect transition="in" filter="fade">
                                      <p:cBhvr>
                                        <p:cTn id="32" dur="500"/>
                                        <p:tgtEl>
                                          <p:spTgt spid="10"/>
                                        </p:tgtEl>
                                      </p:cBhvr>
                                    </p:animEffect>
                                  </p:childTnLst>
                                </p:cTn>
                              </p:par>
                            </p:childTnLst>
                          </p:cTn>
                        </p:par>
                        <p:par>
                          <p:cTn id="33" fill="hold">
                            <p:stCondLst>
                              <p:cond delay="500"/>
                            </p:stCondLst>
                            <p:childTnLst>
                              <p:par>
                                <p:cTn id="34" presetID="22" presetClass="entr" presetSubtype="8" fill="hold" nodeType="afterEffect">
                                  <p:stCondLst>
                                    <p:cond delay="0"/>
                                  </p:stCondLst>
                                  <p:childTnLst>
                                    <p:set>
                                      <p:cBhvr>
                                        <p:cTn id="35" dur="1" fill="hold">
                                          <p:stCondLst>
                                            <p:cond delay="0"/>
                                          </p:stCondLst>
                                        </p:cTn>
                                        <p:tgtEl>
                                          <p:spTgt spid="11"/>
                                        </p:tgtEl>
                                        <p:attrNameLst>
                                          <p:attrName>style.visibility</p:attrName>
                                        </p:attrNameLst>
                                      </p:cBhvr>
                                      <p:to>
                                        <p:strVal val="visible"/>
                                      </p:to>
                                    </p:set>
                                    <p:animEffect transition="in" filter="wipe(left)">
                                      <p:cBhvr>
                                        <p:cTn id="36" dur="500"/>
                                        <p:tgtEl>
                                          <p:spTgt spid="11"/>
                                        </p:tgtEl>
                                      </p:cBhvr>
                                    </p:animEffect>
                                  </p:childTnLst>
                                </p:cTn>
                              </p:par>
                              <p:par>
                                <p:cTn id="37" presetID="22" presetClass="entr" presetSubtype="8" fill="hold" grpId="0" nodeType="withEffect">
                                  <p:stCondLst>
                                    <p:cond delay="0"/>
                                  </p:stCondLst>
                                  <p:childTnLst>
                                    <p:set>
                                      <p:cBhvr>
                                        <p:cTn id="38" dur="1" fill="hold">
                                          <p:stCondLst>
                                            <p:cond delay="0"/>
                                          </p:stCondLst>
                                        </p:cTn>
                                        <p:tgtEl>
                                          <p:spTgt spid="9"/>
                                        </p:tgtEl>
                                        <p:attrNameLst>
                                          <p:attrName>style.visibility</p:attrName>
                                        </p:attrNameLst>
                                      </p:cBhvr>
                                      <p:to>
                                        <p:strVal val="visible"/>
                                      </p:to>
                                    </p:set>
                                    <p:animEffect transition="in" filter="wipe(left)">
                                      <p:cBhvr>
                                        <p:cTn id="39" dur="500"/>
                                        <p:tgtEl>
                                          <p:spTgt spid="9"/>
                                        </p:tgtEl>
                                      </p:cBhvr>
                                    </p:animEffect>
                                  </p:childTnLst>
                                </p:cTn>
                              </p:par>
                            </p:childTnLst>
                          </p:cTn>
                        </p:par>
                        <p:par>
                          <p:cTn id="40" fill="hold">
                            <p:stCondLst>
                              <p:cond delay="1000"/>
                            </p:stCondLst>
                            <p:childTnLst>
                              <p:par>
                                <p:cTn id="41" presetID="22" presetClass="entr" presetSubtype="4" fill="hold" grpId="0" nodeType="afterEffect">
                                  <p:stCondLst>
                                    <p:cond delay="0"/>
                                  </p:stCondLst>
                                  <p:childTnLst>
                                    <p:set>
                                      <p:cBhvr>
                                        <p:cTn id="42" dur="1" fill="hold">
                                          <p:stCondLst>
                                            <p:cond delay="0"/>
                                          </p:stCondLst>
                                        </p:cTn>
                                        <p:tgtEl>
                                          <p:spTgt spid="12"/>
                                        </p:tgtEl>
                                        <p:attrNameLst>
                                          <p:attrName>style.visibility</p:attrName>
                                        </p:attrNameLst>
                                      </p:cBhvr>
                                      <p:to>
                                        <p:strVal val="visible"/>
                                      </p:to>
                                    </p:set>
                                    <p:animEffect transition="in" filter="wipe(down)">
                                      <p:cBhvr>
                                        <p:cTn id="43" dur="500"/>
                                        <p:tgtEl>
                                          <p:spTgt spid="12"/>
                                        </p:tgtEl>
                                      </p:cBhvr>
                                    </p:animEffect>
                                  </p:childTnLst>
                                </p:cTn>
                              </p:par>
                            </p:childTnLst>
                          </p:cTn>
                        </p:par>
                      </p:childTnLst>
                    </p:cTn>
                  </p:par>
                  <p:par>
                    <p:cTn id="44" fill="hold">
                      <p:stCondLst>
                        <p:cond delay="indefinite"/>
                      </p:stCondLst>
                      <p:childTnLst>
                        <p:par>
                          <p:cTn id="45" fill="hold">
                            <p:stCondLst>
                              <p:cond delay="0"/>
                            </p:stCondLst>
                            <p:childTnLst>
                              <p:par>
                                <p:cTn id="46" presetID="53" presetClass="entr" presetSubtype="16" fill="hold" grpId="0" nodeType="clickEffect">
                                  <p:stCondLst>
                                    <p:cond delay="0"/>
                                  </p:stCondLst>
                                  <p:childTnLst>
                                    <p:set>
                                      <p:cBhvr>
                                        <p:cTn id="47" dur="1" fill="hold">
                                          <p:stCondLst>
                                            <p:cond delay="0"/>
                                          </p:stCondLst>
                                        </p:cTn>
                                        <p:tgtEl>
                                          <p:spTgt spid="14"/>
                                        </p:tgtEl>
                                        <p:attrNameLst>
                                          <p:attrName>style.visibility</p:attrName>
                                        </p:attrNameLst>
                                      </p:cBhvr>
                                      <p:to>
                                        <p:strVal val="visible"/>
                                      </p:to>
                                    </p:set>
                                    <p:anim calcmode="lin" valueType="num">
                                      <p:cBhvr>
                                        <p:cTn id="48" dur="500" fill="hold"/>
                                        <p:tgtEl>
                                          <p:spTgt spid="14"/>
                                        </p:tgtEl>
                                        <p:attrNameLst>
                                          <p:attrName>ppt_w</p:attrName>
                                        </p:attrNameLst>
                                      </p:cBhvr>
                                      <p:tavLst>
                                        <p:tav tm="0">
                                          <p:val>
                                            <p:fltVal val="0"/>
                                          </p:val>
                                        </p:tav>
                                        <p:tav tm="100000">
                                          <p:val>
                                            <p:strVal val="#ppt_w"/>
                                          </p:val>
                                        </p:tav>
                                      </p:tavLst>
                                    </p:anim>
                                    <p:anim calcmode="lin" valueType="num">
                                      <p:cBhvr>
                                        <p:cTn id="49" dur="500" fill="hold"/>
                                        <p:tgtEl>
                                          <p:spTgt spid="14"/>
                                        </p:tgtEl>
                                        <p:attrNameLst>
                                          <p:attrName>ppt_h</p:attrName>
                                        </p:attrNameLst>
                                      </p:cBhvr>
                                      <p:tavLst>
                                        <p:tav tm="0">
                                          <p:val>
                                            <p:fltVal val="0"/>
                                          </p:val>
                                        </p:tav>
                                        <p:tav tm="100000">
                                          <p:val>
                                            <p:strVal val="#ppt_h"/>
                                          </p:val>
                                        </p:tav>
                                      </p:tavLst>
                                    </p:anim>
                                    <p:animEffect transition="in" filter="fade">
                                      <p:cBhvr>
                                        <p:cTn id="50" dur="500"/>
                                        <p:tgtEl>
                                          <p:spTgt spid="14"/>
                                        </p:tgtEl>
                                      </p:cBhvr>
                                    </p:animEffect>
                                  </p:childTnLst>
                                </p:cTn>
                              </p:par>
                            </p:childTnLst>
                          </p:cTn>
                        </p:par>
                        <p:par>
                          <p:cTn id="51" fill="hold">
                            <p:stCondLst>
                              <p:cond delay="500"/>
                            </p:stCondLst>
                            <p:childTnLst>
                              <p:par>
                                <p:cTn id="52" presetID="22" presetClass="entr" presetSubtype="8" fill="hold" nodeType="afterEffect">
                                  <p:stCondLst>
                                    <p:cond delay="0"/>
                                  </p:stCondLst>
                                  <p:childTnLst>
                                    <p:set>
                                      <p:cBhvr>
                                        <p:cTn id="53" dur="1" fill="hold">
                                          <p:stCondLst>
                                            <p:cond delay="0"/>
                                          </p:stCondLst>
                                        </p:cTn>
                                        <p:tgtEl>
                                          <p:spTgt spid="15"/>
                                        </p:tgtEl>
                                        <p:attrNameLst>
                                          <p:attrName>style.visibility</p:attrName>
                                        </p:attrNameLst>
                                      </p:cBhvr>
                                      <p:to>
                                        <p:strVal val="visible"/>
                                      </p:to>
                                    </p:set>
                                    <p:animEffect transition="in" filter="wipe(left)">
                                      <p:cBhvr>
                                        <p:cTn id="54" dur="500"/>
                                        <p:tgtEl>
                                          <p:spTgt spid="15"/>
                                        </p:tgtEl>
                                      </p:cBhvr>
                                    </p:animEffect>
                                  </p:childTnLst>
                                </p:cTn>
                              </p:par>
                              <p:par>
                                <p:cTn id="55" presetID="22" presetClass="entr" presetSubtype="8" fill="hold" grpId="0" nodeType="withEffect">
                                  <p:stCondLst>
                                    <p:cond delay="0"/>
                                  </p:stCondLst>
                                  <p:childTnLst>
                                    <p:set>
                                      <p:cBhvr>
                                        <p:cTn id="56" dur="1" fill="hold">
                                          <p:stCondLst>
                                            <p:cond delay="0"/>
                                          </p:stCondLst>
                                        </p:cTn>
                                        <p:tgtEl>
                                          <p:spTgt spid="13"/>
                                        </p:tgtEl>
                                        <p:attrNameLst>
                                          <p:attrName>style.visibility</p:attrName>
                                        </p:attrNameLst>
                                      </p:cBhvr>
                                      <p:to>
                                        <p:strVal val="visible"/>
                                      </p:to>
                                    </p:set>
                                    <p:animEffect transition="in" filter="wipe(left)">
                                      <p:cBhvr>
                                        <p:cTn id="57" dur="500"/>
                                        <p:tgtEl>
                                          <p:spTgt spid="13"/>
                                        </p:tgtEl>
                                      </p:cBhvr>
                                    </p:animEffect>
                                  </p:childTnLst>
                                </p:cTn>
                              </p:par>
                            </p:childTnLst>
                          </p:cTn>
                        </p:par>
                        <p:par>
                          <p:cTn id="58" fill="hold">
                            <p:stCondLst>
                              <p:cond delay="1000"/>
                            </p:stCondLst>
                            <p:childTnLst>
                              <p:par>
                                <p:cTn id="59" presetID="22" presetClass="entr" presetSubtype="4" fill="hold" grpId="0" nodeType="afterEffect">
                                  <p:stCondLst>
                                    <p:cond delay="0"/>
                                  </p:stCondLst>
                                  <p:childTnLst>
                                    <p:set>
                                      <p:cBhvr>
                                        <p:cTn id="60" dur="1" fill="hold">
                                          <p:stCondLst>
                                            <p:cond delay="0"/>
                                          </p:stCondLst>
                                        </p:cTn>
                                        <p:tgtEl>
                                          <p:spTgt spid="16"/>
                                        </p:tgtEl>
                                        <p:attrNameLst>
                                          <p:attrName>style.visibility</p:attrName>
                                        </p:attrNameLst>
                                      </p:cBhvr>
                                      <p:to>
                                        <p:strVal val="visible"/>
                                      </p:to>
                                    </p:set>
                                    <p:animEffect transition="in" filter="wipe(down)">
                                      <p:cBhvr>
                                        <p:cTn id="61" dur="500"/>
                                        <p:tgtEl>
                                          <p:spTgt spid="16"/>
                                        </p:tgtEl>
                                      </p:cBhvr>
                                    </p:animEffect>
                                  </p:childTnLst>
                                </p:cTn>
                              </p:par>
                            </p:childTnLst>
                          </p:cTn>
                        </p:par>
                      </p:childTnLst>
                    </p:cTn>
                  </p:par>
                  <p:par>
                    <p:cTn id="62" fill="hold">
                      <p:stCondLst>
                        <p:cond delay="indefinite"/>
                      </p:stCondLst>
                      <p:childTnLst>
                        <p:par>
                          <p:cTn id="63" fill="hold">
                            <p:stCondLst>
                              <p:cond delay="0"/>
                            </p:stCondLst>
                            <p:childTnLst>
                              <p:par>
                                <p:cTn id="64" presetID="53" presetClass="entr" presetSubtype="16" fill="hold" grpId="0" nodeType="clickEffect">
                                  <p:stCondLst>
                                    <p:cond delay="0"/>
                                  </p:stCondLst>
                                  <p:childTnLst>
                                    <p:set>
                                      <p:cBhvr>
                                        <p:cTn id="65" dur="1" fill="hold">
                                          <p:stCondLst>
                                            <p:cond delay="0"/>
                                          </p:stCondLst>
                                        </p:cTn>
                                        <p:tgtEl>
                                          <p:spTgt spid="5"/>
                                        </p:tgtEl>
                                        <p:attrNameLst>
                                          <p:attrName>style.visibility</p:attrName>
                                        </p:attrNameLst>
                                      </p:cBhvr>
                                      <p:to>
                                        <p:strVal val="visible"/>
                                      </p:to>
                                    </p:set>
                                    <p:anim calcmode="lin" valueType="num">
                                      <p:cBhvr>
                                        <p:cTn id="66" dur="500" fill="hold"/>
                                        <p:tgtEl>
                                          <p:spTgt spid="5"/>
                                        </p:tgtEl>
                                        <p:attrNameLst>
                                          <p:attrName>ppt_w</p:attrName>
                                        </p:attrNameLst>
                                      </p:cBhvr>
                                      <p:tavLst>
                                        <p:tav tm="0">
                                          <p:val>
                                            <p:fltVal val="0"/>
                                          </p:val>
                                        </p:tav>
                                        <p:tav tm="100000">
                                          <p:val>
                                            <p:strVal val="#ppt_w"/>
                                          </p:val>
                                        </p:tav>
                                      </p:tavLst>
                                    </p:anim>
                                    <p:anim calcmode="lin" valueType="num">
                                      <p:cBhvr>
                                        <p:cTn id="67" dur="500" fill="hold"/>
                                        <p:tgtEl>
                                          <p:spTgt spid="5"/>
                                        </p:tgtEl>
                                        <p:attrNameLst>
                                          <p:attrName>ppt_h</p:attrName>
                                        </p:attrNameLst>
                                      </p:cBhvr>
                                      <p:tavLst>
                                        <p:tav tm="0">
                                          <p:val>
                                            <p:fltVal val="0"/>
                                          </p:val>
                                        </p:tav>
                                        <p:tav tm="100000">
                                          <p:val>
                                            <p:strVal val="#ppt_h"/>
                                          </p:val>
                                        </p:tav>
                                      </p:tavLst>
                                    </p:anim>
                                    <p:animEffect transition="in" filter="fade">
                                      <p:cBhvr>
                                        <p:cTn id="68" dur="500"/>
                                        <p:tgtEl>
                                          <p:spTgt spid="5"/>
                                        </p:tgtEl>
                                      </p:cBhvr>
                                    </p:animEffect>
                                  </p:childTnLst>
                                </p:cTn>
                              </p:par>
                            </p:childTnLst>
                          </p:cTn>
                        </p:par>
                        <p:par>
                          <p:cTn id="69" fill="hold">
                            <p:stCondLst>
                              <p:cond delay="500"/>
                            </p:stCondLst>
                            <p:childTnLst>
                              <p:par>
                                <p:cTn id="70" presetID="22" presetClass="entr" presetSubtype="8" fill="hold" nodeType="afterEffect">
                                  <p:stCondLst>
                                    <p:cond delay="0"/>
                                  </p:stCondLst>
                                  <p:childTnLst>
                                    <p:set>
                                      <p:cBhvr>
                                        <p:cTn id="71" dur="1" fill="hold">
                                          <p:stCondLst>
                                            <p:cond delay="0"/>
                                          </p:stCondLst>
                                        </p:cTn>
                                        <p:tgtEl>
                                          <p:spTgt spid="19"/>
                                        </p:tgtEl>
                                        <p:attrNameLst>
                                          <p:attrName>style.visibility</p:attrName>
                                        </p:attrNameLst>
                                      </p:cBhvr>
                                      <p:to>
                                        <p:strVal val="visible"/>
                                      </p:to>
                                    </p:set>
                                    <p:animEffect transition="in" filter="wipe(left)">
                                      <p:cBhvr>
                                        <p:cTn id="72" dur="500"/>
                                        <p:tgtEl>
                                          <p:spTgt spid="19"/>
                                        </p:tgtEl>
                                      </p:cBhvr>
                                    </p:animEffect>
                                  </p:childTnLst>
                                </p:cTn>
                              </p:par>
                              <p:par>
                                <p:cTn id="73" presetID="22" presetClass="entr" presetSubtype="8" fill="hold" grpId="0" nodeType="withEffect">
                                  <p:stCondLst>
                                    <p:cond delay="0"/>
                                  </p:stCondLst>
                                  <p:childTnLst>
                                    <p:set>
                                      <p:cBhvr>
                                        <p:cTn id="74" dur="1" fill="hold">
                                          <p:stCondLst>
                                            <p:cond delay="0"/>
                                          </p:stCondLst>
                                        </p:cTn>
                                        <p:tgtEl>
                                          <p:spTgt spid="4"/>
                                        </p:tgtEl>
                                        <p:attrNameLst>
                                          <p:attrName>style.visibility</p:attrName>
                                        </p:attrNameLst>
                                      </p:cBhvr>
                                      <p:to>
                                        <p:strVal val="visible"/>
                                      </p:to>
                                    </p:set>
                                    <p:animEffect transition="in" filter="wipe(left)">
                                      <p:cBhvr>
                                        <p:cTn id="75" dur="500"/>
                                        <p:tgtEl>
                                          <p:spTgt spid="4"/>
                                        </p:tgtEl>
                                      </p:cBhvr>
                                    </p:animEffect>
                                  </p:childTnLst>
                                </p:cTn>
                              </p:par>
                            </p:childTnLst>
                          </p:cTn>
                        </p:par>
                        <p:par>
                          <p:cTn id="76" fill="hold">
                            <p:stCondLst>
                              <p:cond delay="1000"/>
                            </p:stCondLst>
                            <p:childTnLst>
                              <p:par>
                                <p:cTn id="77" presetID="22" presetClass="entr" presetSubtype="4" fill="hold" grpId="0" nodeType="afterEffect">
                                  <p:stCondLst>
                                    <p:cond delay="0"/>
                                  </p:stCondLst>
                                  <p:childTnLst>
                                    <p:set>
                                      <p:cBhvr>
                                        <p:cTn id="78" dur="1" fill="hold">
                                          <p:stCondLst>
                                            <p:cond delay="0"/>
                                          </p:stCondLst>
                                        </p:cTn>
                                        <p:tgtEl>
                                          <p:spTgt spid="20"/>
                                        </p:tgtEl>
                                        <p:attrNameLst>
                                          <p:attrName>style.visibility</p:attrName>
                                        </p:attrNameLst>
                                      </p:cBhvr>
                                      <p:to>
                                        <p:strVal val="visible"/>
                                      </p:to>
                                    </p:set>
                                    <p:animEffect transition="in" filter="wipe(down)">
                                      <p:cBhvr>
                                        <p:cTn id="79" dur="500"/>
                                        <p:tgtEl>
                                          <p:spTgt spid="20"/>
                                        </p:tgtEl>
                                      </p:cBhvr>
                                    </p:animEffect>
                                  </p:childTnLst>
                                </p:cTn>
                              </p:par>
                            </p:childTnLst>
                          </p:cTn>
                        </p:par>
                      </p:childTnLst>
                    </p:cTn>
                  </p:par>
                  <p:par>
                    <p:cTn id="80" fill="hold">
                      <p:stCondLst>
                        <p:cond delay="indefinite"/>
                      </p:stCondLst>
                      <p:childTnLst>
                        <p:par>
                          <p:cTn id="81" fill="hold">
                            <p:stCondLst>
                              <p:cond delay="0"/>
                            </p:stCondLst>
                            <p:childTnLst>
                              <p:par>
                                <p:cTn id="82" presetID="53" presetClass="entr" presetSubtype="16" fill="hold" grpId="0" nodeType="clickEffect">
                                  <p:stCondLst>
                                    <p:cond delay="0"/>
                                  </p:stCondLst>
                                  <p:childTnLst>
                                    <p:set>
                                      <p:cBhvr>
                                        <p:cTn id="83" dur="1" fill="hold">
                                          <p:stCondLst>
                                            <p:cond delay="0"/>
                                          </p:stCondLst>
                                        </p:cTn>
                                        <p:tgtEl>
                                          <p:spTgt spid="22"/>
                                        </p:tgtEl>
                                        <p:attrNameLst>
                                          <p:attrName>style.visibility</p:attrName>
                                        </p:attrNameLst>
                                      </p:cBhvr>
                                      <p:to>
                                        <p:strVal val="visible"/>
                                      </p:to>
                                    </p:set>
                                    <p:anim calcmode="lin" valueType="num">
                                      <p:cBhvr>
                                        <p:cTn id="84" dur="500" fill="hold"/>
                                        <p:tgtEl>
                                          <p:spTgt spid="22"/>
                                        </p:tgtEl>
                                        <p:attrNameLst>
                                          <p:attrName>ppt_w</p:attrName>
                                        </p:attrNameLst>
                                      </p:cBhvr>
                                      <p:tavLst>
                                        <p:tav tm="0">
                                          <p:val>
                                            <p:fltVal val="0"/>
                                          </p:val>
                                        </p:tav>
                                        <p:tav tm="100000">
                                          <p:val>
                                            <p:strVal val="#ppt_w"/>
                                          </p:val>
                                        </p:tav>
                                      </p:tavLst>
                                    </p:anim>
                                    <p:anim calcmode="lin" valueType="num">
                                      <p:cBhvr>
                                        <p:cTn id="85" dur="500" fill="hold"/>
                                        <p:tgtEl>
                                          <p:spTgt spid="22"/>
                                        </p:tgtEl>
                                        <p:attrNameLst>
                                          <p:attrName>ppt_h</p:attrName>
                                        </p:attrNameLst>
                                      </p:cBhvr>
                                      <p:tavLst>
                                        <p:tav tm="0">
                                          <p:val>
                                            <p:fltVal val="0"/>
                                          </p:val>
                                        </p:tav>
                                        <p:tav tm="100000">
                                          <p:val>
                                            <p:strVal val="#ppt_h"/>
                                          </p:val>
                                        </p:tav>
                                      </p:tavLst>
                                    </p:anim>
                                    <p:animEffect transition="in" filter="fade">
                                      <p:cBhvr>
                                        <p:cTn id="86" dur="500"/>
                                        <p:tgtEl>
                                          <p:spTgt spid="22"/>
                                        </p:tgtEl>
                                      </p:cBhvr>
                                    </p:animEffect>
                                  </p:childTnLst>
                                </p:cTn>
                              </p:par>
                            </p:childTnLst>
                          </p:cTn>
                        </p:par>
                        <p:par>
                          <p:cTn id="87" fill="hold">
                            <p:stCondLst>
                              <p:cond delay="500"/>
                            </p:stCondLst>
                            <p:childTnLst>
                              <p:par>
                                <p:cTn id="88" presetID="22" presetClass="entr" presetSubtype="8" fill="hold" nodeType="afterEffect">
                                  <p:stCondLst>
                                    <p:cond delay="0"/>
                                  </p:stCondLst>
                                  <p:childTnLst>
                                    <p:set>
                                      <p:cBhvr>
                                        <p:cTn id="89" dur="1" fill="hold">
                                          <p:stCondLst>
                                            <p:cond delay="0"/>
                                          </p:stCondLst>
                                        </p:cTn>
                                        <p:tgtEl>
                                          <p:spTgt spid="23"/>
                                        </p:tgtEl>
                                        <p:attrNameLst>
                                          <p:attrName>style.visibility</p:attrName>
                                        </p:attrNameLst>
                                      </p:cBhvr>
                                      <p:to>
                                        <p:strVal val="visible"/>
                                      </p:to>
                                    </p:set>
                                    <p:animEffect transition="in" filter="wipe(left)">
                                      <p:cBhvr>
                                        <p:cTn id="90" dur="500"/>
                                        <p:tgtEl>
                                          <p:spTgt spid="23"/>
                                        </p:tgtEl>
                                      </p:cBhvr>
                                    </p:animEffect>
                                  </p:childTnLst>
                                </p:cTn>
                              </p:par>
                              <p:par>
                                <p:cTn id="91" presetID="22" presetClass="entr" presetSubtype="8" fill="hold" grpId="0" nodeType="withEffect">
                                  <p:stCondLst>
                                    <p:cond delay="0"/>
                                  </p:stCondLst>
                                  <p:childTnLst>
                                    <p:set>
                                      <p:cBhvr>
                                        <p:cTn id="92" dur="1" fill="hold">
                                          <p:stCondLst>
                                            <p:cond delay="0"/>
                                          </p:stCondLst>
                                        </p:cTn>
                                        <p:tgtEl>
                                          <p:spTgt spid="21"/>
                                        </p:tgtEl>
                                        <p:attrNameLst>
                                          <p:attrName>style.visibility</p:attrName>
                                        </p:attrNameLst>
                                      </p:cBhvr>
                                      <p:to>
                                        <p:strVal val="visible"/>
                                      </p:to>
                                    </p:set>
                                    <p:animEffect transition="in" filter="wipe(left)">
                                      <p:cBhvr>
                                        <p:cTn id="93" dur="500"/>
                                        <p:tgtEl>
                                          <p:spTgt spid="21"/>
                                        </p:tgtEl>
                                      </p:cBhvr>
                                    </p:animEffect>
                                  </p:childTnLst>
                                </p:cTn>
                              </p:par>
                            </p:childTnLst>
                          </p:cTn>
                        </p:par>
                        <p:par>
                          <p:cTn id="94" fill="hold">
                            <p:stCondLst>
                              <p:cond delay="1000"/>
                            </p:stCondLst>
                            <p:childTnLst>
                              <p:par>
                                <p:cTn id="95" presetID="22" presetClass="entr" presetSubtype="4" fill="hold" grpId="0" nodeType="afterEffect">
                                  <p:stCondLst>
                                    <p:cond delay="0"/>
                                  </p:stCondLst>
                                  <p:childTnLst>
                                    <p:set>
                                      <p:cBhvr>
                                        <p:cTn id="96" dur="1" fill="hold">
                                          <p:stCondLst>
                                            <p:cond delay="0"/>
                                          </p:stCondLst>
                                        </p:cTn>
                                        <p:tgtEl>
                                          <p:spTgt spid="24"/>
                                        </p:tgtEl>
                                        <p:attrNameLst>
                                          <p:attrName>style.visibility</p:attrName>
                                        </p:attrNameLst>
                                      </p:cBhvr>
                                      <p:to>
                                        <p:strVal val="visible"/>
                                      </p:to>
                                    </p:set>
                                    <p:animEffect transition="in" filter="wipe(down)">
                                      <p:cBhvr>
                                        <p:cTn id="97" dur="500"/>
                                        <p:tgtEl>
                                          <p:spTgt spid="24"/>
                                        </p:tgtEl>
                                      </p:cBhvr>
                                    </p:animEffect>
                                  </p:childTnLst>
                                </p:cTn>
                              </p:par>
                            </p:childTnLst>
                          </p:cTn>
                        </p:par>
                      </p:childTnLst>
                    </p:cTn>
                  </p:par>
                  <p:par>
                    <p:cTn id="98" fill="hold">
                      <p:stCondLst>
                        <p:cond delay="indefinite"/>
                      </p:stCondLst>
                      <p:childTnLst>
                        <p:par>
                          <p:cTn id="99" fill="hold">
                            <p:stCondLst>
                              <p:cond delay="0"/>
                            </p:stCondLst>
                            <p:childTnLst>
                              <p:par>
                                <p:cTn id="100" presetID="53" presetClass="entr" presetSubtype="16" fill="hold" grpId="0" nodeType="clickEffect">
                                  <p:stCondLst>
                                    <p:cond delay="0"/>
                                  </p:stCondLst>
                                  <p:childTnLst>
                                    <p:set>
                                      <p:cBhvr>
                                        <p:cTn id="101" dur="1" fill="hold">
                                          <p:stCondLst>
                                            <p:cond delay="0"/>
                                          </p:stCondLst>
                                        </p:cTn>
                                        <p:tgtEl>
                                          <p:spTgt spid="26"/>
                                        </p:tgtEl>
                                        <p:attrNameLst>
                                          <p:attrName>style.visibility</p:attrName>
                                        </p:attrNameLst>
                                      </p:cBhvr>
                                      <p:to>
                                        <p:strVal val="visible"/>
                                      </p:to>
                                    </p:set>
                                    <p:anim calcmode="lin" valueType="num">
                                      <p:cBhvr>
                                        <p:cTn id="102" dur="500" fill="hold"/>
                                        <p:tgtEl>
                                          <p:spTgt spid="26"/>
                                        </p:tgtEl>
                                        <p:attrNameLst>
                                          <p:attrName>ppt_w</p:attrName>
                                        </p:attrNameLst>
                                      </p:cBhvr>
                                      <p:tavLst>
                                        <p:tav tm="0">
                                          <p:val>
                                            <p:fltVal val="0"/>
                                          </p:val>
                                        </p:tav>
                                        <p:tav tm="100000">
                                          <p:val>
                                            <p:strVal val="#ppt_w"/>
                                          </p:val>
                                        </p:tav>
                                      </p:tavLst>
                                    </p:anim>
                                    <p:anim calcmode="lin" valueType="num">
                                      <p:cBhvr>
                                        <p:cTn id="103" dur="500" fill="hold"/>
                                        <p:tgtEl>
                                          <p:spTgt spid="26"/>
                                        </p:tgtEl>
                                        <p:attrNameLst>
                                          <p:attrName>ppt_h</p:attrName>
                                        </p:attrNameLst>
                                      </p:cBhvr>
                                      <p:tavLst>
                                        <p:tav tm="0">
                                          <p:val>
                                            <p:fltVal val="0"/>
                                          </p:val>
                                        </p:tav>
                                        <p:tav tm="100000">
                                          <p:val>
                                            <p:strVal val="#ppt_h"/>
                                          </p:val>
                                        </p:tav>
                                      </p:tavLst>
                                    </p:anim>
                                    <p:animEffect transition="in" filter="fade">
                                      <p:cBhvr>
                                        <p:cTn id="104" dur="500"/>
                                        <p:tgtEl>
                                          <p:spTgt spid="26"/>
                                        </p:tgtEl>
                                      </p:cBhvr>
                                    </p:animEffect>
                                  </p:childTnLst>
                                </p:cTn>
                              </p:par>
                            </p:childTnLst>
                          </p:cTn>
                        </p:par>
                        <p:par>
                          <p:cTn id="105" fill="hold">
                            <p:stCondLst>
                              <p:cond delay="500"/>
                            </p:stCondLst>
                            <p:childTnLst>
                              <p:par>
                                <p:cTn id="106" presetID="22" presetClass="entr" presetSubtype="8" fill="hold" nodeType="afterEffect">
                                  <p:stCondLst>
                                    <p:cond delay="0"/>
                                  </p:stCondLst>
                                  <p:childTnLst>
                                    <p:set>
                                      <p:cBhvr>
                                        <p:cTn id="107" dur="1" fill="hold">
                                          <p:stCondLst>
                                            <p:cond delay="0"/>
                                          </p:stCondLst>
                                        </p:cTn>
                                        <p:tgtEl>
                                          <p:spTgt spid="27"/>
                                        </p:tgtEl>
                                        <p:attrNameLst>
                                          <p:attrName>style.visibility</p:attrName>
                                        </p:attrNameLst>
                                      </p:cBhvr>
                                      <p:to>
                                        <p:strVal val="visible"/>
                                      </p:to>
                                    </p:set>
                                    <p:animEffect transition="in" filter="wipe(left)">
                                      <p:cBhvr>
                                        <p:cTn id="108" dur="500"/>
                                        <p:tgtEl>
                                          <p:spTgt spid="27"/>
                                        </p:tgtEl>
                                      </p:cBhvr>
                                    </p:animEffect>
                                  </p:childTnLst>
                                </p:cTn>
                              </p:par>
                              <p:par>
                                <p:cTn id="109" presetID="22" presetClass="entr" presetSubtype="8" fill="hold" grpId="0" nodeType="withEffect">
                                  <p:stCondLst>
                                    <p:cond delay="0"/>
                                  </p:stCondLst>
                                  <p:childTnLst>
                                    <p:set>
                                      <p:cBhvr>
                                        <p:cTn id="110" dur="1" fill="hold">
                                          <p:stCondLst>
                                            <p:cond delay="0"/>
                                          </p:stCondLst>
                                        </p:cTn>
                                        <p:tgtEl>
                                          <p:spTgt spid="25"/>
                                        </p:tgtEl>
                                        <p:attrNameLst>
                                          <p:attrName>style.visibility</p:attrName>
                                        </p:attrNameLst>
                                      </p:cBhvr>
                                      <p:to>
                                        <p:strVal val="visible"/>
                                      </p:to>
                                    </p:set>
                                    <p:animEffect transition="in" filter="wipe(left)">
                                      <p:cBhvr>
                                        <p:cTn id="111" dur="500"/>
                                        <p:tgtEl>
                                          <p:spTgt spid="25"/>
                                        </p:tgtEl>
                                      </p:cBhvr>
                                    </p:animEffect>
                                  </p:childTnLst>
                                </p:cTn>
                              </p:par>
                            </p:childTnLst>
                          </p:cTn>
                        </p:par>
                        <p:par>
                          <p:cTn id="112" fill="hold">
                            <p:stCondLst>
                              <p:cond delay="1000"/>
                            </p:stCondLst>
                            <p:childTnLst>
                              <p:par>
                                <p:cTn id="113" presetID="22" presetClass="entr" presetSubtype="4" fill="hold" grpId="0" nodeType="afterEffect">
                                  <p:stCondLst>
                                    <p:cond delay="0"/>
                                  </p:stCondLst>
                                  <p:childTnLst>
                                    <p:set>
                                      <p:cBhvr>
                                        <p:cTn id="114" dur="1" fill="hold">
                                          <p:stCondLst>
                                            <p:cond delay="0"/>
                                          </p:stCondLst>
                                        </p:cTn>
                                        <p:tgtEl>
                                          <p:spTgt spid="28"/>
                                        </p:tgtEl>
                                        <p:attrNameLst>
                                          <p:attrName>style.visibility</p:attrName>
                                        </p:attrNameLst>
                                      </p:cBhvr>
                                      <p:to>
                                        <p:strVal val="visible"/>
                                      </p:to>
                                    </p:set>
                                    <p:animEffect transition="in" filter="wipe(down)">
                                      <p:cBhvr>
                                        <p:cTn id="115"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6" grpId="0" animBg="1"/>
      <p:bldP spid="8" grpId="0"/>
      <p:bldP spid="9" grpId="0" animBg="1"/>
      <p:bldP spid="10" grpId="0" animBg="1"/>
      <p:bldP spid="12" grpId="0"/>
      <p:bldP spid="13" grpId="0" animBg="1"/>
      <p:bldP spid="14" grpId="0" animBg="1"/>
      <p:bldP spid="16" grpId="0"/>
      <p:bldP spid="4" grpId="0" animBg="1"/>
      <p:bldP spid="5" grpId="0" animBg="1"/>
      <p:bldP spid="20" grpId="0"/>
      <p:bldP spid="21" grpId="0" animBg="1"/>
      <p:bldP spid="22" grpId="0" animBg="1"/>
      <p:bldP spid="24" grpId="0"/>
      <p:bldP spid="25" grpId="0" animBg="1"/>
      <p:bldP spid="26" grpId="0" animBg="1"/>
      <p:bldP spid="28"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F1EAD8"/>
        </a:solidFill>
        <a:effectLst/>
      </p:bgPr>
    </p:bg>
    <p:spTree>
      <p:nvGrpSpPr>
        <p:cNvPr id="1" name=""/>
        <p:cNvGrpSpPr/>
        <p:nvPr/>
      </p:nvGrpSpPr>
      <p:grpSpPr>
        <a:xfrm>
          <a:off x="0" y="0"/>
          <a:ext cx="0" cy="0"/>
          <a:chOff x="0" y="0"/>
          <a:chExt cx="0" cy="0"/>
        </a:xfrm>
      </p:grpSpPr>
      <p:sp>
        <p:nvSpPr>
          <p:cNvPr id="10" name="Freeform 10"/>
          <p:cNvSpPr/>
          <p:nvPr/>
        </p:nvSpPr>
        <p:spPr>
          <a:xfrm rot="-1296080">
            <a:off x="-582224" y="7296150"/>
            <a:ext cx="4114800" cy="4114800"/>
          </a:xfrm>
          <a:custGeom>
            <a:avLst/>
            <a:gdLst/>
            <a:ahLst/>
            <a:cxnLst/>
            <a:rect l="l" t="t" r="r" b="b"/>
            <a:pathLst>
              <a:path w="4114800" h="4114800">
                <a:moveTo>
                  <a:pt x="0" y="0"/>
                </a:moveTo>
                <a:lnTo>
                  <a:pt x="4114800" y="0"/>
                </a:lnTo>
                <a:lnTo>
                  <a:pt x="4114800" y="4114800"/>
                </a:lnTo>
                <a:lnTo>
                  <a:pt x="0" y="4114800"/>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sp>
        <p:nvSpPr>
          <p:cNvPr id="13" name="Title 12">
            <a:extLst>
              <a:ext uri="{FF2B5EF4-FFF2-40B4-BE49-F238E27FC236}">
                <a16:creationId xmlns:a16="http://schemas.microsoft.com/office/drawing/2014/main" id="{F24BBDFB-66C9-539C-B106-5A755000EE45}"/>
              </a:ext>
            </a:extLst>
          </p:cNvPr>
          <p:cNvSpPr>
            <a:spLocks noGrp="1"/>
          </p:cNvSpPr>
          <p:nvPr>
            <p:ph type="title"/>
          </p:nvPr>
        </p:nvSpPr>
        <p:spPr>
          <a:xfrm>
            <a:off x="3124200" y="3032279"/>
            <a:ext cx="8229600" cy="1143000"/>
          </a:xfrm>
        </p:spPr>
        <p:txBody>
          <a:bodyPr>
            <a:normAutofit/>
          </a:bodyPr>
          <a:lstStyle/>
          <a:p>
            <a:r>
              <a:rPr lang="vi-VN" sz="6000" b="1" dirty="0">
                <a:solidFill>
                  <a:srgbClr val="B58307"/>
                </a:solidFill>
                <a:latin typeface="Arial" panose="020B0604020202020204" pitchFamily="34" charset="0"/>
                <a:cs typeface="Arial" panose="020B0604020202020204" pitchFamily="34" charset="0"/>
              </a:rPr>
              <a:t>KHỞI ĐỘNG</a:t>
            </a:r>
            <a:endParaRPr lang="vi-VN" sz="6000" dirty="0"/>
          </a:p>
        </p:txBody>
      </p:sp>
      <p:sp>
        <p:nvSpPr>
          <p:cNvPr id="16" name="Freeform 28">
            <a:extLst>
              <a:ext uri="{FF2B5EF4-FFF2-40B4-BE49-F238E27FC236}">
                <a16:creationId xmlns:a16="http://schemas.microsoft.com/office/drawing/2014/main" id="{A656818F-3264-44E5-25B6-8CC94457DBE7}"/>
              </a:ext>
            </a:extLst>
          </p:cNvPr>
          <p:cNvSpPr/>
          <p:nvPr/>
        </p:nvSpPr>
        <p:spPr>
          <a:xfrm>
            <a:off x="10335616" y="5309628"/>
            <a:ext cx="6965565" cy="4954262"/>
          </a:xfrm>
          <a:custGeom>
            <a:avLst/>
            <a:gdLst/>
            <a:ahLst/>
            <a:cxnLst/>
            <a:rect l="l" t="t" r="r" b="b"/>
            <a:pathLst>
              <a:path w="2167281" h="1541479">
                <a:moveTo>
                  <a:pt x="0" y="0"/>
                </a:moveTo>
                <a:lnTo>
                  <a:pt x="2167282" y="0"/>
                </a:lnTo>
                <a:lnTo>
                  <a:pt x="2167282" y="1541479"/>
                </a:lnTo>
                <a:lnTo>
                  <a:pt x="0" y="1541479"/>
                </a:lnTo>
                <a:lnTo>
                  <a:pt x="0" y="0"/>
                </a:lnTo>
                <a:close/>
              </a:path>
            </a:pathLst>
          </a:custGeom>
          <a:blipFill>
            <a:blip r:embed="rId4"/>
            <a:stretch>
              <a:fillRect/>
            </a:stretch>
          </a:blipFill>
        </p:spPr>
        <p:txBody>
          <a:bodyPr/>
          <a:lstStyle/>
          <a:p>
            <a:endParaRPr lang="vi-VN" sz="1200"/>
          </a:p>
        </p:txBody>
      </p:sp>
    </p:spTree>
    <p:extLst>
      <p:ext uri="{BB962C8B-B14F-4D97-AF65-F5344CB8AC3E}">
        <p14:creationId xmlns:p14="http://schemas.microsoft.com/office/powerpoint/2010/main" val="1197899220"/>
      </p:ext>
    </p:extLst>
  </p:cSld>
  <p:clrMapOvr>
    <a:masterClrMapping/>
  </p:clrMapOvr>
  <mc:AlternateContent xmlns:mc="http://schemas.openxmlformats.org/markup-compatibility/2006" xmlns:p159="http://schemas.microsoft.com/office/powerpoint/2015/09/main">
    <mc:Choice Requires="p159">
      <p:transition spd="slow">
        <p159:morph option="byObject"/>
      </p:transition>
    </mc:Choice>
    <mc:Fallback xmlns="">
      <p:transition spd="slow">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bg>
      <p:bgPr>
        <a:solidFill>
          <a:srgbClr val="F1EAD8"/>
        </a:solidFill>
        <a:effectLst/>
      </p:bgPr>
    </p:bg>
    <p:spTree>
      <p:nvGrpSpPr>
        <p:cNvPr id="1" name=""/>
        <p:cNvGrpSpPr/>
        <p:nvPr/>
      </p:nvGrpSpPr>
      <p:grpSpPr>
        <a:xfrm>
          <a:off x="0" y="0"/>
          <a:ext cx="0" cy="0"/>
          <a:chOff x="0" y="0"/>
          <a:chExt cx="0" cy="0"/>
        </a:xfrm>
      </p:grpSpPr>
      <p:sp>
        <p:nvSpPr>
          <p:cNvPr id="2" name="Freeform 2"/>
          <p:cNvSpPr/>
          <p:nvPr/>
        </p:nvSpPr>
        <p:spPr>
          <a:xfrm rot="-1296080">
            <a:off x="-179740" y="3086100"/>
            <a:ext cx="4114800" cy="4114800"/>
          </a:xfrm>
          <a:custGeom>
            <a:avLst/>
            <a:gdLst/>
            <a:ahLst/>
            <a:cxnLst/>
            <a:rect l="l" t="t" r="r" b="b"/>
            <a:pathLst>
              <a:path w="4114800" h="4114800">
                <a:moveTo>
                  <a:pt x="0" y="0"/>
                </a:moveTo>
                <a:lnTo>
                  <a:pt x="4114800" y="0"/>
                </a:lnTo>
                <a:lnTo>
                  <a:pt x="4114800" y="4114800"/>
                </a:lnTo>
                <a:lnTo>
                  <a:pt x="0" y="4114800"/>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grpSp>
        <p:nvGrpSpPr>
          <p:cNvPr id="3" name="Group 3"/>
          <p:cNvGrpSpPr/>
          <p:nvPr/>
        </p:nvGrpSpPr>
        <p:grpSpPr>
          <a:xfrm>
            <a:off x="1992974" y="5964966"/>
            <a:ext cx="5110029" cy="5110029"/>
            <a:chOff x="0" y="0"/>
            <a:chExt cx="812800" cy="812800"/>
          </a:xfrm>
        </p:grpSpPr>
        <p:sp>
          <p:nvSpPr>
            <p:cNvPr id="4" name="Freeform 4"/>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ED873"/>
            </a:solidFill>
          </p:spPr>
          <p:txBody>
            <a:bodyPr/>
            <a:lstStyle/>
            <a:p>
              <a:endParaRPr lang="en-US"/>
            </a:p>
          </p:txBody>
        </p:sp>
        <p:sp>
          <p:nvSpPr>
            <p:cNvPr id="5" name="TextBox 5"/>
            <p:cNvSpPr txBox="1"/>
            <p:nvPr/>
          </p:nvSpPr>
          <p:spPr>
            <a:xfrm>
              <a:off x="76200" y="38100"/>
              <a:ext cx="660400" cy="698500"/>
            </a:xfrm>
            <a:prstGeom prst="rect">
              <a:avLst/>
            </a:prstGeom>
          </p:spPr>
          <p:txBody>
            <a:bodyPr lIns="50800" tIns="50800" rIns="50800" bIns="50800" rtlCol="0" anchor="ctr"/>
            <a:lstStyle/>
            <a:p>
              <a:pPr algn="ctr">
                <a:lnSpc>
                  <a:spcPts val="2659"/>
                </a:lnSpc>
              </a:pPr>
              <a:endParaRPr>
                <a:latin typeface="Arial" panose="020B0604020202020204" pitchFamily="34" charset="0"/>
                <a:cs typeface="Arial" panose="020B0604020202020204" pitchFamily="34" charset="0"/>
              </a:endParaRPr>
            </a:p>
          </p:txBody>
        </p:sp>
      </p:grpSp>
      <p:sp>
        <p:nvSpPr>
          <p:cNvPr id="6" name="Freeform 6"/>
          <p:cNvSpPr/>
          <p:nvPr/>
        </p:nvSpPr>
        <p:spPr>
          <a:xfrm>
            <a:off x="787470" y="3126305"/>
            <a:ext cx="6875616" cy="15897379"/>
          </a:xfrm>
          <a:custGeom>
            <a:avLst/>
            <a:gdLst/>
            <a:ahLst/>
            <a:cxnLst/>
            <a:rect l="l" t="t" r="r" b="b"/>
            <a:pathLst>
              <a:path w="7038578" h="16274169">
                <a:moveTo>
                  <a:pt x="0" y="0"/>
                </a:moveTo>
                <a:lnTo>
                  <a:pt x="7038578" y="0"/>
                </a:lnTo>
                <a:lnTo>
                  <a:pt x="7038578" y="16274169"/>
                </a:lnTo>
                <a:lnTo>
                  <a:pt x="0" y="16274169"/>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p>
        </p:txBody>
      </p:sp>
      <p:sp>
        <p:nvSpPr>
          <p:cNvPr id="11" name="Title 10">
            <a:extLst>
              <a:ext uri="{FF2B5EF4-FFF2-40B4-BE49-F238E27FC236}">
                <a16:creationId xmlns:a16="http://schemas.microsoft.com/office/drawing/2014/main" id="{1AE14C8D-630F-E61D-7B51-71686053B3F5}"/>
              </a:ext>
            </a:extLst>
          </p:cNvPr>
          <p:cNvSpPr>
            <a:spLocks noGrp="1"/>
          </p:cNvSpPr>
          <p:nvPr>
            <p:ph type="title"/>
          </p:nvPr>
        </p:nvSpPr>
        <p:spPr>
          <a:xfrm>
            <a:off x="1981200" y="619652"/>
            <a:ext cx="14325600" cy="1143000"/>
          </a:xfrm>
        </p:spPr>
        <p:txBody>
          <a:bodyPr>
            <a:normAutofit/>
          </a:bodyPr>
          <a:lstStyle/>
          <a:p>
            <a:r>
              <a:rPr lang="vi-VN" sz="6000" b="1" dirty="0">
                <a:solidFill>
                  <a:srgbClr val="B58307"/>
                </a:solidFill>
                <a:latin typeface="Arial" panose="020B0604020202020204" pitchFamily="34" charset="0"/>
                <a:cs typeface="Arial" panose="020B0604020202020204" pitchFamily="34" charset="0"/>
              </a:rPr>
              <a:t>VẬN DỤNG</a:t>
            </a:r>
          </a:p>
        </p:txBody>
      </p:sp>
      <p:grpSp>
        <p:nvGrpSpPr>
          <p:cNvPr id="12" name="Group 11">
            <a:extLst>
              <a:ext uri="{FF2B5EF4-FFF2-40B4-BE49-F238E27FC236}">
                <a16:creationId xmlns:a16="http://schemas.microsoft.com/office/drawing/2014/main" id="{269E9E98-90DB-0585-D149-F4AB2683CA62}"/>
              </a:ext>
            </a:extLst>
          </p:cNvPr>
          <p:cNvGrpSpPr/>
          <p:nvPr/>
        </p:nvGrpSpPr>
        <p:grpSpPr>
          <a:xfrm>
            <a:off x="6142642" y="2497610"/>
            <a:ext cx="11327937" cy="5966530"/>
            <a:chOff x="3731969" y="3240352"/>
            <a:chExt cx="11327937" cy="5966530"/>
          </a:xfrm>
        </p:grpSpPr>
        <p:sp>
          <p:nvSpPr>
            <p:cNvPr id="13" name="Freeform 7">
              <a:extLst>
                <a:ext uri="{FF2B5EF4-FFF2-40B4-BE49-F238E27FC236}">
                  <a16:creationId xmlns:a16="http://schemas.microsoft.com/office/drawing/2014/main" id="{E5C9F20B-E1DE-2567-FAE7-B878099F0C13}"/>
                </a:ext>
              </a:extLst>
            </p:cNvPr>
            <p:cNvSpPr/>
            <p:nvPr/>
          </p:nvSpPr>
          <p:spPr>
            <a:xfrm>
              <a:off x="4324428" y="3240352"/>
              <a:ext cx="10735478" cy="5966530"/>
            </a:xfrm>
            <a:prstGeom prst="roundRect">
              <a:avLst/>
            </a:prstGeom>
            <a:solidFill>
              <a:srgbClr val="FFFFFF"/>
            </a:solidFill>
            <a:ln w="38100" cap="rnd">
              <a:solidFill>
                <a:srgbClr val="ABDEB6"/>
              </a:solidFill>
              <a:prstDash val="solid"/>
              <a:round/>
            </a:ln>
          </p:spPr>
          <p:txBody>
            <a:bodyPr/>
            <a:lstStyle/>
            <a:p>
              <a:endParaRPr lang="vi-VN" dirty="0">
                <a:effectLst/>
                <a:latin typeface="Arial" panose="020B0604020202020204" pitchFamily="34" charset="0"/>
                <a:cs typeface="Arial" panose="020B0604020202020204" pitchFamily="34" charset="0"/>
              </a:endParaRPr>
            </a:p>
          </p:txBody>
        </p:sp>
        <p:sp>
          <p:nvSpPr>
            <p:cNvPr id="14" name="Freeform 11">
              <a:extLst>
                <a:ext uri="{FF2B5EF4-FFF2-40B4-BE49-F238E27FC236}">
                  <a16:creationId xmlns:a16="http://schemas.microsoft.com/office/drawing/2014/main" id="{4ECA4FF8-6413-3946-5D02-2151A124C441}"/>
                </a:ext>
              </a:extLst>
            </p:cNvPr>
            <p:cNvSpPr/>
            <p:nvPr/>
          </p:nvSpPr>
          <p:spPr>
            <a:xfrm>
              <a:off x="3731969" y="4369278"/>
              <a:ext cx="1184916" cy="848524"/>
            </a:xfrm>
            <a:prstGeom prst="homePlate">
              <a:avLst/>
            </a:prstGeom>
            <a:solidFill>
              <a:srgbClr val="ABDEB6"/>
            </a:solidFill>
            <a:ln w="38100" cap="rnd">
              <a:solidFill>
                <a:srgbClr val="ABDEB6"/>
              </a:solidFill>
              <a:prstDash val="solid"/>
              <a:round/>
            </a:ln>
          </p:spPr>
          <p:txBody>
            <a:bodyPr anchor="ctr"/>
            <a:lstStyle/>
            <a:p>
              <a:pPr algn="ctr"/>
              <a:r>
                <a:rPr lang="en-US" sz="6000" b="1" dirty="0">
                  <a:latin typeface="Arial" panose="020B0604020202020204" pitchFamily="34" charset="0"/>
                  <a:cs typeface="Arial" panose="020B0604020202020204" pitchFamily="34" charset="0"/>
                </a:rPr>
                <a:t>?</a:t>
              </a:r>
              <a:endParaRPr lang="vi-VN" sz="6000" b="1" dirty="0">
                <a:latin typeface="Arial" panose="020B0604020202020204" pitchFamily="34" charset="0"/>
                <a:cs typeface="Arial" panose="020B0604020202020204" pitchFamily="34" charset="0"/>
              </a:endParaRPr>
            </a:p>
          </p:txBody>
        </p:sp>
      </p:grpSp>
      <p:sp>
        <p:nvSpPr>
          <p:cNvPr id="15" name="TextBox 14">
            <a:extLst>
              <a:ext uri="{FF2B5EF4-FFF2-40B4-BE49-F238E27FC236}">
                <a16:creationId xmlns:a16="http://schemas.microsoft.com/office/drawing/2014/main" id="{D21229C3-A9F1-0902-D69B-FDE98E7B872C}"/>
              </a:ext>
            </a:extLst>
          </p:cNvPr>
          <p:cNvSpPr txBox="1"/>
          <p:nvPr/>
        </p:nvSpPr>
        <p:spPr>
          <a:xfrm>
            <a:off x="7434748" y="3137252"/>
            <a:ext cx="9336184" cy="4687245"/>
          </a:xfrm>
          <a:prstGeom prst="rect">
            <a:avLst/>
          </a:prstGeom>
          <a:noFill/>
        </p:spPr>
        <p:txBody>
          <a:bodyPr wrap="square">
            <a:spAutoFit/>
          </a:bodyPr>
          <a:lstStyle/>
          <a:p>
            <a:pPr algn="ctr">
              <a:lnSpc>
                <a:spcPct val="150000"/>
              </a:lnSpc>
            </a:pPr>
            <a:r>
              <a:rPr lang="vi-VN" sz="4400" b="1" dirty="0">
                <a:solidFill>
                  <a:srgbClr val="FF0000"/>
                </a:solidFill>
                <a:effectLst/>
                <a:latin typeface="Arial" panose="020B0604020202020204" pitchFamily="34" charset="0"/>
                <a:ea typeface="Calibri" panose="020F0502020204030204" pitchFamily="34" charset="0"/>
                <a:cs typeface="Arial" panose="020B0604020202020204" pitchFamily="34" charset="0"/>
              </a:rPr>
              <a:t>THẢO LUẬN NHÓM</a:t>
            </a:r>
          </a:p>
          <a:p>
            <a:pPr algn="just">
              <a:lnSpc>
                <a:spcPct val="150000"/>
              </a:lnSpc>
            </a:pPr>
            <a:r>
              <a:rPr lang="vi-VN" sz="4000" dirty="0">
                <a:latin typeface="Arial" panose="020B0604020202020204" pitchFamily="34" charset="0"/>
                <a:cs typeface="Arial" panose="020B0604020202020204" pitchFamily="34" charset="0"/>
              </a:rPr>
              <a:t>Trong máy tính của em có một số tệp ảnh mà em yêu thích. Hãy chia sẻ ảnh này với một người bạn và cho biết em sẽ thực hiện bằng cách nào?</a:t>
            </a:r>
          </a:p>
        </p:txBody>
      </p:sp>
    </p:spTree>
    <p:extLst>
      <p:ext uri="{BB962C8B-B14F-4D97-AF65-F5344CB8AC3E}">
        <p14:creationId xmlns:p14="http://schemas.microsoft.com/office/powerpoint/2010/main" val="1078423074"/>
      </p:ext>
    </p:extLst>
  </p:cSld>
  <p:clrMapOvr>
    <a:masterClrMapping/>
  </p:clrMapOvr>
  <mc:AlternateContent xmlns:mc="http://schemas.openxmlformats.org/markup-compatibility/2006" xmlns:p159="http://schemas.microsoft.com/office/powerpoint/2015/09/main">
    <mc:Choice Requires="p159">
      <p:transition spd="slow">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up)">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blinds(horizontal)">
                                      <p:cBhvr>
                                        <p:cTn id="12"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solidFill>
          <a:srgbClr val="F1EAD8"/>
        </a:solidFill>
        <a:effectLst/>
      </p:bgPr>
    </p:bg>
    <p:spTree>
      <p:nvGrpSpPr>
        <p:cNvPr id="1" name=""/>
        <p:cNvGrpSpPr/>
        <p:nvPr/>
      </p:nvGrpSpPr>
      <p:grpSpPr>
        <a:xfrm>
          <a:off x="0" y="0"/>
          <a:ext cx="0" cy="0"/>
          <a:chOff x="0" y="0"/>
          <a:chExt cx="0" cy="0"/>
        </a:xfrm>
      </p:grpSpPr>
      <p:sp>
        <p:nvSpPr>
          <p:cNvPr id="2" name="Freeform 2"/>
          <p:cNvSpPr/>
          <p:nvPr/>
        </p:nvSpPr>
        <p:spPr>
          <a:xfrm rot="-1296080">
            <a:off x="13560271" y="7411951"/>
            <a:ext cx="4114800" cy="4114800"/>
          </a:xfrm>
          <a:custGeom>
            <a:avLst/>
            <a:gdLst/>
            <a:ahLst/>
            <a:cxnLst/>
            <a:rect l="l" t="t" r="r" b="b"/>
            <a:pathLst>
              <a:path w="4114800" h="4114800">
                <a:moveTo>
                  <a:pt x="0" y="0"/>
                </a:moveTo>
                <a:lnTo>
                  <a:pt x="4114800" y="0"/>
                </a:lnTo>
                <a:lnTo>
                  <a:pt x="4114800" y="4114800"/>
                </a:lnTo>
                <a:lnTo>
                  <a:pt x="0" y="4114800"/>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sp>
        <p:nvSpPr>
          <p:cNvPr id="3" name="Freeform 3"/>
          <p:cNvSpPr/>
          <p:nvPr/>
        </p:nvSpPr>
        <p:spPr>
          <a:xfrm>
            <a:off x="9368153" y="1562100"/>
            <a:ext cx="8919847" cy="9951147"/>
          </a:xfrm>
          <a:custGeom>
            <a:avLst/>
            <a:gdLst/>
            <a:ahLst/>
            <a:cxnLst/>
            <a:rect l="l" t="t" r="r" b="b"/>
            <a:pathLst>
              <a:path w="9959479" h="11110980">
                <a:moveTo>
                  <a:pt x="0" y="0"/>
                </a:moveTo>
                <a:lnTo>
                  <a:pt x="9959479" y="0"/>
                </a:lnTo>
                <a:lnTo>
                  <a:pt x="9959479" y="11110980"/>
                </a:lnTo>
                <a:lnTo>
                  <a:pt x="0" y="11110980"/>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p>
        </p:txBody>
      </p:sp>
      <p:sp>
        <p:nvSpPr>
          <p:cNvPr id="4" name="Freeform 4"/>
          <p:cNvSpPr/>
          <p:nvPr/>
        </p:nvSpPr>
        <p:spPr>
          <a:xfrm rot="-1296080">
            <a:off x="-902130" y="2952554"/>
            <a:ext cx="5129134" cy="5129134"/>
          </a:xfrm>
          <a:custGeom>
            <a:avLst/>
            <a:gdLst/>
            <a:ahLst/>
            <a:cxnLst/>
            <a:rect l="l" t="t" r="r" b="b"/>
            <a:pathLst>
              <a:path w="5129134" h="5129134">
                <a:moveTo>
                  <a:pt x="0" y="0"/>
                </a:moveTo>
                <a:lnTo>
                  <a:pt x="5129135" y="0"/>
                </a:lnTo>
                <a:lnTo>
                  <a:pt x="5129135" y="5129135"/>
                </a:lnTo>
                <a:lnTo>
                  <a:pt x="0" y="5129135"/>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sp>
        <p:nvSpPr>
          <p:cNvPr id="8" name="Title 7">
            <a:extLst>
              <a:ext uri="{FF2B5EF4-FFF2-40B4-BE49-F238E27FC236}">
                <a16:creationId xmlns:a16="http://schemas.microsoft.com/office/drawing/2014/main" id="{9D6C8C98-F8E3-D8D4-A778-116C6B10190E}"/>
              </a:ext>
            </a:extLst>
          </p:cNvPr>
          <p:cNvSpPr>
            <a:spLocks noGrp="1"/>
          </p:cNvSpPr>
          <p:nvPr>
            <p:ph type="title"/>
          </p:nvPr>
        </p:nvSpPr>
        <p:spPr>
          <a:xfrm>
            <a:off x="1474803" y="1628101"/>
            <a:ext cx="7683945" cy="7030797"/>
          </a:xfrm>
        </p:spPr>
        <p:txBody>
          <a:bodyPr>
            <a:noAutofit/>
          </a:bodyPr>
          <a:lstStyle/>
          <a:p>
            <a:pPr algn="l">
              <a:lnSpc>
                <a:spcPct val="150000"/>
              </a:lnSpc>
            </a:pPr>
            <a:r>
              <a:rPr lang="vi-VN" sz="8000" b="1" dirty="0">
                <a:solidFill>
                  <a:srgbClr val="906906"/>
                </a:solidFill>
                <a:latin typeface="Arial" panose="020B0604020202020204" pitchFamily="34" charset="0"/>
                <a:cs typeface="Arial" panose="020B0604020202020204" pitchFamily="34" charset="0"/>
              </a:rPr>
              <a:t>CẢM ƠN CÁC BẠN ĐÃ CHÚ Ý LẮNG NGHE!</a:t>
            </a:r>
          </a:p>
        </p:txBody>
      </p:sp>
    </p:spTree>
    <p:extLst>
      <p:ext uri="{BB962C8B-B14F-4D97-AF65-F5344CB8AC3E}">
        <p14:creationId xmlns:p14="http://schemas.microsoft.com/office/powerpoint/2010/main" val="2204038797"/>
      </p:ext>
    </p:extLst>
  </p:cSld>
  <p:clrMapOvr>
    <a:masterClrMapping/>
  </p:clrMapOvr>
  <mc:AlternateContent xmlns:mc="http://schemas.openxmlformats.org/markup-compatibility/2006" xmlns:p159="http://schemas.microsoft.com/office/powerpoint/2015/09/main">
    <mc:Choice Requires="p159">
      <p:transition spd="slow">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anim calcmode="lin" valueType="num">
                                      <p:cBhvr>
                                        <p:cTn id="8" dur="500" fill="hold"/>
                                        <p:tgtEl>
                                          <p:spTgt spid="8"/>
                                        </p:tgtEl>
                                        <p:attrNameLst>
                                          <p:attrName>ppt_x</p:attrName>
                                        </p:attrNameLst>
                                      </p:cBhvr>
                                      <p:tavLst>
                                        <p:tav tm="0">
                                          <p:val>
                                            <p:strVal val="#ppt_x"/>
                                          </p:val>
                                        </p:tav>
                                        <p:tav tm="100000">
                                          <p:val>
                                            <p:strVal val="#ppt_x"/>
                                          </p:val>
                                        </p:tav>
                                      </p:tavLst>
                                    </p:anim>
                                    <p:anim calcmode="lin" valueType="num">
                                      <p:cBhvr>
                                        <p:cTn id="9" dur="5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F1EAD8"/>
        </a:solidFill>
        <a:effectLst/>
      </p:bgPr>
    </p:bg>
    <p:spTree>
      <p:nvGrpSpPr>
        <p:cNvPr id="1" name=""/>
        <p:cNvGrpSpPr/>
        <p:nvPr/>
      </p:nvGrpSpPr>
      <p:grpSpPr>
        <a:xfrm>
          <a:off x="0" y="0"/>
          <a:ext cx="0" cy="0"/>
          <a:chOff x="0" y="0"/>
          <a:chExt cx="0" cy="0"/>
        </a:xfrm>
      </p:grpSpPr>
      <p:sp>
        <p:nvSpPr>
          <p:cNvPr id="2" name="Freeform 2"/>
          <p:cNvSpPr/>
          <p:nvPr/>
        </p:nvSpPr>
        <p:spPr>
          <a:xfrm rot="-1296080">
            <a:off x="14985709" y="-873588"/>
            <a:ext cx="4114800" cy="4114800"/>
          </a:xfrm>
          <a:custGeom>
            <a:avLst/>
            <a:gdLst/>
            <a:ahLst/>
            <a:cxnLst/>
            <a:rect l="l" t="t" r="r" b="b"/>
            <a:pathLst>
              <a:path w="4114800" h="4114800">
                <a:moveTo>
                  <a:pt x="0" y="0"/>
                </a:moveTo>
                <a:lnTo>
                  <a:pt x="4114800" y="0"/>
                </a:lnTo>
                <a:lnTo>
                  <a:pt x="4114800" y="4114800"/>
                </a:lnTo>
                <a:lnTo>
                  <a:pt x="0" y="4114800"/>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sp>
        <p:nvSpPr>
          <p:cNvPr id="3" name="Freeform 3"/>
          <p:cNvSpPr/>
          <p:nvPr/>
        </p:nvSpPr>
        <p:spPr>
          <a:xfrm>
            <a:off x="8461977" y="1028700"/>
            <a:ext cx="8797323" cy="1855435"/>
          </a:xfrm>
          <a:custGeom>
            <a:avLst/>
            <a:gdLst/>
            <a:ahLst/>
            <a:cxnLst/>
            <a:rect l="l" t="t" r="r" b="b"/>
            <a:pathLst>
              <a:path w="8797323" h="1855435">
                <a:moveTo>
                  <a:pt x="0" y="0"/>
                </a:moveTo>
                <a:lnTo>
                  <a:pt x="8797323" y="0"/>
                </a:lnTo>
                <a:lnTo>
                  <a:pt x="8797323" y="1855435"/>
                </a:lnTo>
                <a:lnTo>
                  <a:pt x="0" y="1855435"/>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p>
        </p:txBody>
      </p:sp>
      <p:sp>
        <p:nvSpPr>
          <p:cNvPr id="4" name="Freeform 4"/>
          <p:cNvSpPr/>
          <p:nvPr/>
        </p:nvSpPr>
        <p:spPr>
          <a:xfrm rot="-1296080">
            <a:off x="-141743" y="8082990"/>
            <a:ext cx="2340885" cy="2340885"/>
          </a:xfrm>
          <a:custGeom>
            <a:avLst/>
            <a:gdLst/>
            <a:ahLst/>
            <a:cxnLst/>
            <a:rect l="l" t="t" r="r" b="b"/>
            <a:pathLst>
              <a:path w="4114800" h="4114800">
                <a:moveTo>
                  <a:pt x="0" y="0"/>
                </a:moveTo>
                <a:lnTo>
                  <a:pt x="4114800" y="0"/>
                </a:lnTo>
                <a:lnTo>
                  <a:pt x="4114800" y="4114800"/>
                </a:lnTo>
                <a:lnTo>
                  <a:pt x="0" y="4114800"/>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grpSp>
        <p:nvGrpSpPr>
          <p:cNvPr id="40" name="Group 39">
            <a:extLst>
              <a:ext uri="{FF2B5EF4-FFF2-40B4-BE49-F238E27FC236}">
                <a16:creationId xmlns:a16="http://schemas.microsoft.com/office/drawing/2014/main" id="{0A93DFFC-BEAB-B50C-3051-5ADAD284E603}"/>
              </a:ext>
            </a:extLst>
          </p:cNvPr>
          <p:cNvGrpSpPr/>
          <p:nvPr/>
        </p:nvGrpSpPr>
        <p:grpSpPr>
          <a:xfrm>
            <a:off x="4836869" y="3695700"/>
            <a:ext cx="12422431" cy="5966530"/>
            <a:chOff x="3731969" y="3240352"/>
            <a:chExt cx="12422431" cy="5966530"/>
          </a:xfrm>
        </p:grpSpPr>
        <p:sp>
          <p:nvSpPr>
            <p:cNvPr id="7" name="Freeform 7"/>
            <p:cNvSpPr/>
            <p:nvPr/>
          </p:nvSpPr>
          <p:spPr>
            <a:xfrm>
              <a:off x="4324428" y="3240352"/>
              <a:ext cx="11829972" cy="5966530"/>
            </a:xfrm>
            <a:prstGeom prst="roundRect">
              <a:avLst/>
            </a:prstGeom>
            <a:solidFill>
              <a:srgbClr val="FFFFFF"/>
            </a:solidFill>
            <a:ln w="38100" cap="rnd">
              <a:solidFill>
                <a:srgbClr val="ABDEB6"/>
              </a:solidFill>
              <a:prstDash val="solid"/>
              <a:round/>
            </a:ln>
          </p:spPr>
          <p:txBody>
            <a:bodyPr/>
            <a:lstStyle/>
            <a:p>
              <a:endParaRPr lang="vi-VN" dirty="0">
                <a:effectLst/>
                <a:latin typeface="Arial" panose="020B0604020202020204" pitchFamily="34" charset="0"/>
                <a:cs typeface="Arial" panose="020B0604020202020204" pitchFamily="34" charset="0"/>
              </a:endParaRPr>
            </a:p>
          </p:txBody>
        </p:sp>
        <p:sp>
          <p:nvSpPr>
            <p:cNvPr id="11" name="Freeform 11"/>
            <p:cNvSpPr/>
            <p:nvPr/>
          </p:nvSpPr>
          <p:spPr>
            <a:xfrm>
              <a:off x="3731969" y="4369278"/>
              <a:ext cx="1184916" cy="848524"/>
            </a:xfrm>
            <a:prstGeom prst="homePlate">
              <a:avLst/>
            </a:prstGeom>
            <a:solidFill>
              <a:srgbClr val="ABDEB6"/>
            </a:solidFill>
            <a:ln w="38100" cap="rnd">
              <a:solidFill>
                <a:srgbClr val="ABDEB6"/>
              </a:solidFill>
              <a:prstDash val="solid"/>
              <a:round/>
            </a:ln>
          </p:spPr>
          <p:txBody>
            <a:bodyPr anchor="ctr"/>
            <a:lstStyle/>
            <a:p>
              <a:pPr algn="ctr"/>
              <a:r>
                <a:rPr lang="en-US" sz="6000" b="1" dirty="0">
                  <a:latin typeface="Arial" panose="020B0604020202020204" pitchFamily="34" charset="0"/>
                  <a:cs typeface="Arial" panose="020B0604020202020204" pitchFamily="34" charset="0"/>
                </a:rPr>
                <a:t>?</a:t>
              </a:r>
              <a:endParaRPr lang="vi-VN" sz="6000" b="1" dirty="0">
                <a:latin typeface="Arial" panose="020B0604020202020204" pitchFamily="34" charset="0"/>
                <a:cs typeface="Arial" panose="020B0604020202020204" pitchFamily="34" charset="0"/>
              </a:endParaRPr>
            </a:p>
          </p:txBody>
        </p:sp>
      </p:grpSp>
      <p:sp>
        <p:nvSpPr>
          <p:cNvPr id="37" name="Title 36">
            <a:extLst>
              <a:ext uri="{FF2B5EF4-FFF2-40B4-BE49-F238E27FC236}">
                <a16:creationId xmlns:a16="http://schemas.microsoft.com/office/drawing/2014/main" id="{D41AF710-5282-BFD4-E979-25C2B636CE40}"/>
              </a:ext>
            </a:extLst>
          </p:cNvPr>
          <p:cNvSpPr>
            <a:spLocks noGrp="1"/>
          </p:cNvSpPr>
          <p:nvPr>
            <p:ph type="title"/>
          </p:nvPr>
        </p:nvSpPr>
        <p:spPr>
          <a:xfrm>
            <a:off x="1031198" y="1384917"/>
            <a:ext cx="7433277" cy="1143000"/>
          </a:xfrm>
        </p:spPr>
        <p:txBody>
          <a:bodyPr>
            <a:normAutofit/>
          </a:bodyPr>
          <a:lstStyle/>
          <a:p>
            <a:pPr algn="l"/>
            <a:r>
              <a:rPr lang="vi-VN" sz="6000" b="1" dirty="0">
                <a:solidFill>
                  <a:srgbClr val="B58307"/>
                </a:solidFill>
                <a:latin typeface="Arial" panose="020B0604020202020204" pitchFamily="34" charset="0"/>
                <a:cs typeface="Arial" panose="020B0604020202020204" pitchFamily="34" charset="0"/>
              </a:rPr>
              <a:t>KHỞI ĐỘNG</a:t>
            </a:r>
          </a:p>
        </p:txBody>
      </p:sp>
      <p:sp>
        <p:nvSpPr>
          <p:cNvPr id="39" name="TextBox 38">
            <a:extLst>
              <a:ext uri="{FF2B5EF4-FFF2-40B4-BE49-F238E27FC236}">
                <a16:creationId xmlns:a16="http://schemas.microsoft.com/office/drawing/2014/main" id="{377FF8A6-6525-FA57-8772-528488015D8C}"/>
              </a:ext>
            </a:extLst>
          </p:cNvPr>
          <p:cNvSpPr txBox="1"/>
          <p:nvPr/>
        </p:nvSpPr>
        <p:spPr>
          <a:xfrm>
            <a:off x="6193943" y="3873677"/>
            <a:ext cx="10300741" cy="5610575"/>
          </a:xfrm>
          <a:prstGeom prst="rect">
            <a:avLst/>
          </a:prstGeom>
          <a:noFill/>
        </p:spPr>
        <p:txBody>
          <a:bodyPr wrap="square">
            <a:spAutoFit/>
          </a:bodyPr>
          <a:lstStyle/>
          <a:p>
            <a:pPr algn="ctr">
              <a:lnSpc>
                <a:spcPct val="150000"/>
              </a:lnSpc>
            </a:pPr>
            <a:r>
              <a:rPr lang="vi-VN" sz="4400" b="1" dirty="0">
                <a:solidFill>
                  <a:srgbClr val="FF0000"/>
                </a:solidFill>
                <a:effectLst/>
                <a:latin typeface="Arial" panose="020B0604020202020204" pitchFamily="34" charset="0"/>
                <a:ea typeface="Calibri" panose="020F0502020204030204" pitchFamily="34" charset="0"/>
                <a:cs typeface="Arial" panose="020B0604020202020204" pitchFamily="34" charset="0"/>
              </a:rPr>
              <a:t>THẢO LUẬN NHÓM</a:t>
            </a:r>
          </a:p>
          <a:p>
            <a:pPr algn="just">
              <a:lnSpc>
                <a:spcPct val="150000"/>
              </a:lnSpc>
            </a:pPr>
            <a:r>
              <a:rPr lang="vi-VN" sz="4000" dirty="0">
                <a:effectLst/>
                <a:latin typeface="Arial" panose="020B0604020202020204" pitchFamily="34" charset="0"/>
                <a:ea typeface="Calibri" panose="020F0502020204030204" pitchFamily="34" charset="0"/>
                <a:cs typeface="Arial" panose="020B0604020202020204" pitchFamily="34" charset="0"/>
              </a:rPr>
              <a:t>Để có một bản kế hoạch cho chuyến thăm Bảo tàng Dân tộc học Việt Nam, lớp em cần tìm các thông tin trên website của Bảo tàng này. Nhiệm vụ đó nên giao cho một bạn hay một nhóm bạn hợp tác thực hiện? Vì sao?</a:t>
            </a:r>
            <a:endParaRPr lang="vi-VN" sz="4000" dirty="0">
              <a:effectLst/>
              <a:latin typeface="Arial" panose="020B0604020202020204" pitchFamily="34" charset="0"/>
              <a:cs typeface="Arial" panose="020B0604020202020204" pitchFamily="34" charset="0"/>
            </a:endParaRPr>
          </a:p>
        </p:txBody>
      </p:sp>
      <p:sp>
        <p:nvSpPr>
          <p:cNvPr id="41" name="Freeform 6">
            <a:extLst>
              <a:ext uri="{FF2B5EF4-FFF2-40B4-BE49-F238E27FC236}">
                <a16:creationId xmlns:a16="http://schemas.microsoft.com/office/drawing/2014/main" id="{5F48EDC7-A840-724B-371A-47B40D8EF827}"/>
              </a:ext>
            </a:extLst>
          </p:cNvPr>
          <p:cNvSpPr/>
          <p:nvPr/>
        </p:nvSpPr>
        <p:spPr>
          <a:xfrm flipH="1">
            <a:off x="764214" y="3390900"/>
            <a:ext cx="3739399" cy="7589185"/>
          </a:xfrm>
          <a:custGeom>
            <a:avLst/>
            <a:gdLst/>
            <a:ahLst/>
            <a:cxnLst/>
            <a:rect l="l" t="t" r="r" b="b"/>
            <a:pathLst>
              <a:path w="7563444" h="15350163">
                <a:moveTo>
                  <a:pt x="0" y="0"/>
                </a:moveTo>
                <a:lnTo>
                  <a:pt x="7563444" y="0"/>
                </a:lnTo>
                <a:lnTo>
                  <a:pt x="7563444" y="15350162"/>
                </a:lnTo>
                <a:lnTo>
                  <a:pt x="0" y="15350162"/>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US"/>
          </a:p>
        </p:txBody>
      </p:sp>
    </p:spTree>
    <p:extLst>
      <p:ext uri="{BB962C8B-B14F-4D97-AF65-F5344CB8AC3E}">
        <p14:creationId xmlns:p14="http://schemas.microsoft.com/office/powerpoint/2010/main" val="2393440808"/>
      </p:ext>
    </p:extLst>
  </p:cSld>
  <p:clrMapOvr>
    <a:masterClrMapping/>
  </p:clrMapOvr>
  <mc:AlternateContent xmlns:mc="http://schemas.openxmlformats.org/markup-compatibility/2006" xmlns:p159="http://schemas.microsoft.com/office/powerpoint/2015/09/main">
    <mc:Choice Requires="p159">
      <p:transition spd="slow">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wipe(up)">
                                      <p:cBhvr>
                                        <p:cTn id="7" dur="500"/>
                                        <p:tgtEl>
                                          <p:spTgt spid="40"/>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39"/>
                                        </p:tgtEl>
                                        <p:attrNameLst>
                                          <p:attrName>style.visibility</p:attrName>
                                        </p:attrNameLst>
                                      </p:cBhvr>
                                      <p:to>
                                        <p:strVal val="visible"/>
                                      </p:to>
                                    </p:set>
                                    <p:animEffect transition="in" filter="blinds(horizontal)">
                                      <p:cBhvr>
                                        <p:cTn id="12" dur="5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F1EAD8"/>
        </a:solidFill>
        <a:effectLst/>
      </p:bgPr>
    </p:bg>
    <p:spTree>
      <p:nvGrpSpPr>
        <p:cNvPr id="1" name=""/>
        <p:cNvGrpSpPr/>
        <p:nvPr/>
      </p:nvGrpSpPr>
      <p:grpSpPr>
        <a:xfrm>
          <a:off x="0" y="0"/>
          <a:ext cx="0" cy="0"/>
          <a:chOff x="0" y="0"/>
          <a:chExt cx="0" cy="0"/>
        </a:xfrm>
      </p:grpSpPr>
      <p:sp>
        <p:nvSpPr>
          <p:cNvPr id="9" name="Freeform 9"/>
          <p:cNvSpPr/>
          <p:nvPr/>
        </p:nvSpPr>
        <p:spPr>
          <a:xfrm rot="-1296080">
            <a:off x="-1028700" y="-1406726"/>
            <a:ext cx="4114800" cy="4114800"/>
          </a:xfrm>
          <a:custGeom>
            <a:avLst/>
            <a:gdLst/>
            <a:ahLst/>
            <a:cxnLst/>
            <a:rect l="l" t="t" r="r" b="b"/>
            <a:pathLst>
              <a:path w="4114800" h="4114800">
                <a:moveTo>
                  <a:pt x="0" y="0"/>
                </a:moveTo>
                <a:lnTo>
                  <a:pt x="4114800" y="0"/>
                </a:lnTo>
                <a:lnTo>
                  <a:pt x="4114800" y="4114800"/>
                </a:lnTo>
                <a:lnTo>
                  <a:pt x="0" y="4114800"/>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sp>
        <p:nvSpPr>
          <p:cNvPr id="7" name="Freeform 7"/>
          <p:cNvSpPr/>
          <p:nvPr/>
        </p:nvSpPr>
        <p:spPr>
          <a:xfrm rot="-1296080">
            <a:off x="15201900" y="3933931"/>
            <a:ext cx="4114800" cy="4114800"/>
          </a:xfrm>
          <a:custGeom>
            <a:avLst/>
            <a:gdLst/>
            <a:ahLst/>
            <a:cxnLst/>
            <a:rect l="l" t="t" r="r" b="b"/>
            <a:pathLst>
              <a:path w="4114800" h="4114800">
                <a:moveTo>
                  <a:pt x="0" y="0"/>
                </a:moveTo>
                <a:lnTo>
                  <a:pt x="4114800" y="0"/>
                </a:lnTo>
                <a:lnTo>
                  <a:pt x="4114800" y="4114800"/>
                </a:lnTo>
                <a:lnTo>
                  <a:pt x="0" y="4114800"/>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sp>
        <p:nvSpPr>
          <p:cNvPr id="15" name="Freeform 3">
            <a:extLst>
              <a:ext uri="{FF2B5EF4-FFF2-40B4-BE49-F238E27FC236}">
                <a16:creationId xmlns:a16="http://schemas.microsoft.com/office/drawing/2014/main" id="{D533A14A-D007-AE6B-EE5C-E781BE5EEE7E}"/>
              </a:ext>
            </a:extLst>
          </p:cNvPr>
          <p:cNvSpPr/>
          <p:nvPr/>
        </p:nvSpPr>
        <p:spPr>
          <a:xfrm>
            <a:off x="914400" y="2138252"/>
            <a:ext cx="16459200" cy="7120048"/>
          </a:xfrm>
          <a:prstGeom prst="rect">
            <a:avLst/>
          </a:prstGeom>
          <a:solidFill>
            <a:srgbClr val="ABDEB6"/>
          </a:solidFill>
          <a:ln w="28575" cap="sq">
            <a:solidFill>
              <a:srgbClr val="2A2A2A"/>
            </a:solidFill>
            <a:prstDash val="solid"/>
            <a:miter/>
          </a:ln>
        </p:spPr>
        <p:txBody>
          <a:bodyPr/>
          <a:lstStyle/>
          <a:p>
            <a:endParaRPr lang="en-US"/>
          </a:p>
        </p:txBody>
      </p:sp>
      <p:sp>
        <p:nvSpPr>
          <p:cNvPr id="13" name="Title 12">
            <a:extLst>
              <a:ext uri="{FF2B5EF4-FFF2-40B4-BE49-F238E27FC236}">
                <a16:creationId xmlns:a16="http://schemas.microsoft.com/office/drawing/2014/main" id="{168EB2DB-A14E-2C8C-8419-D537495A48C3}"/>
              </a:ext>
            </a:extLst>
          </p:cNvPr>
          <p:cNvSpPr>
            <a:spLocks noGrp="1"/>
          </p:cNvSpPr>
          <p:nvPr>
            <p:ph type="title"/>
          </p:nvPr>
        </p:nvSpPr>
        <p:spPr>
          <a:xfrm>
            <a:off x="914400" y="563388"/>
            <a:ext cx="16459200" cy="1143000"/>
          </a:xfrm>
        </p:spPr>
        <p:txBody>
          <a:bodyPr>
            <a:normAutofit/>
          </a:bodyPr>
          <a:lstStyle/>
          <a:p>
            <a:r>
              <a:rPr lang="vi-VN" sz="4800" b="1" dirty="0">
                <a:solidFill>
                  <a:srgbClr val="3C9A50"/>
                </a:solidFill>
                <a:latin typeface="Arial" panose="020B0604020202020204" pitchFamily="34" charset="0"/>
                <a:cs typeface="Arial" panose="020B0604020202020204" pitchFamily="34" charset="0"/>
              </a:rPr>
              <a:t>Gợi ý trả lời</a:t>
            </a:r>
          </a:p>
        </p:txBody>
      </p:sp>
      <p:pic>
        <p:nvPicPr>
          <p:cNvPr id="14" name="Picture 2">
            <a:extLst>
              <a:ext uri="{FF2B5EF4-FFF2-40B4-BE49-F238E27FC236}">
                <a16:creationId xmlns:a16="http://schemas.microsoft.com/office/drawing/2014/main" id="{18C678D6-BFC2-E775-76AC-C69B81D1F440}"/>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t="921" b="921"/>
          <a:stretch/>
        </p:blipFill>
        <p:spPr bwMode="auto">
          <a:xfrm>
            <a:off x="1372849" y="2868368"/>
            <a:ext cx="6734662" cy="5659816"/>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sp>
        <p:nvSpPr>
          <p:cNvPr id="16" name="Rectangle: Rounded Corners 15">
            <a:extLst>
              <a:ext uri="{FF2B5EF4-FFF2-40B4-BE49-F238E27FC236}">
                <a16:creationId xmlns:a16="http://schemas.microsoft.com/office/drawing/2014/main" id="{AA237D95-5A72-FE21-C6EC-503536FF75C1}"/>
              </a:ext>
            </a:extLst>
          </p:cNvPr>
          <p:cNvSpPr/>
          <p:nvPr/>
        </p:nvSpPr>
        <p:spPr>
          <a:xfrm>
            <a:off x="8534400" y="2868368"/>
            <a:ext cx="8382000" cy="5659816"/>
          </a:xfrm>
          <a:prstGeom prst="roundRect">
            <a:avLst>
              <a:gd name="adj" fmla="val 9148"/>
            </a:avLst>
          </a:prstGeom>
          <a:solidFill>
            <a:schemeClr val="bg1"/>
          </a:solidFill>
          <a:ln>
            <a:noFill/>
          </a:ln>
          <a:effectLst>
            <a:outerShdw blurRad="50800" dist="38100" dir="5400000" algn="t"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lnSpc>
                <a:spcPct val="150000"/>
              </a:lnSpc>
            </a:pPr>
            <a:r>
              <a:rPr lang="vi-VN" sz="3600" dirty="0">
                <a:solidFill>
                  <a:schemeClr val="tx1"/>
                </a:solidFill>
                <a:effectLst/>
                <a:latin typeface="Arial" panose="020B0604020202020204" pitchFamily="34" charset="0"/>
                <a:ea typeface="Calibri" panose="020F0502020204030204" pitchFamily="34" charset="0"/>
                <a:cs typeface="Arial" panose="020B0604020202020204" pitchFamily="34" charset="0"/>
              </a:rPr>
              <a:t>Nhiệm vụ tìm các thông tin trên website của Bảo tàng Dân tộc học Việt Nam nên giao cho một nhóm bạn hợp tác thực hiện. Vì khi làm việc nhóm thì lớp em có thể tìm được nhanh và nhiều thông tin phù hợp. </a:t>
            </a:r>
            <a:endParaRPr lang="vi-VN" sz="3600" dirty="0">
              <a:solidFill>
                <a:schemeClr val="tx1"/>
              </a:solidFill>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95849329"/>
      </p:ext>
    </p:extLst>
  </p:cSld>
  <p:clrMapOvr>
    <a:masterClrMapping/>
  </p:clrMapOvr>
  <mc:AlternateContent xmlns:mc="http://schemas.openxmlformats.org/markup-compatibility/2006" xmlns:p159="http://schemas.microsoft.com/office/powerpoint/2015/09/main">
    <mc:Choice Requires="p159">
      <p:transition spd="slow">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barn(inVertical)">
                                      <p:cBhvr>
                                        <p:cTn id="7" dur="500"/>
                                        <p:tgtEl>
                                          <p:spTgt spid="14"/>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16"/>
                                        </p:tgtEl>
                                        <p:attrNameLst>
                                          <p:attrName>style.visibility</p:attrName>
                                        </p:attrNameLst>
                                      </p:cBhvr>
                                      <p:to>
                                        <p:strVal val="visible"/>
                                      </p:to>
                                    </p:set>
                                    <p:animEffect transition="in" filter="blinds(horizontal)">
                                      <p:cBhvr>
                                        <p:cTn id="10"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F1EAD8"/>
        </a:solidFill>
        <a:effectLst/>
      </p:bgPr>
    </p:bg>
    <p:spTree>
      <p:nvGrpSpPr>
        <p:cNvPr id="1" name=""/>
        <p:cNvGrpSpPr/>
        <p:nvPr/>
      </p:nvGrpSpPr>
      <p:grpSpPr>
        <a:xfrm>
          <a:off x="0" y="0"/>
          <a:ext cx="0" cy="0"/>
          <a:chOff x="0" y="0"/>
          <a:chExt cx="0" cy="0"/>
        </a:xfrm>
      </p:grpSpPr>
      <p:grpSp>
        <p:nvGrpSpPr>
          <p:cNvPr id="2" name="Group 2"/>
          <p:cNvGrpSpPr/>
          <p:nvPr/>
        </p:nvGrpSpPr>
        <p:grpSpPr>
          <a:xfrm>
            <a:off x="11394104" y="5613732"/>
            <a:ext cx="4037045" cy="4037045"/>
            <a:chOff x="0" y="0"/>
            <a:chExt cx="812800" cy="812800"/>
          </a:xfrm>
        </p:grpSpPr>
        <p:sp>
          <p:nvSpPr>
            <p:cNvPr id="3" name="Freeform 3"/>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8D682"/>
            </a:solidFill>
          </p:spPr>
          <p:txBody>
            <a:bodyPr/>
            <a:lstStyle/>
            <a:p>
              <a:endParaRPr lang="en-US"/>
            </a:p>
          </p:txBody>
        </p:sp>
        <p:sp>
          <p:nvSpPr>
            <p:cNvPr id="4" name="TextBox 4"/>
            <p:cNvSpPr txBox="1"/>
            <p:nvPr/>
          </p:nvSpPr>
          <p:spPr>
            <a:xfrm>
              <a:off x="76200" y="38100"/>
              <a:ext cx="660400" cy="698500"/>
            </a:xfrm>
            <a:prstGeom prst="rect">
              <a:avLst/>
            </a:prstGeom>
          </p:spPr>
          <p:txBody>
            <a:bodyPr lIns="50800" tIns="50800" rIns="50800" bIns="50800" rtlCol="0" anchor="ctr"/>
            <a:lstStyle/>
            <a:p>
              <a:pPr algn="ctr">
                <a:lnSpc>
                  <a:spcPts val="2659"/>
                </a:lnSpc>
                <a:spcBef>
                  <a:spcPct val="0"/>
                </a:spcBef>
              </a:pPr>
              <a:endParaRPr/>
            </a:p>
          </p:txBody>
        </p:sp>
      </p:grpSp>
      <p:sp>
        <p:nvSpPr>
          <p:cNvPr id="5" name="Freeform 5"/>
          <p:cNvSpPr/>
          <p:nvPr/>
        </p:nvSpPr>
        <p:spPr>
          <a:xfrm rot="-1296080">
            <a:off x="13560271" y="1318368"/>
            <a:ext cx="4114800" cy="4114800"/>
          </a:xfrm>
          <a:custGeom>
            <a:avLst/>
            <a:gdLst/>
            <a:ahLst/>
            <a:cxnLst/>
            <a:rect l="l" t="t" r="r" b="b"/>
            <a:pathLst>
              <a:path w="4114800" h="4114800">
                <a:moveTo>
                  <a:pt x="0" y="0"/>
                </a:moveTo>
                <a:lnTo>
                  <a:pt x="4114800" y="0"/>
                </a:lnTo>
                <a:lnTo>
                  <a:pt x="4114800" y="4114800"/>
                </a:lnTo>
                <a:lnTo>
                  <a:pt x="0" y="4114800"/>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sp>
        <p:nvSpPr>
          <p:cNvPr id="6" name="Freeform 6"/>
          <p:cNvSpPr/>
          <p:nvPr/>
        </p:nvSpPr>
        <p:spPr>
          <a:xfrm>
            <a:off x="10348008" y="2182305"/>
            <a:ext cx="7563444" cy="15350163"/>
          </a:xfrm>
          <a:custGeom>
            <a:avLst/>
            <a:gdLst/>
            <a:ahLst/>
            <a:cxnLst/>
            <a:rect l="l" t="t" r="r" b="b"/>
            <a:pathLst>
              <a:path w="7563444" h="15350163">
                <a:moveTo>
                  <a:pt x="0" y="0"/>
                </a:moveTo>
                <a:lnTo>
                  <a:pt x="7563444" y="0"/>
                </a:lnTo>
                <a:lnTo>
                  <a:pt x="7563444" y="15350162"/>
                </a:lnTo>
                <a:lnTo>
                  <a:pt x="0" y="15350162"/>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p>
        </p:txBody>
      </p:sp>
      <p:sp>
        <p:nvSpPr>
          <p:cNvPr id="7" name="Freeform 7"/>
          <p:cNvSpPr/>
          <p:nvPr/>
        </p:nvSpPr>
        <p:spPr>
          <a:xfrm rot="-1296080">
            <a:off x="-647126" y="7200900"/>
            <a:ext cx="4114800" cy="4114800"/>
          </a:xfrm>
          <a:custGeom>
            <a:avLst/>
            <a:gdLst/>
            <a:ahLst/>
            <a:cxnLst/>
            <a:rect l="l" t="t" r="r" b="b"/>
            <a:pathLst>
              <a:path w="4114800" h="4114800">
                <a:moveTo>
                  <a:pt x="0" y="0"/>
                </a:moveTo>
                <a:lnTo>
                  <a:pt x="4114800" y="0"/>
                </a:lnTo>
                <a:lnTo>
                  <a:pt x="4114800" y="4114800"/>
                </a:lnTo>
                <a:lnTo>
                  <a:pt x="0" y="4114800"/>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sp>
        <p:nvSpPr>
          <p:cNvPr id="12" name="Title 11">
            <a:extLst>
              <a:ext uri="{FF2B5EF4-FFF2-40B4-BE49-F238E27FC236}">
                <a16:creationId xmlns:a16="http://schemas.microsoft.com/office/drawing/2014/main" id="{C63E7F40-E301-FDFE-0725-1331AEBA840E}"/>
              </a:ext>
            </a:extLst>
          </p:cNvPr>
          <p:cNvSpPr>
            <a:spLocks noGrp="1"/>
          </p:cNvSpPr>
          <p:nvPr>
            <p:ph type="title"/>
          </p:nvPr>
        </p:nvSpPr>
        <p:spPr>
          <a:xfrm>
            <a:off x="755575" y="1333500"/>
            <a:ext cx="10429620" cy="7620000"/>
          </a:xfrm>
        </p:spPr>
        <p:txBody>
          <a:bodyPr>
            <a:noAutofit/>
          </a:bodyPr>
          <a:lstStyle/>
          <a:p>
            <a:pPr>
              <a:lnSpc>
                <a:spcPct val="150000"/>
              </a:lnSpc>
            </a:pPr>
            <a:r>
              <a:rPr lang="vi-VN" sz="8000" b="1" dirty="0">
                <a:solidFill>
                  <a:srgbClr val="53477D"/>
                </a:solidFill>
                <a:effectLst/>
                <a:latin typeface="Arial" panose="020B0604020202020204" pitchFamily="34" charset="0"/>
                <a:ea typeface="Calibri" panose="020F0502020204030204" pitchFamily="34" charset="0"/>
                <a:cs typeface="Arial" panose="020B0604020202020204" pitchFamily="34" charset="0"/>
              </a:rPr>
              <a:t>BÀI 2:</a:t>
            </a:r>
            <a:br>
              <a:rPr lang="vi-VN" sz="8000" b="1" dirty="0">
                <a:effectLst/>
                <a:latin typeface="Arial" panose="020B0604020202020204" pitchFamily="34" charset="0"/>
                <a:ea typeface="Calibri" panose="020F0502020204030204" pitchFamily="34" charset="0"/>
                <a:cs typeface="Arial" panose="020B0604020202020204" pitchFamily="34" charset="0"/>
              </a:rPr>
            </a:br>
            <a:r>
              <a:rPr lang="vi-VN" sz="8000" b="1" dirty="0">
                <a:effectLst/>
                <a:latin typeface="Arial" panose="020B0604020202020204" pitchFamily="34" charset="0"/>
                <a:ea typeface="Calibri" panose="020F0502020204030204" pitchFamily="34" charset="0"/>
                <a:cs typeface="Arial" panose="020B0604020202020204" pitchFamily="34" charset="0"/>
              </a:rPr>
              <a:t>HỢP TÁC, </a:t>
            </a:r>
            <a:br>
              <a:rPr lang="vi-VN" sz="8000" b="1" dirty="0">
                <a:effectLst/>
                <a:latin typeface="Arial" panose="020B0604020202020204" pitchFamily="34" charset="0"/>
                <a:ea typeface="Calibri" panose="020F0502020204030204" pitchFamily="34" charset="0"/>
                <a:cs typeface="Arial" panose="020B0604020202020204" pitchFamily="34" charset="0"/>
              </a:rPr>
            </a:br>
            <a:r>
              <a:rPr lang="vi-VN" sz="8000" b="1" dirty="0">
                <a:effectLst/>
                <a:latin typeface="Arial" panose="020B0604020202020204" pitchFamily="34" charset="0"/>
                <a:ea typeface="Calibri" panose="020F0502020204030204" pitchFamily="34" charset="0"/>
                <a:cs typeface="Arial" panose="020B0604020202020204" pitchFamily="34" charset="0"/>
              </a:rPr>
              <a:t>TÌM KIẾM VÀ </a:t>
            </a:r>
            <a:br>
              <a:rPr lang="vi-VN" sz="8000" b="1" dirty="0">
                <a:effectLst/>
                <a:latin typeface="Arial" panose="020B0604020202020204" pitchFamily="34" charset="0"/>
                <a:ea typeface="Calibri" panose="020F0502020204030204" pitchFamily="34" charset="0"/>
                <a:cs typeface="Arial" panose="020B0604020202020204" pitchFamily="34" charset="0"/>
              </a:rPr>
            </a:br>
            <a:r>
              <a:rPr lang="vi-VN" sz="8000" b="1" dirty="0">
                <a:effectLst/>
                <a:latin typeface="Arial" panose="020B0604020202020204" pitchFamily="34" charset="0"/>
                <a:ea typeface="Calibri" panose="020F0502020204030204" pitchFamily="34" charset="0"/>
                <a:cs typeface="Arial" panose="020B0604020202020204" pitchFamily="34" charset="0"/>
              </a:rPr>
              <a:t>CHIA SẺ THÔNG TIN</a:t>
            </a:r>
            <a:endParaRPr lang="vi-VN" sz="8000" dirty="0">
              <a:latin typeface="Arial" panose="020B0604020202020204" pitchFamily="34" charset="0"/>
              <a:cs typeface="Arial" panose="020B0604020202020204" pitchFamily="34" charset="0"/>
            </a:endParaRPr>
          </a:p>
        </p:txBody>
      </p:sp>
    </p:spTree>
  </p:cSld>
  <p:clrMapOvr>
    <a:masterClrMapping/>
  </p:clrMapOvr>
  <mc:AlternateContent xmlns:mc="http://schemas.openxmlformats.org/markup-compatibility/2006" xmlns:p159="http://schemas.microsoft.com/office/powerpoint/2015/09/main">
    <mc:Choice Requires="p159">
      <p:transition spd="slow">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anim calcmode="lin" valueType="num">
                                      <p:cBhvr>
                                        <p:cTn id="8" dur="500" fill="hold"/>
                                        <p:tgtEl>
                                          <p:spTgt spid="12"/>
                                        </p:tgtEl>
                                        <p:attrNameLst>
                                          <p:attrName>ppt_x</p:attrName>
                                        </p:attrNameLst>
                                      </p:cBhvr>
                                      <p:tavLst>
                                        <p:tav tm="0">
                                          <p:val>
                                            <p:strVal val="#ppt_x"/>
                                          </p:val>
                                        </p:tav>
                                        <p:tav tm="100000">
                                          <p:val>
                                            <p:strVal val="#ppt_x"/>
                                          </p:val>
                                        </p:tav>
                                      </p:tavLst>
                                    </p:anim>
                                    <p:anim calcmode="lin" valueType="num">
                                      <p:cBhvr>
                                        <p:cTn id="9" dur="500" fill="hold"/>
                                        <p:tgtEl>
                                          <p:spTgt spid="1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F1EAD8"/>
        </a:solidFill>
        <a:effectLst/>
      </p:bgPr>
    </p:bg>
    <p:spTree>
      <p:nvGrpSpPr>
        <p:cNvPr id="1" name=""/>
        <p:cNvGrpSpPr/>
        <p:nvPr/>
      </p:nvGrpSpPr>
      <p:grpSpPr>
        <a:xfrm>
          <a:off x="0" y="0"/>
          <a:ext cx="0" cy="0"/>
          <a:chOff x="0" y="0"/>
          <a:chExt cx="0" cy="0"/>
        </a:xfrm>
      </p:grpSpPr>
      <p:sp>
        <p:nvSpPr>
          <p:cNvPr id="2" name="Freeform 2"/>
          <p:cNvSpPr/>
          <p:nvPr/>
        </p:nvSpPr>
        <p:spPr>
          <a:xfrm>
            <a:off x="9144000" y="1491906"/>
            <a:ext cx="8499473" cy="7766394"/>
          </a:xfrm>
          <a:custGeom>
            <a:avLst/>
            <a:gdLst/>
            <a:ahLst/>
            <a:cxnLst/>
            <a:rect l="l" t="t" r="r" b="b"/>
            <a:pathLst>
              <a:path w="8499473" h="7766394">
                <a:moveTo>
                  <a:pt x="0" y="0"/>
                </a:moveTo>
                <a:lnTo>
                  <a:pt x="8499473" y="0"/>
                </a:lnTo>
                <a:lnTo>
                  <a:pt x="8499473" y="7766394"/>
                </a:lnTo>
                <a:lnTo>
                  <a:pt x="0" y="7766394"/>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sp>
        <p:nvSpPr>
          <p:cNvPr id="4" name="Freeform 4"/>
          <p:cNvSpPr/>
          <p:nvPr/>
        </p:nvSpPr>
        <p:spPr>
          <a:xfrm rot="-1296080">
            <a:off x="-726694" y="7200900"/>
            <a:ext cx="4114800" cy="4114800"/>
          </a:xfrm>
          <a:custGeom>
            <a:avLst/>
            <a:gdLst/>
            <a:ahLst/>
            <a:cxnLst/>
            <a:rect l="l" t="t" r="r" b="b"/>
            <a:pathLst>
              <a:path w="4114800" h="4114800">
                <a:moveTo>
                  <a:pt x="0" y="0"/>
                </a:moveTo>
                <a:lnTo>
                  <a:pt x="4114800" y="0"/>
                </a:lnTo>
                <a:lnTo>
                  <a:pt x="4114800" y="4114800"/>
                </a:lnTo>
                <a:lnTo>
                  <a:pt x="0" y="4114800"/>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p>
        </p:txBody>
      </p:sp>
      <p:sp>
        <p:nvSpPr>
          <p:cNvPr id="12" name="Title 11">
            <a:extLst>
              <a:ext uri="{FF2B5EF4-FFF2-40B4-BE49-F238E27FC236}">
                <a16:creationId xmlns:a16="http://schemas.microsoft.com/office/drawing/2014/main" id="{06291E08-E2DC-662B-5DAA-62394A0FF0C4}"/>
              </a:ext>
            </a:extLst>
          </p:cNvPr>
          <p:cNvSpPr>
            <a:spLocks noGrp="1"/>
          </p:cNvSpPr>
          <p:nvPr>
            <p:ph type="title"/>
          </p:nvPr>
        </p:nvSpPr>
        <p:spPr>
          <a:xfrm>
            <a:off x="1345696" y="1028700"/>
            <a:ext cx="8229600" cy="1143000"/>
          </a:xfrm>
        </p:spPr>
        <p:txBody>
          <a:bodyPr>
            <a:normAutofit/>
          </a:bodyPr>
          <a:lstStyle/>
          <a:p>
            <a:pPr algn="l"/>
            <a:r>
              <a:rPr lang="vi-VN" sz="6000" b="1" dirty="0">
                <a:solidFill>
                  <a:srgbClr val="B58307"/>
                </a:solidFill>
                <a:latin typeface="Arial" panose="020B0604020202020204" pitchFamily="34" charset="0"/>
                <a:cs typeface="Arial" panose="020B0604020202020204" pitchFamily="34" charset="0"/>
              </a:rPr>
              <a:t>NỘI DUNG BÀI HỌC</a:t>
            </a:r>
            <a:endParaRPr lang="vi-VN" sz="6000" dirty="0"/>
          </a:p>
        </p:txBody>
      </p:sp>
      <p:grpSp>
        <p:nvGrpSpPr>
          <p:cNvPr id="13" name="Group 12">
            <a:extLst>
              <a:ext uri="{FF2B5EF4-FFF2-40B4-BE49-F238E27FC236}">
                <a16:creationId xmlns:a16="http://schemas.microsoft.com/office/drawing/2014/main" id="{8FEE2335-83B8-B151-B1D1-1A7A272CCB8D}"/>
              </a:ext>
            </a:extLst>
          </p:cNvPr>
          <p:cNvGrpSpPr/>
          <p:nvPr/>
        </p:nvGrpSpPr>
        <p:grpSpPr>
          <a:xfrm>
            <a:off x="1524000" y="3015927"/>
            <a:ext cx="6550743" cy="2590800"/>
            <a:chOff x="2666999" y="3375651"/>
            <a:chExt cx="6550743" cy="2590800"/>
          </a:xfrm>
        </p:grpSpPr>
        <p:sp>
          <p:nvSpPr>
            <p:cNvPr id="17" name="Rectangle 16">
              <a:extLst>
                <a:ext uri="{FF2B5EF4-FFF2-40B4-BE49-F238E27FC236}">
                  <a16:creationId xmlns:a16="http://schemas.microsoft.com/office/drawing/2014/main" id="{C6222EBD-8B38-3A40-4C96-ACF5CA2BAAE0}"/>
                </a:ext>
              </a:extLst>
            </p:cNvPr>
            <p:cNvSpPr/>
            <p:nvPr/>
          </p:nvSpPr>
          <p:spPr>
            <a:xfrm>
              <a:off x="2666999" y="3831860"/>
              <a:ext cx="6550743" cy="2134591"/>
            </a:xfrm>
            <a:prstGeom prst="rect">
              <a:avLst/>
            </a:prstGeom>
            <a:ln>
              <a:solidFill>
                <a:srgbClr val="FFC000"/>
              </a:solidFill>
            </a:ln>
          </p:spPr>
          <p:style>
            <a:lnRef idx="2">
              <a:schemeClr val="accent6"/>
            </a:lnRef>
            <a:fillRef idx="1">
              <a:schemeClr val="lt1"/>
            </a:fillRef>
            <a:effectRef idx="0">
              <a:schemeClr val="accent6"/>
            </a:effectRef>
            <a:fontRef idx="minor">
              <a:schemeClr val="dk1"/>
            </a:fontRef>
          </p:style>
          <p:txBody>
            <a:bodyPr tIns="360000" rtlCol="0" anchor="ctr"/>
            <a:lstStyle>
              <a:defPPr>
                <a:defRPr lang="en-U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ctr">
                <a:lnSpc>
                  <a:spcPct val="107000"/>
                </a:lnSpc>
              </a:pPr>
              <a:r>
                <a:rPr lang="vi-VN" sz="4000" dirty="0">
                  <a:solidFill>
                    <a:schemeClr val="tx1">
                      <a:lumMod val="95000"/>
                      <a:lumOff val="5000"/>
                    </a:schemeClr>
                  </a:solidFill>
                  <a:effectLst/>
                  <a:latin typeface="Arial" panose="020B0604020202020204" pitchFamily="34" charset="0"/>
                  <a:ea typeface="Calibri" panose="020F0502020204030204" pitchFamily="34" charset="0"/>
                  <a:cs typeface="Arial" panose="020B0604020202020204" pitchFamily="34" charset="0"/>
                </a:rPr>
                <a:t>Hợp tác, tìm kiếm thông tin</a:t>
              </a:r>
              <a:endParaRPr lang="vi-VN" sz="4000" dirty="0">
                <a:solidFill>
                  <a:schemeClr val="tx1">
                    <a:lumMod val="95000"/>
                    <a:lumOff val="5000"/>
                  </a:schemeClr>
                </a:solidFill>
                <a:effectLst/>
                <a:latin typeface="Arial" panose="020B0604020202020204" pitchFamily="34" charset="0"/>
                <a:cs typeface="Arial" panose="020B0604020202020204" pitchFamily="34" charset="0"/>
              </a:endParaRPr>
            </a:p>
          </p:txBody>
        </p:sp>
        <p:sp>
          <p:nvSpPr>
            <p:cNvPr id="18" name="Arrow: Pentagon 17">
              <a:extLst>
                <a:ext uri="{FF2B5EF4-FFF2-40B4-BE49-F238E27FC236}">
                  <a16:creationId xmlns:a16="http://schemas.microsoft.com/office/drawing/2014/main" id="{3FEB6D21-3CAC-177F-D275-5E0F7ECC9C88}"/>
                </a:ext>
              </a:extLst>
            </p:cNvPr>
            <p:cNvSpPr/>
            <p:nvPr/>
          </p:nvSpPr>
          <p:spPr>
            <a:xfrm>
              <a:off x="3098357" y="3375651"/>
              <a:ext cx="1457325" cy="951563"/>
            </a:xfrm>
            <a:prstGeom prst="homePlate">
              <a:avLst>
                <a:gd name="adj" fmla="val 32642"/>
              </a:avLst>
            </a:prstGeom>
            <a:solidFill>
              <a:srgbClr val="FFC000"/>
            </a:solidFill>
            <a:ln w="57150">
              <a:solidFill>
                <a:srgbClr val="FFC000"/>
              </a:solidFill>
            </a:ln>
            <a:effectLst>
              <a:outerShdw blurRad="50800" dist="38100" dir="5400000" algn="t" rotWithShape="0">
                <a:prstClr val="black">
                  <a:alpha val="40000"/>
                </a:prstClr>
              </a:outerShdw>
            </a:effectLst>
          </p:spPr>
          <p:style>
            <a:lnRef idx="2">
              <a:schemeClr val="accent5"/>
            </a:lnRef>
            <a:fillRef idx="1">
              <a:schemeClr val="lt1"/>
            </a:fillRef>
            <a:effectRef idx="0">
              <a:schemeClr val="accent5"/>
            </a:effectRef>
            <a:fontRef idx="minor">
              <a:schemeClr val="dk1"/>
            </a:fontRef>
          </p:style>
          <p:txBody>
            <a:bodyPr rtlCol="0" anchor="ctr"/>
            <a:lstStyle>
              <a:defPPr>
                <a:defRPr lang="en-U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ctr"/>
              <a:r>
                <a:rPr lang="vi-VN" sz="4800" b="1" dirty="0">
                  <a:solidFill>
                    <a:schemeClr val="tx1">
                      <a:lumMod val="95000"/>
                      <a:lumOff val="5000"/>
                    </a:schemeClr>
                  </a:solidFill>
                  <a:latin typeface="Arial" panose="020B0604020202020204" pitchFamily="34" charset="0"/>
                  <a:cs typeface="Arial" panose="020B0604020202020204" pitchFamily="34" charset="0"/>
                </a:rPr>
                <a:t>01</a:t>
              </a:r>
            </a:p>
          </p:txBody>
        </p:sp>
      </p:grpSp>
      <p:grpSp>
        <p:nvGrpSpPr>
          <p:cNvPr id="14" name="Group 13">
            <a:extLst>
              <a:ext uri="{FF2B5EF4-FFF2-40B4-BE49-F238E27FC236}">
                <a16:creationId xmlns:a16="http://schemas.microsoft.com/office/drawing/2014/main" id="{6A41883A-6705-F278-906C-E4F194A05901}"/>
              </a:ext>
            </a:extLst>
          </p:cNvPr>
          <p:cNvGrpSpPr/>
          <p:nvPr/>
        </p:nvGrpSpPr>
        <p:grpSpPr>
          <a:xfrm>
            <a:off x="1523999" y="6450955"/>
            <a:ext cx="6550743" cy="2596007"/>
            <a:chOff x="2666999" y="3370444"/>
            <a:chExt cx="6550743" cy="2596007"/>
          </a:xfrm>
        </p:grpSpPr>
        <p:sp>
          <p:nvSpPr>
            <p:cNvPr id="15" name="Rectangle 14">
              <a:extLst>
                <a:ext uri="{FF2B5EF4-FFF2-40B4-BE49-F238E27FC236}">
                  <a16:creationId xmlns:a16="http://schemas.microsoft.com/office/drawing/2014/main" id="{57B3F4D6-3D48-5525-A940-0317A59E9356}"/>
                </a:ext>
              </a:extLst>
            </p:cNvPr>
            <p:cNvSpPr/>
            <p:nvPr/>
          </p:nvSpPr>
          <p:spPr>
            <a:xfrm>
              <a:off x="2666999" y="3831860"/>
              <a:ext cx="6550743" cy="2134591"/>
            </a:xfrm>
            <a:prstGeom prst="rect">
              <a:avLst/>
            </a:prstGeom>
            <a:solidFill>
              <a:schemeClr val="bg1"/>
            </a:solidFill>
            <a:ln>
              <a:solidFill>
                <a:srgbClr val="FFC000"/>
              </a:solidFill>
            </a:ln>
          </p:spPr>
          <p:style>
            <a:lnRef idx="2">
              <a:schemeClr val="accent1">
                <a:shade val="15000"/>
              </a:schemeClr>
            </a:lnRef>
            <a:fillRef idx="1">
              <a:schemeClr val="accent1"/>
            </a:fillRef>
            <a:effectRef idx="0">
              <a:schemeClr val="accent1"/>
            </a:effectRef>
            <a:fontRef idx="minor">
              <a:schemeClr val="lt1"/>
            </a:fontRef>
          </p:style>
          <p:txBody>
            <a:bodyPr tIns="360000"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lnSpc>
                  <a:spcPct val="107000"/>
                </a:lnSpc>
              </a:pPr>
              <a:r>
                <a:rPr lang="vi-VN" sz="4000" dirty="0">
                  <a:solidFill>
                    <a:schemeClr val="tx1">
                      <a:lumMod val="95000"/>
                      <a:lumOff val="5000"/>
                    </a:schemeClr>
                  </a:solidFill>
                  <a:effectLst/>
                  <a:latin typeface="Arial" panose="020B0604020202020204" pitchFamily="34" charset="0"/>
                  <a:ea typeface="Calibri" panose="020F0502020204030204" pitchFamily="34" charset="0"/>
                  <a:cs typeface="Arial" panose="020B0604020202020204" pitchFamily="34" charset="0"/>
                </a:rPr>
                <a:t>Hợp tác, chia sẻ thông tin</a:t>
              </a:r>
              <a:endParaRPr lang="vi-VN" sz="4000" dirty="0">
                <a:solidFill>
                  <a:schemeClr val="tx1">
                    <a:lumMod val="95000"/>
                    <a:lumOff val="5000"/>
                  </a:schemeClr>
                </a:solidFill>
                <a:effectLst/>
                <a:latin typeface="Arial" panose="020B0604020202020204" pitchFamily="34" charset="0"/>
                <a:cs typeface="Arial" panose="020B0604020202020204" pitchFamily="34" charset="0"/>
              </a:endParaRPr>
            </a:p>
          </p:txBody>
        </p:sp>
        <p:sp>
          <p:nvSpPr>
            <p:cNvPr id="16" name="Arrow: Pentagon 15">
              <a:extLst>
                <a:ext uri="{FF2B5EF4-FFF2-40B4-BE49-F238E27FC236}">
                  <a16:creationId xmlns:a16="http://schemas.microsoft.com/office/drawing/2014/main" id="{E08D7E48-F66D-9E7B-D7AF-3C0029969EC4}"/>
                </a:ext>
              </a:extLst>
            </p:cNvPr>
            <p:cNvSpPr/>
            <p:nvPr/>
          </p:nvSpPr>
          <p:spPr>
            <a:xfrm>
              <a:off x="3073841" y="3370444"/>
              <a:ext cx="1457325" cy="951563"/>
            </a:xfrm>
            <a:prstGeom prst="homePlate">
              <a:avLst>
                <a:gd name="adj" fmla="val 32642"/>
              </a:avLst>
            </a:prstGeom>
            <a:solidFill>
              <a:srgbClr val="FFC000"/>
            </a:solidFill>
            <a:ln w="57150">
              <a:solidFill>
                <a:srgbClr val="FFC000"/>
              </a:solidFill>
            </a:ln>
            <a:effectLst>
              <a:outerShdw blurRad="50800" dist="38100" dir="5400000" algn="t" rotWithShape="0">
                <a:prstClr val="black">
                  <a:alpha val="40000"/>
                </a:prstClr>
              </a:outerShdw>
            </a:effectLst>
          </p:spPr>
          <p:style>
            <a:lnRef idx="2">
              <a:schemeClr val="accent5"/>
            </a:lnRef>
            <a:fillRef idx="1">
              <a:schemeClr val="lt1"/>
            </a:fillRef>
            <a:effectRef idx="0">
              <a:schemeClr val="accent5"/>
            </a:effectRef>
            <a:fontRef idx="minor">
              <a:schemeClr val="dk1"/>
            </a:fontRef>
          </p:style>
          <p:txBody>
            <a:bodyPr rtlCol="0" anchor="ctr"/>
            <a:lstStyle>
              <a:defPPr>
                <a:defRPr lang="en-U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ctr"/>
              <a:r>
                <a:rPr lang="vi-VN" sz="4800" b="1" dirty="0">
                  <a:solidFill>
                    <a:schemeClr val="tx1">
                      <a:lumMod val="95000"/>
                      <a:lumOff val="5000"/>
                    </a:schemeClr>
                  </a:solidFill>
                  <a:latin typeface="Arial" panose="020B0604020202020204" pitchFamily="34" charset="0"/>
                  <a:cs typeface="Arial" panose="020B0604020202020204" pitchFamily="34" charset="0"/>
                </a:rPr>
                <a:t>02</a:t>
              </a:r>
            </a:p>
          </p:txBody>
        </p:sp>
      </p:grpSp>
    </p:spTree>
    <p:extLst>
      <p:ext uri="{BB962C8B-B14F-4D97-AF65-F5344CB8AC3E}">
        <p14:creationId xmlns:p14="http://schemas.microsoft.com/office/powerpoint/2010/main" val="3888896104"/>
      </p:ext>
    </p:extLst>
  </p:cSld>
  <p:clrMapOvr>
    <a:masterClrMapping/>
  </p:clrMapOvr>
  <mc:AlternateContent xmlns:mc="http://schemas.openxmlformats.org/markup-compatibility/2006" xmlns:p159="http://schemas.microsoft.com/office/powerpoint/2015/09/main">
    <mc:Choice Requires="p159">
      <p:transition spd="slow">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additive="base">
                                        <p:cTn id="7" dur="500"/>
                                        <p:tgtEl>
                                          <p:spTgt spid="13"/>
                                        </p:tgtEl>
                                        <p:attrNameLst>
                                          <p:attrName>ppt_y</p:attrName>
                                        </p:attrNameLst>
                                      </p:cBhvr>
                                      <p:tavLst>
                                        <p:tav tm="0">
                                          <p:val>
                                            <p:strVal val="#ppt_y+#ppt_h*1.125000"/>
                                          </p:val>
                                        </p:tav>
                                        <p:tav tm="100000">
                                          <p:val>
                                            <p:strVal val="#ppt_y"/>
                                          </p:val>
                                        </p:tav>
                                      </p:tavLst>
                                    </p:anim>
                                    <p:animEffect transition="in" filter="wipe(up)">
                                      <p:cBhvr>
                                        <p:cTn id="8" dur="500"/>
                                        <p:tgtEl>
                                          <p:spTgt spid="13"/>
                                        </p:tgtEl>
                                      </p:cBhvr>
                                    </p:animEffect>
                                  </p:childTnLst>
                                </p:cTn>
                              </p:par>
                            </p:childTnLst>
                          </p:cTn>
                        </p:par>
                      </p:childTnLst>
                    </p:cTn>
                  </p:par>
                  <p:par>
                    <p:cTn id="9" fill="hold">
                      <p:stCondLst>
                        <p:cond delay="indefinite"/>
                      </p:stCondLst>
                      <p:childTnLst>
                        <p:par>
                          <p:cTn id="10" fill="hold">
                            <p:stCondLst>
                              <p:cond delay="0"/>
                            </p:stCondLst>
                            <p:childTnLst>
                              <p:par>
                                <p:cTn id="11" presetID="12" presetClass="entr" presetSubtype="4" fill="hold" nodeType="clickEffect">
                                  <p:stCondLst>
                                    <p:cond delay="0"/>
                                  </p:stCondLst>
                                  <p:childTnLst>
                                    <p:set>
                                      <p:cBhvr>
                                        <p:cTn id="12" dur="1" fill="hold">
                                          <p:stCondLst>
                                            <p:cond delay="0"/>
                                          </p:stCondLst>
                                        </p:cTn>
                                        <p:tgtEl>
                                          <p:spTgt spid="14"/>
                                        </p:tgtEl>
                                        <p:attrNameLst>
                                          <p:attrName>style.visibility</p:attrName>
                                        </p:attrNameLst>
                                      </p:cBhvr>
                                      <p:to>
                                        <p:strVal val="visible"/>
                                      </p:to>
                                    </p:set>
                                    <p:anim calcmode="lin" valueType="num">
                                      <p:cBhvr additive="base">
                                        <p:cTn id="13" dur="500"/>
                                        <p:tgtEl>
                                          <p:spTgt spid="14"/>
                                        </p:tgtEl>
                                        <p:attrNameLst>
                                          <p:attrName>ppt_y</p:attrName>
                                        </p:attrNameLst>
                                      </p:cBhvr>
                                      <p:tavLst>
                                        <p:tav tm="0">
                                          <p:val>
                                            <p:strVal val="#ppt_y+#ppt_h*1.125000"/>
                                          </p:val>
                                        </p:tav>
                                        <p:tav tm="100000">
                                          <p:val>
                                            <p:strVal val="#ppt_y"/>
                                          </p:val>
                                        </p:tav>
                                      </p:tavLst>
                                    </p:anim>
                                    <p:animEffect transition="in" filter="wipe(up)">
                                      <p:cBhvr>
                                        <p:cTn id="14"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F1EAD8"/>
        </a:solidFill>
        <a:effectLst/>
      </p:bgPr>
    </p:bg>
    <p:spTree>
      <p:nvGrpSpPr>
        <p:cNvPr id="1" name=""/>
        <p:cNvGrpSpPr/>
        <p:nvPr/>
      </p:nvGrpSpPr>
      <p:grpSpPr>
        <a:xfrm>
          <a:off x="0" y="0"/>
          <a:ext cx="0" cy="0"/>
          <a:chOff x="0" y="0"/>
          <a:chExt cx="0" cy="0"/>
        </a:xfrm>
      </p:grpSpPr>
      <p:sp>
        <p:nvSpPr>
          <p:cNvPr id="7" name="Freeform 7"/>
          <p:cNvSpPr/>
          <p:nvPr/>
        </p:nvSpPr>
        <p:spPr>
          <a:xfrm rot="-1296080">
            <a:off x="15201900" y="3933931"/>
            <a:ext cx="4114800" cy="4114800"/>
          </a:xfrm>
          <a:custGeom>
            <a:avLst/>
            <a:gdLst/>
            <a:ahLst/>
            <a:cxnLst/>
            <a:rect l="l" t="t" r="r" b="b"/>
            <a:pathLst>
              <a:path w="4114800" h="4114800">
                <a:moveTo>
                  <a:pt x="0" y="0"/>
                </a:moveTo>
                <a:lnTo>
                  <a:pt x="4114800" y="0"/>
                </a:lnTo>
                <a:lnTo>
                  <a:pt x="4114800" y="4114800"/>
                </a:lnTo>
                <a:lnTo>
                  <a:pt x="0" y="4114800"/>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sp>
        <p:nvSpPr>
          <p:cNvPr id="9" name="Freeform 9"/>
          <p:cNvSpPr/>
          <p:nvPr/>
        </p:nvSpPr>
        <p:spPr>
          <a:xfrm rot="-1296080">
            <a:off x="-1028700" y="-1406726"/>
            <a:ext cx="4114800" cy="4114800"/>
          </a:xfrm>
          <a:custGeom>
            <a:avLst/>
            <a:gdLst/>
            <a:ahLst/>
            <a:cxnLst/>
            <a:rect l="l" t="t" r="r" b="b"/>
            <a:pathLst>
              <a:path w="4114800" h="4114800">
                <a:moveTo>
                  <a:pt x="0" y="0"/>
                </a:moveTo>
                <a:lnTo>
                  <a:pt x="4114800" y="0"/>
                </a:lnTo>
                <a:lnTo>
                  <a:pt x="4114800" y="4114800"/>
                </a:lnTo>
                <a:lnTo>
                  <a:pt x="0" y="4114800"/>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sp>
        <p:nvSpPr>
          <p:cNvPr id="13" name="Title 12">
            <a:extLst>
              <a:ext uri="{FF2B5EF4-FFF2-40B4-BE49-F238E27FC236}">
                <a16:creationId xmlns:a16="http://schemas.microsoft.com/office/drawing/2014/main" id="{2C9BBFC4-13F8-00A6-B785-3432996478E0}"/>
              </a:ext>
            </a:extLst>
          </p:cNvPr>
          <p:cNvSpPr>
            <a:spLocks noGrp="1"/>
          </p:cNvSpPr>
          <p:nvPr>
            <p:ph type="title"/>
          </p:nvPr>
        </p:nvSpPr>
        <p:spPr>
          <a:xfrm>
            <a:off x="1066800" y="3590801"/>
            <a:ext cx="14380447" cy="5235759"/>
          </a:xfrm>
        </p:spPr>
        <p:txBody>
          <a:bodyPr>
            <a:noAutofit/>
          </a:bodyPr>
          <a:lstStyle/>
          <a:p>
            <a:pPr algn="l">
              <a:lnSpc>
                <a:spcPct val="150000"/>
              </a:lnSpc>
            </a:pPr>
            <a:r>
              <a:rPr lang="vi-VN" sz="7200" b="1" dirty="0">
                <a:solidFill>
                  <a:schemeClr val="tx1">
                    <a:lumMod val="95000"/>
                    <a:lumOff val="5000"/>
                  </a:schemeClr>
                </a:solidFill>
                <a:effectLst/>
                <a:latin typeface="Arial" panose="020B0604020202020204" pitchFamily="34" charset="0"/>
                <a:ea typeface="Calibri" panose="020F0502020204030204" pitchFamily="34" charset="0"/>
                <a:cs typeface="Arial" panose="020B0604020202020204" pitchFamily="34" charset="0"/>
              </a:rPr>
              <a:t>HỢP TÁC, TÌM KIẾM THÔNG TIN</a:t>
            </a:r>
            <a:endParaRPr lang="vi-VN" sz="7200" b="1" dirty="0">
              <a:latin typeface="Arial" panose="020B0604020202020204" pitchFamily="34" charset="0"/>
              <a:cs typeface="Arial" panose="020B0604020202020204" pitchFamily="34" charset="0"/>
            </a:endParaRPr>
          </a:p>
        </p:txBody>
      </p:sp>
      <p:sp>
        <p:nvSpPr>
          <p:cNvPr id="14" name="Rectangle 13">
            <a:extLst>
              <a:ext uri="{FF2B5EF4-FFF2-40B4-BE49-F238E27FC236}">
                <a16:creationId xmlns:a16="http://schemas.microsoft.com/office/drawing/2014/main" id="{B220A65E-FBD4-3B4E-341F-ABAC67D57B11}"/>
              </a:ext>
            </a:extLst>
          </p:cNvPr>
          <p:cNvSpPr/>
          <p:nvPr/>
        </p:nvSpPr>
        <p:spPr>
          <a:xfrm>
            <a:off x="6629400" y="1431484"/>
            <a:ext cx="1905000" cy="1828801"/>
          </a:xfrm>
          <a:prstGeom prst="rect">
            <a:avLst/>
          </a:prstGeom>
          <a:solidFill>
            <a:srgbClr val="86BEE1"/>
          </a:solidFill>
          <a:ln>
            <a:noFill/>
          </a:ln>
          <a:effectLst>
            <a:outerShdw blurRad="50800" dist="38100" dir="5400000" algn="t" rotWithShape="0">
              <a:prstClr val="black">
                <a:alpha val="40000"/>
              </a:prstClr>
            </a:outerShdw>
          </a:effectLst>
          <a:scene3d>
            <a:camera prst="perspectiveFront"/>
            <a:lightRig rig="threePt" dir="t"/>
          </a:scene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vi-VN" sz="8000" b="1" dirty="0">
                <a:solidFill>
                  <a:schemeClr val="tx1">
                    <a:lumMod val="95000"/>
                    <a:lumOff val="5000"/>
                  </a:schemeClr>
                </a:solidFill>
                <a:latin typeface="Arial" panose="020B0604020202020204" pitchFamily="34" charset="0"/>
                <a:cs typeface="Arial" panose="020B0604020202020204" pitchFamily="34" charset="0"/>
              </a:rPr>
              <a:t>01</a:t>
            </a:r>
          </a:p>
        </p:txBody>
      </p:sp>
    </p:spTree>
    <p:extLst>
      <p:ext uri="{BB962C8B-B14F-4D97-AF65-F5344CB8AC3E}">
        <p14:creationId xmlns:p14="http://schemas.microsoft.com/office/powerpoint/2010/main" val="814699618"/>
      </p:ext>
    </p:extLst>
  </p:cSld>
  <p:clrMapOvr>
    <a:masterClrMapping/>
  </p:clrMapOvr>
  <mc:AlternateContent xmlns:mc="http://schemas.openxmlformats.org/markup-compatibility/2006" xmlns:p159="http://schemas.microsoft.com/office/powerpoint/2015/09/main">
    <mc:Choice Requires="p159">
      <p:transition spd="slow">
        <p159:morph option="byObject"/>
      </p:transition>
    </mc:Choice>
    <mc:Fallback xmlns="">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F1EAD8"/>
        </a:solidFill>
        <a:effectLst/>
      </p:bgPr>
    </p:bg>
    <p:spTree>
      <p:nvGrpSpPr>
        <p:cNvPr id="1" name=""/>
        <p:cNvGrpSpPr/>
        <p:nvPr/>
      </p:nvGrpSpPr>
      <p:grpSpPr>
        <a:xfrm>
          <a:off x="0" y="0"/>
          <a:ext cx="0" cy="0"/>
          <a:chOff x="0" y="0"/>
          <a:chExt cx="0" cy="0"/>
        </a:xfrm>
      </p:grpSpPr>
      <p:grpSp>
        <p:nvGrpSpPr>
          <p:cNvPr id="23" name="Group 22">
            <a:extLst>
              <a:ext uri="{FF2B5EF4-FFF2-40B4-BE49-F238E27FC236}">
                <a16:creationId xmlns:a16="http://schemas.microsoft.com/office/drawing/2014/main" id="{48896946-8A6E-AAA5-5371-A8E2DDCC8F78}"/>
              </a:ext>
            </a:extLst>
          </p:cNvPr>
          <p:cNvGrpSpPr/>
          <p:nvPr/>
        </p:nvGrpSpPr>
        <p:grpSpPr>
          <a:xfrm>
            <a:off x="685800" y="2247900"/>
            <a:ext cx="16916400" cy="7239000"/>
            <a:chOff x="685800" y="2247900"/>
            <a:chExt cx="16916400" cy="7239000"/>
          </a:xfrm>
        </p:grpSpPr>
        <p:sp>
          <p:nvSpPr>
            <p:cNvPr id="24" name="Rectangle: Rounded Corners 23">
              <a:extLst>
                <a:ext uri="{FF2B5EF4-FFF2-40B4-BE49-F238E27FC236}">
                  <a16:creationId xmlns:a16="http://schemas.microsoft.com/office/drawing/2014/main" id="{063AD436-D11D-4FA1-EC51-0B31AFB36A6C}"/>
                </a:ext>
              </a:extLst>
            </p:cNvPr>
            <p:cNvSpPr/>
            <p:nvPr/>
          </p:nvSpPr>
          <p:spPr>
            <a:xfrm>
              <a:off x="685800" y="2247900"/>
              <a:ext cx="16916400" cy="7239000"/>
            </a:xfrm>
            <a:prstGeom prst="roundRect">
              <a:avLst>
                <a:gd name="adj" fmla="val 13932"/>
              </a:avLst>
            </a:prstGeom>
            <a:solidFill>
              <a:srgbClr val="4BB963"/>
            </a:solidFill>
            <a:ln>
              <a:solidFill>
                <a:srgbClr val="4BB963"/>
              </a:solidFill>
            </a:ln>
          </p:spPr>
          <p:style>
            <a:lnRef idx="2">
              <a:schemeClr val="accent4"/>
            </a:lnRef>
            <a:fillRef idx="1">
              <a:schemeClr val="lt1"/>
            </a:fillRef>
            <a:effectRef idx="0">
              <a:schemeClr val="accent4"/>
            </a:effectRef>
            <a:fontRef idx="minor">
              <a:schemeClr val="dk1"/>
            </a:fontRef>
          </p:style>
          <p:txBody>
            <a:bodyPr rtlCol="0" anchor="ctr"/>
            <a:lstStyle/>
            <a:p>
              <a:pPr algn="ctr"/>
              <a:endParaRPr lang="vi-VN"/>
            </a:p>
          </p:txBody>
        </p:sp>
        <p:sp>
          <p:nvSpPr>
            <p:cNvPr id="25" name="TextBox 24">
              <a:extLst>
                <a:ext uri="{FF2B5EF4-FFF2-40B4-BE49-F238E27FC236}">
                  <a16:creationId xmlns:a16="http://schemas.microsoft.com/office/drawing/2014/main" id="{11BB777B-9265-E4B3-F1A5-F5C9F32FB33C}"/>
                </a:ext>
              </a:extLst>
            </p:cNvPr>
            <p:cNvSpPr txBox="1"/>
            <p:nvPr/>
          </p:nvSpPr>
          <p:spPr>
            <a:xfrm>
              <a:off x="5334000" y="2773859"/>
              <a:ext cx="7620000" cy="769441"/>
            </a:xfrm>
            <a:prstGeom prst="rect">
              <a:avLst/>
            </a:prstGeom>
            <a:noFill/>
          </p:spPr>
          <p:txBody>
            <a:bodyPr wrap="square" rtlCol="0">
              <a:spAutoFit/>
            </a:bodyPr>
            <a:lstStyle/>
            <a:p>
              <a:pPr algn="ctr"/>
              <a:r>
                <a:rPr lang="vi-VN" sz="4400" b="1" dirty="0">
                  <a:solidFill>
                    <a:schemeClr val="bg1"/>
                  </a:solidFill>
                  <a:latin typeface="Arial" panose="020B0604020202020204" pitchFamily="34" charset="0"/>
                  <a:cs typeface="Arial" panose="020B0604020202020204" pitchFamily="34" charset="0"/>
                </a:rPr>
                <a:t>HOẠT ĐỘNG THEO NHÓM</a:t>
              </a:r>
            </a:p>
          </p:txBody>
        </p:sp>
      </p:grpSp>
      <p:sp>
        <p:nvSpPr>
          <p:cNvPr id="27" name="Rectangle: Rounded Corners 26">
            <a:extLst>
              <a:ext uri="{FF2B5EF4-FFF2-40B4-BE49-F238E27FC236}">
                <a16:creationId xmlns:a16="http://schemas.microsoft.com/office/drawing/2014/main" id="{8518D130-D1F4-34AA-1D90-56038BECB78F}"/>
              </a:ext>
            </a:extLst>
          </p:cNvPr>
          <p:cNvSpPr/>
          <p:nvPr/>
        </p:nvSpPr>
        <p:spPr>
          <a:xfrm>
            <a:off x="1317319" y="3924300"/>
            <a:ext cx="8109562" cy="5105400"/>
          </a:xfrm>
          <a:prstGeom prst="roundRect">
            <a:avLst/>
          </a:prstGeom>
          <a:solidFill>
            <a:schemeClr val="bg1"/>
          </a:solidFill>
          <a:ln>
            <a:solidFill>
              <a:srgbClr val="3C9A50"/>
            </a:solidFill>
          </a:ln>
        </p:spPr>
        <p:style>
          <a:lnRef idx="2">
            <a:schemeClr val="accent1">
              <a:shade val="15000"/>
            </a:schemeClr>
          </a:lnRef>
          <a:fillRef idx="1">
            <a:schemeClr val="accent1"/>
          </a:fillRef>
          <a:effectRef idx="0">
            <a:schemeClr val="accent1"/>
          </a:effectRef>
          <a:fontRef idx="minor">
            <a:schemeClr val="lt1"/>
          </a:fontRef>
        </p:style>
        <p:txBody>
          <a:bodyPr bIns="108000" rtlCol="0" anchor="ctr"/>
          <a:lstStyle/>
          <a:p>
            <a:pPr algn="just">
              <a:lnSpc>
                <a:spcPct val="150000"/>
              </a:lnSpc>
            </a:pPr>
            <a:r>
              <a:rPr lang="vi-VN" sz="4000" dirty="0">
                <a:solidFill>
                  <a:sysClr val="windowText" lastClr="000000"/>
                </a:solidFill>
                <a:latin typeface="Arial" panose="020B0604020202020204" pitchFamily="34" charset="0"/>
                <a:cs typeface="Arial" panose="020B0604020202020204" pitchFamily="34" charset="0"/>
              </a:rPr>
              <a:t>Nhóm em hãy cùng hợp tác tìm kiếm thông tin trên website Bảo tàng Dân tộc học Việt Nam để trả lời câu hỏi trong Bảng 1.</a:t>
            </a:r>
          </a:p>
        </p:txBody>
      </p:sp>
      <p:pic>
        <p:nvPicPr>
          <p:cNvPr id="28" name="Picture 2" descr="Bảo tàng Dân tộc học - Điểm tham quan hấp dẫn tại Thủ đô">
            <a:extLst>
              <a:ext uri="{FF2B5EF4-FFF2-40B4-BE49-F238E27FC236}">
                <a16:creationId xmlns:a16="http://schemas.microsoft.com/office/drawing/2014/main" id="{48F188F1-564F-F6A9-E45F-AC1CA804936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058400" y="3924300"/>
            <a:ext cx="6804503" cy="5105400"/>
          </a:xfrm>
          <a:prstGeom prst="rect">
            <a:avLst/>
          </a:prstGeom>
          <a:noFill/>
          <a:ln w="12700">
            <a:solidFill>
              <a:schemeClr val="tx1"/>
            </a:solidFill>
          </a:ln>
          <a:extLst>
            <a:ext uri="{909E8E84-426E-40DD-AFC4-6F175D3DCCD1}">
              <a14:hiddenFill xmlns:a14="http://schemas.microsoft.com/office/drawing/2010/main">
                <a:solidFill>
                  <a:srgbClr val="FFFFFF"/>
                </a:solidFill>
              </a14:hiddenFill>
            </a:ext>
          </a:extLst>
        </p:spPr>
      </p:pic>
      <p:sp>
        <p:nvSpPr>
          <p:cNvPr id="30" name="Title 29">
            <a:extLst>
              <a:ext uri="{FF2B5EF4-FFF2-40B4-BE49-F238E27FC236}">
                <a16:creationId xmlns:a16="http://schemas.microsoft.com/office/drawing/2014/main" id="{1DB2A33B-47C7-6472-A49A-1FB2AAC10E8A}"/>
              </a:ext>
            </a:extLst>
          </p:cNvPr>
          <p:cNvSpPr>
            <a:spLocks noGrp="1"/>
          </p:cNvSpPr>
          <p:nvPr>
            <p:ph type="title"/>
          </p:nvPr>
        </p:nvSpPr>
        <p:spPr>
          <a:xfrm>
            <a:off x="685800" y="616857"/>
            <a:ext cx="16916400" cy="1143000"/>
          </a:xfrm>
        </p:spPr>
        <p:txBody>
          <a:bodyPr/>
          <a:lstStyle/>
          <a:p>
            <a:r>
              <a:rPr lang="vi-VN" b="1" dirty="0">
                <a:latin typeface="Arial" panose="020B0604020202020204" pitchFamily="34" charset="0"/>
                <a:ea typeface="Calibri" panose="020F0502020204030204" pitchFamily="34" charset="0"/>
                <a:cs typeface="Arial" panose="020B0604020202020204" pitchFamily="34" charset="0"/>
              </a:rPr>
              <a:t>Đọc thông tin SGK tr.13 và thực hiện yêu cầu</a:t>
            </a:r>
            <a:endParaRPr lang="vi-VN" dirty="0"/>
          </a:p>
        </p:txBody>
      </p:sp>
    </p:spTree>
    <p:extLst>
      <p:ext uri="{BB962C8B-B14F-4D97-AF65-F5344CB8AC3E}">
        <p14:creationId xmlns:p14="http://schemas.microsoft.com/office/powerpoint/2010/main" val="2351411804"/>
      </p:ext>
    </p:extLst>
  </p:cSld>
  <p:clrMapOvr>
    <a:masterClrMapping/>
  </p:clrMapOvr>
  <mc:AlternateContent xmlns:mc="http://schemas.openxmlformats.org/markup-compatibility/2006" xmlns:p159="http://schemas.microsoft.com/office/powerpoint/2015/09/main">
    <mc:Choice Requires="p159">
      <p:transition spd="slow">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up)">
                                      <p:cBhvr>
                                        <p:cTn id="7" dur="500"/>
                                        <p:tgtEl>
                                          <p:spTgt spid="23"/>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28"/>
                                        </p:tgtEl>
                                        <p:attrNameLst>
                                          <p:attrName>style.visibility</p:attrName>
                                        </p:attrNameLst>
                                      </p:cBhvr>
                                      <p:to>
                                        <p:strVal val="visible"/>
                                      </p:to>
                                    </p:set>
                                    <p:animEffect transition="in" filter="barn(inVertical)">
                                      <p:cBhvr>
                                        <p:cTn id="12" dur="500"/>
                                        <p:tgtEl>
                                          <p:spTgt spid="28"/>
                                        </p:tgtEl>
                                      </p:cBhvr>
                                    </p:animEffect>
                                  </p:childTnLst>
                                </p:cTn>
                              </p:par>
                              <p:par>
                                <p:cTn id="13" presetID="3" presetClass="entr" presetSubtype="10" fill="hold" grpId="0" nodeType="withEffect">
                                  <p:stCondLst>
                                    <p:cond delay="0"/>
                                  </p:stCondLst>
                                  <p:childTnLst>
                                    <p:set>
                                      <p:cBhvr>
                                        <p:cTn id="14" dur="1" fill="hold">
                                          <p:stCondLst>
                                            <p:cond delay="0"/>
                                          </p:stCondLst>
                                        </p:cTn>
                                        <p:tgtEl>
                                          <p:spTgt spid="27"/>
                                        </p:tgtEl>
                                        <p:attrNameLst>
                                          <p:attrName>style.visibility</p:attrName>
                                        </p:attrNameLst>
                                      </p:cBhvr>
                                      <p:to>
                                        <p:strVal val="visible"/>
                                      </p:to>
                                    </p:set>
                                    <p:animEffect transition="in" filter="blinds(horizontal)">
                                      <p:cBhvr>
                                        <p:cTn id="15"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F1EAD8"/>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5E32C4-8A2C-4411-33A3-31765B9B8A19}"/>
              </a:ext>
            </a:extLst>
          </p:cNvPr>
          <p:cNvSpPr>
            <a:spLocks noGrp="1"/>
          </p:cNvSpPr>
          <p:nvPr>
            <p:ph type="title"/>
          </p:nvPr>
        </p:nvSpPr>
        <p:spPr>
          <a:xfrm>
            <a:off x="609600" y="202305"/>
            <a:ext cx="17068800" cy="914400"/>
          </a:xfrm>
        </p:spPr>
        <p:txBody>
          <a:bodyPr>
            <a:normAutofit/>
          </a:bodyPr>
          <a:lstStyle/>
          <a:p>
            <a:r>
              <a:rPr lang="vi-VN" sz="4000" b="1" dirty="0">
                <a:effectLst/>
                <a:latin typeface="Arial" panose="020B0604020202020204" pitchFamily="34" charset="0"/>
                <a:ea typeface="Calibri" panose="020F0502020204030204" pitchFamily="34" charset="0"/>
                <a:cs typeface="Arial" panose="020B0604020202020204" pitchFamily="34" charset="0"/>
              </a:rPr>
              <a:t>Bảng 1. Những thông tin cần tìm</a:t>
            </a:r>
            <a:endParaRPr lang="vi-VN" sz="4000" b="1" dirty="0">
              <a:latin typeface="Arial" panose="020B0604020202020204" pitchFamily="34" charset="0"/>
              <a:cs typeface="Arial" panose="020B0604020202020204" pitchFamily="34" charset="0"/>
            </a:endParaRPr>
          </a:p>
        </p:txBody>
      </p:sp>
      <p:graphicFrame>
        <p:nvGraphicFramePr>
          <p:cNvPr id="3" name="Table 2">
            <a:extLst>
              <a:ext uri="{FF2B5EF4-FFF2-40B4-BE49-F238E27FC236}">
                <a16:creationId xmlns:a16="http://schemas.microsoft.com/office/drawing/2014/main" id="{511909FC-FF0E-93B0-89E2-6EE4A279707F}"/>
              </a:ext>
            </a:extLst>
          </p:cNvPr>
          <p:cNvGraphicFramePr>
            <a:graphicFrameLocks noGrp="1"/>
          </p:cNvGraphicFramePr>
          <p:nvPr>
            <p:extLst>
              <p:ext uri="{D42A27DB-BD31-4B8C-83A1-F6EECF244321}">
                <p14:modId xmlns:p14="http://schemas.microsoft.com/office/powerpoint/2010/main" val="2333012055"/>
              </p:ext>
            </p:extLst>
          </p:nvPr>
        </p:nvGraphicFramePr>
        <p:xfrm>
          <a:off x="0" y="1147548"/>
          <a:ext cx="18288000" cy="9139452"/>
        </p:xfrm>
        <a:graphic>
          <a:graphicData uri="http://schemas.openxmlformats.org/drawingml/2006/table">
            <a:tbl>
              <a:tblPr>
                <a:tableStyleId>{E8B1032C-EA38-4F05-BA0D-38AFFFC7BED3}</a:tableStyleId>
              </a:tblPr>
              <a:tblGrid>
                <a:gridCol w="5388429">
                  <a:extLst>
                    <a:ext uri="{9D8B030D-6E8A-4147-A177-3AD203B41FA5}">
                      <a16:colId xmlns:a16="http://schemas.microsoft.com/office/drawing/2014/main" val="2692721883"/>
                    </a:ext>
                  </a:extLst>
                </a:gridCol>
                <a:gridCol w="12899571">
                  <a:extLst>
                    <a:ext uri="{9D8B030D-6E8A-4147-A177-3AD203B41FA5}">
                      <a16:colId xmlns:a16="http://schemas.microsoft.com/office/drawing/2014/main" val="230016993"/>
                    </a:ext>
                  </a:extLst>
                </a:gridCol>
              </a:tblGrid>
              <a:tr h="981537">
                <a:tc>
                  <a:txBody>
                    <a:bodyPr/>
                    <a:lstStyle/>
                    <a:p>
                      <a:pPr algn="ctr">
                        <a:lnSpc>
                          <a:spcPct val="100000"/>
                        </a:lnSpc>
                      </a:pPr>
                      <a:r>
                        <a:rPr lang="vi-VN" sz="3200" b="1" dirty="0">
                          <a:effectLst/>
                        </a:rPr>
                        <a:t>NỘI DUNG</a:t>
                      </a:r>
                      <a:endParaRPr lang="vi-VN" sz="3200" b="1" dirty="0">
                        <a:effectLst/>
                        <a:latin typeface="Arial" panose="020B0604020202020204" pitchFamily="34" charset="0"/>
                        <a:cs typeface="Arial" panose="020B0604020202020204" pitchFamily="34" charset="0"/>
                      </a:endParaRPr>
                    </a:p>
                  </a:txBody>
                  <a:tcPr marL="68458" marR="68458" marT="34229" marB="34229" anchor="ctr">
                    <a:solidFill>
                      <a:schemeClr val="accent6">
                        <a:lumMod val="40000"/>
                        <a:lumOff val="60000"/>
                      </a:schemeClr>
                    </a:solidFill>
                  </a:tcPr>
                </a:tc>
                <a:tc>
                  <a:txBody>
                    <a:bodyPr/>
                    <a:lstStyle/>
                    <a:p>
                      <a:pPr algn="ctr">
                        <a:lnSpc>
                          <a:spcPct val="100000"/>
                        </a:lnSpc>
                      </a:pPr>
                      <a:r>
                        <a:rPr lang="vi-VN" sz="3200" b="1" dirty="0">
                          <a:effectLst/>
                        </a:rPr>
                        <a:t>THÔNG TIN CẦN TÌM</a:t>
                      </a:r>
                      <a:endParaRPr lang="vi-VN" sz="3200" b="1" dirty="0">
                        <a:effectLst/>
                        <a:latin typeface="Arial" panose="020B0604020202020204" pitchFamily="34" charset="0"/>
                        <a:cs typeface="Arial" panose="020B0604020202020204" pitchFamily="34" charset="0"/>
                      </a:endParaRPr>
                    </a:p>
                  </a:txBody>
                  <a:tcPr marL="68458" marR="68458" marT="34229" marB="34229" anchor="ctr">
                    <a:solidFill>
                      <a:schemeClr val="accent6">
                        <a:lumMod val="40000"/>
                        <a:lumOff val="60000"/>
                      </a:schemeClr>
                    </a:solidFill>
                  </a:tcPr>
                </a:tc>
                <a:extLst>
                  <a:ext uri="{0D108BD9-81ED-4DB2-BD59-A6C34878D82A}">
                    <a16:rowId xmlns:a16="http://schemas.microsoft.com/office/drawing/2014/main" val="2112710966"/>
                  </a:ext>
                </a:extLst>
              </a:tr>
              <a:tr h="1735511">
                <a:tc>
                  <a:txBody>
                    <a:bodyPr/>
                    <a:lstStyle/>
                    <a:p>
                      <a:pPr algn="just">
                        <a:lnSpc>
                          <a:spcPct val="100000"/>
                        </a:lnSpc>
                      </a:pPr>
                      <a:r>
                        <a:rPr lang="vi-VN" sz="2800" dirty="0">
                          <a:effectLst/>
                        </a:rPr>
                        <a:t>1. Thời gian mở cửa</a:t>
                      </a:r>
                      <a:endParaRPr lang="vi-VN" sz="2800" dirty="0">
                        <a:effectLst/>
                        <a:latin typeface="Arial" panose="020B0604020202020204" pitchFamily="34" charset="0"/>
                        <a:cs typeface="Arial" panose="020B0604020202020204" pitchFamily="34" charset="0"/>
                      </a:endParaRPr>
                    </a:p>
                  </a:txBody>
                  <a:tcPr marL="180000" marR="180000" marT="34229" marB="34229" anchor="ctr">
                    <a:solidFill>
                      <a:schemeClr val="bg1"/>
                    </a:solidFill>
                  </a:tcPr>
                </a:tc>
                <a:tc>
                  <a:txBody>
                    <a:bodyPr/>
                    <a:lstStyle/>
                    <a:p>
                      <a:pPr algn="just">
                        <a:lnSpc>
                          <a:spcPct val="150000"/>
                        </a:lnSpc>
                      </a:pPr>
                      <a:r>
                        <a:rPr lang="vi-VN" sz="2800" dirty="0">
                          <a:effectLst/>
                        </a:rPr>
                        <a:t>Trong ngày, Bảo tàng mở cửa vào mấy giờ?</a:t>
                      </a:r>
                    </a:p>
                    <a:p>
                      <a:pPr algn="just">
                        <a:lnSpc>
                          <a:spcPct val="150000"/>
                        </a:lnSpc>
                      </a:pPr>
                      <a:r>
                        <a:rPr lang="vi-VN" sz="2800" dirty="0">
                          <a:effectLst/>
                        </a:rPr>
                        <a:t>Bảo tàng đóng cửa vào các ngày nào trong tuần?</a:t>
                      </a:r>
                      <a:endParaRPr lang="vi-VN" sz="2800" dirty="0">
                        <a:effectLst/>
                        <a:latin typeface="Arial" panose="020B0604020202020204" pitchFamily="34" charset="0"/>
                        <a:cs typeface="Arial" panose="020B0604020202020204" pitchFamily="34" charset="0"/>
                      </a:endParaRPr>
                    </a:p>
                  </a:txBody>
                  <a:tcPr marL="360000" marR="108000" marT="34229" marB="108000" anchor="ctr">
                    <a:solidFill>
                      <a:schemeClr val="bg1"/>
                    </a:solidFill>
                  </a:tcPr>
                </a:tc>
                <a:extLst>
                  <a:ext uri="{0D108BD9-81ED-4DB2-BD59-A6C34878D82A}">
                    <a16:rowId xmlns:a16="http://schemas.microsoft.com/office/drawing/2014/main" val="639839256"/>
                  </a:ext>
                </a:extLst>
              </a:tr>
              <a:tr h="1386259">
                <a:tc>
                  <a:txBody>
                    <a:bodyPr/>
                    <a:lstStyle/>
                    <a:p>
                      <a:pPr algn="just">
                        <a:lnSpc>
                          <a:spcPct val="100000"/>
                        </a:lnSpc>
                      </a:pPr>
                      <a:r>
                        <a:rPr lang="vi-VN" sz="2800" dirty="0">
                          <a:effectLst/>
                        </a:rPr>
                        <a:t>2. Giá vé</a:t>
                      </a:r>
                      <a:endParaRPr lang="vi-VN" sz="2800" dirty="0">
                        <a:effectLst/>
                        <a:latin typeface="Arial" panose="020B0604020202020204" pitchFamily="34" charset="0"/>
                        <a:cs typeface="Arial" panose="020B0604020202020204" pitchFamily="34" charset="0"/>
                      </a:endParaRPr>
                    </a:p>
                  </a:txBody>
                  <a:tcPr marL="180000" marR="180000" marT="34229" marB="34229" anchor="ctr">
                    <a:solidFill>
                      <a:schemeClr val="bg1"/>
                    </a:solidFill>
                  </a:tcPr>
                </a:tc>
                <a:tc>
                  <a:txBody>
                    <a:bodyPr/>
                    <a:lstStyle/>
                    <a:p>
                      <a:pPr algn="just">
                        <a:lnSpc>
                          <a:spcPct val="150000"/>
                        </a:lnSpc>
                      </a:pPr>
                      <a:r>
                        <a:rPr lang="vi-VN" sz="2800" dirty="0">
                          <a:effectLst/>
                        </a:rPr>
                        <a:t>Giá vé thông thường là bao nhiêu?</a:t>
                      </a:r>
                    </a:p>
                    <a:p>
                      <a:pPr algn="just">
                        <a:lnSpc>
                          <a:spcPct val="150000"/>
                        </a:lnSpc>
                      </a:pPr>
                      <a:r>
                        <a:rPr lang="vi-VN" sz="2800" dirty="0">
                          <a:effectLst/>
                        </a:rPr>
                        <a:t>Giá vé đối với học sinh là bao nhiêu?</a:t>
                      </a:r>
                      <a:endParaRPr lang="vi-VN" sz="2800" dirty="0">
                        <a:effectLst/>
                        <a:latin typeface="Arial" panose="020B0604020202020204" pitchFamily="34" charset="0"/>
                        <a:cs typeface="Arial" panose="020B0604020202020204" pitchFamily="34" charset="0"/>
                      </a:endParaRPr>
                    </a:p>
                  </a:txBody>
                  <a:tcPr marL="360000" marR="108000" marT="34229" marB="108000" anchor="ctr">
                    <a:solidFill>
                      <a:schemeClr val="bg1"/>
                    </a:solidFill>
                  </a:tcPr>
                </a:tc>
                <a:extLst>
                  <a:ext uri="{0D108BD9-81ED-4DB2-BD59-A6C34878D82A}">
                    <a16:rowId xmlns:a16="http://schemas.microsoft.com/office/drawing/2014/main" val="2365947320"/>
                  </a:ext>
                </a:extLst>
              </a:tr>
              <a:tr h="2547599">
                <a:tc>
                  <a:txBody>
                    <a:bodyPr/>
                    <a:lstStyle/>
                    <a:p>
                      <a:pPr algn="just">
                        <a:lnSpc>
                          <a:spcPct val="150000"/>
                        </a:lnSpc>
                      </a:pPr>
                      <a:r>
                        <a:rPr lang="vi-VN" sz="2800" dirty="0">
                          <a:effectLst/>
                        </a:rPr>
                        <a:t>3. Các hoạt động giáo dục trong Phòng Khám phá dành cho trẻ em</a:t>
                      </a:r>
                      <a:endParaRPr lang="vi-VN" sz="2800" dirty="0">
                        <a:effectLst/>
                        <a:latin typeface="Arial" panose="020B0604020202020204" pitchFamily="34" charset="0"/>
                        <a:cs typeface="Arial" panose="020B0604020202020204" pitchFamily="34" charset="0"/>
                      </a:endParaRPr>
                    </a:p>
                  </a:txBody>
                  <a:tcPr marL="180000" marR="180000" marT="34229" marB="34229" anchor="ctr">
                    <a:solidFill>
                      <a:schemeClr val="bg1"/>
                    </a:solidFill>
                  </a:tcPr>
                </a:tc>
                <a:tc>
                  <a:txBody>
                    <a:bodyPr/>
                    <a:lstStyle/>
                    <a:p>
                      <a:pPr algn="just">
                        <a:lnSpc>
                          <a:spcPct val="150000"/>
                        </a:lnSpc>
                      </a:pPr>
                      <a:r>
                        <a:rPr lang="vi-VN" sz="2800" dirty="0">
                          <a:effectLst/>
                        </a:rPr>
                        <a:t>Hoạt động của phòng này phù hợp cho trẻ em trong độ tuổi nào?</a:t>
                      </a:r>
                    </a:p>
                    <a:p>
                      <a:pPr algn="just">
                        <a:lnSpc>
                          <a:spcPct val="150000"/>
                        </a:lnSpc>
                      </a:pPr>
                      <a:r>
                        <a:rPr lang="vi-VN" sz="2800" dirty="0">
                          <a:effectLst/>
                        </a:rPr>
                        <a:t>Em sẽ được tham quan tìm hiểu những nội dung gì trong phòng này?</a:t>
                      </a:r>
                      <a:endParaRPr lang="vi-VN" sz="2800" dirty="0">
                        <a:effectLst/>
                        <a:latin typeface="Arial" panose="020B0604020202020204" pitchFamily="34" charset="0"/>
                        <a:cs typeface="Arial" panose="020B0604020202020204" pitchFamily="34" charset="0"/>
                      </a:endParaRPr>
                    </a:p>
                  </a:txBody>
                  <a:tcPr marL="360000" marR="108000" marT="34229" marB="108000" anchor="ctr">
                    <a:solidFill>
                      <a:schemeClr val="bg1"/>
                    </a:solidFill>
                  </a:tcPr>
                </a:tc>
                <a:extLst>
                  <a:ext uri="{0D108BD9-81ED-4DB2-BD59-A6C34878D82A}">
                    <a16:rowId xmlns:a16="http://schemas.microsoft.com/office/drawing/2014/main" val="3666465341"/>
                  </a:ext>
                </a:extLst>
              </a:tr>
              <a:tr h="1310131">
                <a:tc>
                  <a:txBody>
                    <a:bodyPr/>
                    <a:lstStyle/>
                    <a:p>
                      <a:pPr algn="just">
                        <a:lnSpc>
                          <a:spcPct val="150000"/>
                        </a:lnSpc>
                      </a:pPr>
                      <a:r>
                        <a:rPr lang="vi-VN" sz="2800" dirty="0">
                          <a:effectLst/>
                        </a:rPr>
                        <a:t>4. Sơ đồ khu trưng bày Các dân tộc Việt Nam</a:t>
                      </a:r>
                      <a:endParaRPr lang="vi-VN" sz="2800" dirty="0">
                        <a:effectLst/>
                        <a:latin typeface="Arial" panose="020B0604020202020204" pitchFamily="34" charset="0"/>
                        <a:cs typeface="Arial" panose="020B0604020202020204" pitchFamily="34" charset="0"/>
                      </a:endParaRPr>
                    </a:p>
                  </a:txBody>
                  <a:tcPr marL="180000" marR="180000" marT="34229" marB="34229" anchor="ctr">
                    <a:solidFill>
                      <a:schemeClr val="bg1"/>
                    </a:solidFill>
                  </a:tcPr>
                </a:tc>
                <a:tc>
                  <a:txBody>
                    <a:bodyPr/>
                    <a:lstStyle/>
                    <a:p>
                      <a:pPr algn="just">
                        <a:lnSpc>
                          <a:spcPct val="100000"/>
                        </a:lnSpc>
                      </a:pPr>
                      <a:r>
                        <a:rPr lang="vi-VN" sz="2800" dirty="0">
                          <a:effectLst/>
                        </a:rPr>
                        <a:t>Khu trưng bày của tòa nhà Trống Đồng có mấy tầng?</a:t>
                      </a:r>
                      <a:endParaRPr lang="vi-VN" sz="2800" dirty="0">
                        <a:effectLst/>
                        <a:latin typeface="Arial" panose="020B0604020202020204" pitchFamily="34" charset="0"/>
                        <a:cs typeface="Arial" panose="020B0604020202020204" pitchFamily="34" charset="0"/>
                      </a:endParaRPr>
                    </a:p>
                  </a:txBody>
                  <a:tcPr marL="360000" marR="108000" marT="34229" marB="108000" anchor="ctr">
                    <a:solidFill>
                      <a:schemeClr val="bg1"/>
                    </a:solidFill>
                  </a:tcPr>
                </a:tc>
                <a:extLst>
                  <a:ext uri="{0D108BD9-81ED-4DB2-BD59-A6C34878D82A}">
                    <a16:rowId xmlns:a16="http://schemas.microsoft.com/office/drawing/2014/main" val="2001600181"/>
                  </a:ext>
                </a:extLst>
              </a:tr>
              <a:tr h="1178415">
                <a:tc>
                  <a:txBody>
                    <a:bodyPr/>
                    <a:lstStyle/>
                    <a:p>
                      <a:pPr algn="just">
                        <a:lnSpc>
                          <a:spcPct val="100000"/>
                        </a:lnSpc>
                      </a:pPr>
                      <a:r>
                        <a:rPr lang="vi-VN" sz="2800" dirty="0">
                          <a:effectLst/>
                        </a:rPr>
                        <a:t>5. Các nội quy của Bảo tàng</a:t>
                      </a:r>
                      <a:endParaRPr lang="vi-VN" sz="2800" dirty="0">
                        <a:effectLst/>
                        <a:latin typeface="Arial" panose="020B0604020202020204" pitchFamily="34" charset="0"/>
                        <a:cs typeface="Arial" panose="020B0604020202020204" pitchFamily="34" charset="0"/>
                      </a:endParaRPr>
                    </a:p>
                  </a:txBody>
                  <a:tcPr marL="180000" marR="180000" marT="34229" marB="34229" anchor="ctr">
                    <a:solidFill>
                      <a:schemeClr val="bg1"/>
                    </a:solidFill>
                  </a:tcPr>
                </a:tc>
                <a:tc>
                  <a:txBody>
                    <a:bodyPr/>
                    <a:lstStyle/>
                    <a:p>
                      <a:pPr algn="just">
                        <a:lnSpc>
                          <a:spcPct val="100000"/>
                        </a:lnSpc>
                      </a:pPr>
                      <a:r>
                        <a:rPr lang="vi-VN" sz="2800" dirty="0">
                          <a:effectLst/>
                        </a:rPr>
                        <a:t>Em cần tuân thủ những nội quy gì của Bảo tàng?</a:t>
                      </a:r>
                      <a:endParaRPr lang="vi-VN" sz="2800" dirty="0">
                        <a:effectLst/>
                        <a:latin typeface="Arial" panose="020B0604020202020204" pitchFamily="34" charset="0"/>
                        <a:cs typeface="Arial" panose="020B0604020202020204" pitchFamily="34" charset="0"/>
                      </a:endParaRPr>
                    </a:p>
                  </a:txBody>
                  <a:tcPr marL="360000" marR="108000" marT="34229" marB="108000" anchor="ctr">
                    <a:solidFill>
                      <a:schemeClr val="bg1"/>
                    </a:solidFill>
                  </a:tcPr>
                </a:tc>
                <a:extLst>
                  <a:ext uri="{0D108BD9-81ED-4DB2-BD59-A6C34878D82A}">
                    <a16:rowId xmlns:a16="http://schemas.microsoft.com/office/drawing/2014/main" val="2758322521"/>
                  </a:ext>
                </a:extLst>
              </a:tr>
            </a:tbl>
          </a:graphicData>
        </a:graphic>
      </p:graphicFrame>
    </p:spTree>
    <p:extLst>
      <p:ext uri="{BB962C8B-B14F-4D97-AF65-F5344CB8AC3E}">
        <p14:creationId xmlns:p14="http://schemas.microsoft.com/office/powerpoint/2010/main" val="2308169425"/>
      </p:ext>
    </p:extLst>
  </p:cSld>
  <p:clrMapOvr>
    <a:masterClrMapping/>
  </p:clrMapOvr>
  <mc:AlternateContent xmlns:mc="http://schemas.openxmlformats.org/markup-compatibility/2006" xmlns:p159="http://schemas.microsoft.com/office/powerpoint/2015/09/main">
    <mc:Choice Requires="p159">
      <p:transition spd="slow">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279</TotalTime>
  <Words>1185</Words>
  <Application>Microsoft Office PowerPoint</Application>
  <PresentationFormat>Custom</PresentationFormat>
  <Paragraphs>113</Paragraphs>
  <Slides>21</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21</vt:i4>
      </vt:variant>
    </vt:vector>
  </HeadingPairs>
  <TitlesOfParts>
    <vt:vector size="24" baseType="lpstr">
      <vt:lpstr>Arial</vt:lpstr>
      <vt:lpstr>Calibri</vt:lpstr>
      <vt:lpstr>Office Theme</vt:lpstr>
      <vt:lpstr>CHÀO MỪNG CÁC BẠN ĐẾN BUỔI HỌC HÔM NAY!</vt:lpstr>
      <vt:lpstr>KHỞI ĐỘNG</vt:lpstr>
      <vt:lpstr>KHỞI ĐỘNG</vt:lpstr>
      <vt:lpstr>Gợi ý trả lời</vt:lpstr>
      <vt:lpstr>BÀI 2: HỢP TÁC,  TÌM KIẾM VÀ  CHIA SẺ THÔNG TIN</vt:lpstr>
      <vt:lpstr>NỘI DUNG BÀI HỌC</vt:lpstr>
      <vt:lpstr>HỢP TÁC, TÌM KIẾM THÔNG TIN</vt:lpstr>
      <vt:lpstr>Đọc thông tin SGK tr.13 và thực hiện yêu cầu</vt:lpstr>
      <vt:lpstr>Bảng 1. Những thông tin cần tìm</vt:lpstr>
      <vt:lpstr>Gợi ý trả lời</vt:lpstr>
      <vt:lpstr>Gợi ý trả lời</vt:lpstr>
      <vt:lpstr>Khi hợp tác với bạn trong tìm kiếm thông tin, em có thể tìm được nhanh và nhiều thông tin phù hợp.</vt:lpstr>
      <vt:lpstr>PowerPoint Presentation</vt:lpstr>
      <vt:lpstr>Đọc thông tin SGK tr.14 và thực hiện yêu cầu</vt:lpstr>
      <vt:lpstr>Bạn Hồng có thể chia sẻ thông tin cho bạn Ngọc thông qua ổ đĩa ngoài</vt:lpstr>
      <vt:lpstr>Bạn Hồng có thể chia sẻ thông tin cho bạn Ngọc thông qua ổ đĩa ngoài</vt:lpstr>
      <vt:lpstr>Cần thực hiện kết nối và ngắt kết nối ổ đĩa ngoài đúng cách để tránh làm hỏng thiết bị.</vt:lpstr>
      <vt:lpstr>BÀI TẬP</vt:lpstr>
      <vt:lpstr>HƯỚNG DẪN THỰC HIỆN</vt:lpstr>
      <vt:lpstr>VẬN DỤNG</vt:lpstr>
      <vt:lpstr>CẢM ƠN CÁC BẠN ĐÃ CHÚ Ý LẮNG NGHE!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Yellow Green Illustration Creative Portofolio Presentation </dc:title>
  <cp:lastModifiedBy>Administrator</cp:lastModifiedBy>
  <cp:revision>22</cp:revision>
  <dcterms:created xsi:type="dcterms:W3CDTF">2006-08-16T00:00:00Z</dcterms:created>
  <dcterms:modified xsi:type="dcterms:W3CDTF">2025-11-07T08:42:41Z</dcterms:modified>
  <dc:identifier>DAGL0c-yCL8</dc:identifier>
</cp:coreProperties>
</file>