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sldIdLst>
    <p:sldId id="260" r:id="rId3"/>
    <p:sldId id="256" r:id="rId4"/>
    <p:sldId id="258" r:id="rId5"/>
    <p:sldId id="293" r:id="rId6"/>
    <p:sldId id="288" r:id="rId7"/>
    <p:sldId id="292" r:id="rId8"/>
    <p:sldId id="289" r:id="rId9"/>
    <p:sldId id="290" r:id="rId10"/>
    <p:sldId id="291" r:id="rId11"/>
    <p:sldId id="294" r:id="rId12"/>
    <p:sldId id="265" r:id="rId13"/>
    <p:sldId id="266" r:id="rId14"/>
    <p:sldId id="270" r:id="rId15"/>
    <p:sldId id="295"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B7B7"/>
    <a:srgbClr val="FF9F9F"/>
    <a:srgbClr val="BAE090"/>
    <a:srgbClr val="B0DC80"/>
    <a:srgbClr val="A4D76B"/>
    <a:srgbClr val="FFCCFF"/>
    <a:srgbClr val="EEF3FA"/>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80" d="100"/>
          <a:sy n="80" d="100"/>
        </p:scale>
        <p:origin x="-2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2D627AB-6783-4097-8DF7-8AA1AC5188CC}"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84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17105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90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36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14618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433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1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27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64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003753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5338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208801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6041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29656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BCAEF-3ECB-4DF3-A055-C4BD406EDDAF}" type="datetimeFigureOut">
              <a:rPr lang="en-US" smtClean="0"/>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66199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BCAEF-3ECB-4DF3-A055-C4BD406EDDAF}"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563048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BCAEF-3ECB-4DF3-A055-C4BD406EDDAF}" type="datetimeFigureOut">
              <a:rPr lang="en-US" smtClean="0"/>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001612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034915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976839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995038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98955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56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7701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CBCAEF-3ECB-4DF3-A055-C4BD406EDDAF}" type="datetimeFigureOut">
              <a:rPr lang="en-US" smtClean="0"/>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627AB-6783-4097-8DF7-8AA1AC5188CC}"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7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CBCAEF-3ECB-4DF3-A055-C4BD406EDDAF}"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10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BCAEF-3ECB-4DF3-A055-C4BD406EDDAF}" type="datetimeFigureOut">
              <a:rPr lang="en-US" smtClean="0"/>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28677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86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66591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CBCAEF-3ECB-4DF3-A055-C4BD406EDDAF}" type="datetimeFigureOut">
              <a:rPr lang="en-US" smtClean="0"/>
              <a:t>7/29/2023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D627AB-6783-4097-8DF7-8AA1AC5188CC}" type="slidenum">
              <a:rPr lang="en-US" smtClean="0"/>
              <a:t>‹#›</a:t>
            </a:fld>
            <a:endParaRPr lang="en-US"/>
          </a:p>
        </p:txBody>
      </p:sp>
    </p:spTree>
    <p:extLst>
      <p:ext uri="{BB962C8B-B14F-4D97-AF65-F5344CB8AC3E}">
        <p14:creationId xmlns:p14="http://schemas.microsoft.com/office/powerpoint/2010/main" val="8689203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BCAEF-3ECB-4DF3-A055-C4BD406EDDAF}" type="datetimeFigureOut">
              <a:rPr lang="en-US" smtClean="0"/>
              <a:t>7/29/2023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627AB-6783-4097-8DF7-8AA1AC5188CC}" type="slidenum">
              <a:rPr lang="en-US" smtClean="0"/>
              <a:t>‹#›</a:t>
            </a:fld>
            <a:endParaRPr lang="en-US"/>
          </a:p>
        </p:txBody>
      </p:sp>
    </p:spTree>
    <p:extLst>
      <p:ext uri="{BB962C8B-B14F-4D97-AF65-F5344CB8AC3E}">
        <p14:creationId xmlns:p14="http://schemas.microsoft.com/office/powerpoint/2010/main" val="25753726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2617" y="229159"/>
            <a:ext cx="4288228" cy="927287"/>
          </a:xfrm>
          <a:prstGeom prst="rect">
            <a:avLst/>
          </a:prstGeom>
        </p:spPr>
      </p:pic>
      <p:pic>
        <p:nvPicPr>
          <p:cNvPr id="5" name="Picture 4"/>
          <p:cNvPicPr>
            <a:picLocks noChangeAspect="1"/>
          </p:cNvPicPr>
          <p:nvPr/>
        </p:nvPicPr>
        <p:blipFill>
          <a:blip r:embed="rId3"/>
          <a:stretch>
            <a:fillRect/>
          </a:stretch>
        </p:blipFill>
        <p:spPr>
          <a:xfrm>
            <a:off x="4661083" y="393387"/>
            <a:ext cx="637055" cy="598832"/>
          </a:xfrm>
          <a:prstGeom prst="rect">
            <a:avLst/>
          </a:prstGeom>
          <a:ln w="28575">
            <a:solidFill>
              <a:schemeClr val="bg1"/>
            </a:solidFill>
          </a:ln>
        </p:spPr>
      </p:pic>
      <p:sp>
        <p:nvSpPr>
          <p:cNvPr id="6" name="TextBox 5"/>
          <p:cNvSpPr txBox="1"/>
          <p:nvPr/>
        </p:nvSpPr>
        <p:spPr>
          <a:xfrm>
            <a:off x="5472952" y="386943"/>
            <a:ext cx="2887329" cy="646331"/>
          </a:xfrm>
          <a:prstGeom prst="rect">
            <a:avLst/>
          </a:prstGeom>
          <a:noFill/>
        </p:spPr>
        <p:txBody>
          <a:bodyPr wrap="none" rtlCol="0">
            <a:spAutoFit/>
          </a:bodyPr>
          <a:lstStyle/>
          <a:p>
            <a:r>
              <a:rPr lang="vi-VN" sz="3600" b="1" dirty="0" smtClean="0">
                <a:solidFill>
                  <a:schemeClr val="bg1"/>
                </a:solidFill>
                <a:latin typeface="Arial" panose="020B0604020202020204" pitchFamily="34" charset="0"/>
                <a:cs typeface="Arial" panose="020B0604020202020204" pitchFamily="34" charset="0"/>
              </a:rPr>
              <a:t>KHỞI ĐỘNG</a:t>
            </a:r>
            <a:endParaRPr lang="en-US" sz="36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38151" y="1900052"/>
            <a:ext cx="9345880" cy="523220"/>
          </a:xfrm>
          <a:prstGeom prst="rect">
            <a:avLst/>
          </a:prstGeom>
          <a:noFill/>
        </p:spPr>
        <p:txBody>
          <a:bodyPr wrap="square" rtlCol="0">
            <a:spAutoFit/>
          </a:bodyPr>
          <a:lstStyle/>
          <a:p>
            <a:pPr algn="ctr"/>
            <a:r>
              <a:rPr lang="vi-VN" sz="2800" dirty="0" smtClean="0"/>
              <a:t>Kể tên một số trang web hữu ích mà em sử dụng?</a:t>
            </a:r>
            <a:endParaRPr lang="en-US" sz="2800" dirty="0"/>
          </a:p>
        </p:txBody>
      </p:sp>
    </p:spTree>
    <p:extLst>
      <p:ext uri="{BB962C8B-B14F-4D97-AF65-F5344CB8AC3E}">
        <p14:creationId xmlns:p14="http://schemas.microsoft.com/office/powerpoint/2010/main" val="25581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654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496" y="659705"/>
            <a:ext cx="593569" cy="553998"/>
          </a:xfrm>
          <a:prstGeom prst="rect">
            <a:avLst/>
          </a:prstGeom>
        </p:spPr>
      </p:pic>
      <p:sp>
        <p:nvSpPr>
          <p:cNvPr id="7" name="TextBox 6"/>
          <p:cNvSpPr txBox="1"/>
          <p:nvPr/>
        </p:nvSpPr>
        <p:spPr>
          <a:xfrm>
            <a:off x="1749065" y="103038"/>
            <a:ext cx="9152482" cy="1292662"/>
          </a:xfrm>
          <a:prstGeom prst="rect">
            <a:avLst/>
          </a:prstGeom>
          <a:noFill/>
        </p:spPr>
        <p:txBody>
          <a:bodyPr wrap="square" rtlCol="0">
            <a:spAutoFit/>
          </a:bodyPr>
          <a:lstStyle/>
          <a:p>
            <a:endParaRPr lang="en-US" sz="30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2. </a:t>
            </a:r>
            <a:r>
              <a:rPr lang="en-US" sz="2400" b="1" dirty="0" err="1" smtClean="0">
                <a:latin typeface="Arial" panose="020B0604020202020204" pitchFamily="34" charset="0"/>
                <a:cs typeface="Arial" panose="020B0604020202020204" pitchFamily="34" charset="0"/>
              </a:rPr>
              <a:t>Tác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hại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việc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cố</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truy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cập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những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trang</a:t>
            </a:r>
            <a:r>
              <a:rPr lang="en-US"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web </a:t>
            </a:r>
            <a:r>
              <a:rPr lang="en-US" sz="2400" b="1" dirty="0" err="1" smtClean="0">
                <a:latin typeface="Arial" panose="020B0604020202020204" pitchFamily="34" charset="0"/>
                <a:cs typeface="Arial" panose="020B0604020202020204" pitchFamily="34" charset="0"/>
              </a:rPr>
              <a:t>không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phù</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hợp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lứa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tuổi</a:t>
            </a:r>
            <a:endParaRPr lang="en-US" sz="24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85431971"/>
              </p:ext>
            </p:extLst>
          </p:nvPr>
        </p:nvGraphicFramePr>
        <p:xfrm>
          <a:off x="1452280" y="1971304"/>
          <a:ext cx="9640937" cy="3516550"/>
        </p:xfrm>
        <a:graphic>
          <a:graphicData uri="http://schemas.openxmlformats.org/drawingml/2006/table">
            <a:tbl>
              <a:tblPr firstRow="1" bandRow="1">
                <a:tableStyleId>{5C22544A-7EE6-4342-B048-85BDC9FD1C3A}</a:tableStyleId>
              </a:tblPr>
              <a:tblGrid>
                <a:gridCol w="876947"/>
                <a:gridCol w="3786565"/>
                <a:gridCol w="4977425"/>
              </a:tblGrid>
              <a:tr h="407590">
                <a:tc>
                  <a:txBody>
                    <a:bodyPr/>
                    <a:lstStyle/>
                    <a:p>
                      <a:pPr algn="ctr"/>
                      <a:r>
                        <a:rPr lang="vi-VN" sz="2000" dirty="0" smtClean="0"/>
                        <a:t>STT</a:t>
                      </a:r>
                      <a:endParaRPr lang="en-US" sz="2000" dirty="0"/>
                    </a:p>
                  </a:txBody>
                  <a:tcPr/>
                </a:tc>
                <a:tc>
                  <a:txBody>
                    <a:bodyPr/>
                    <a:lstStyle/>
                    <a:p>
                      <a:pPr algn="ctr"/>
                      <a:r>
                        <a:rPr lang="vi-VN" sz="2000" dirty="0" smtClean="0"/>
                        <a:t>Nội</a:t>
                      </a:r>
                      <a:r>
                        <a:rPr lang="vi-VN" sz="2000" baseline="0" dirty="0" smtClean="0"/>
                        <a:t> dung có trên trang web</a:t>
                      </a:r>
                      <a:endParaRPr lang="en-US" sz="2000" dirty="0"/>
                    </a:p>
                  </a:txBody>
                  <a:tcPr/>
                </a:tc>
                <a:tc>
                  <a:txBody>
                    <a:bodyPr/>
                    <a:lstStyle/>
                    <a:p>
                      <a:pPr algn="ctr"/>
                      <a:r>
                        <a:rPr lang="vi-VN" sz="2000" dirty="0" smtClean="0"/>
                        <a:t>Tác</a:t>
                      </a:r>
                      <a:r>
                        <a:rPr lang="vi-VN" sz="2000" baseline="0" dirty="0" smtClean="0"/>
                        <a:t> hại không mong muốn</a:t>
                      </a:r>
                      <a:endParaRPr lang="en-US" sz="2000" dirty="0"/>
                    </a:p>
                  </a:txBody>
                  <a:tcPr/>
                </a:tc>
              </a:tr>
              <a:tr h="370840">
                <a:tc>
                  <a:txBody>
                    <a:bodyPr/>
                    <a:lstStyle/>
                    <a:p>
                      <a:r>
                        <a:rPr lang="vi-VN" sz="2000" dirty="0" smtClean="0"/>
                        <a:t>1</a:t>
                      </a:r>
                    </a:p>
                    <a:p>
                      <a:endParaRPr lang="vi-VN" sz="2000" dirty="0" smtClean="0"/>
                    </a:p>
                  </a:txBody>
                  <a:tcPr/>
                </a:tc>
                <a:tc>
                  <a:txBody>
                    <a:bodyPr/>
                    <a:lstStyle/>
                    <a:p>
                      <a:r>
                        <a:rPr lang="vi-VN" sz="2000" dirty="0" smtClean="0"/>
                        <a:t>Có</a:t>
                      </a:r>
                      <a:r>
                        <a:rPr lang="vi-VN" sz="2000" baseline="0" dirty="0" smtClean="0"/>
                        <a:t> các trò chơi, phim, ảnh bạo lực</a:t>
                      </a:r>
                      <a:endParaRPr lang="en-US" sz="2000" dirty="0"/>
                    </a:p>
                  </a:txBody>
                  <a:tcPr/>
                </a:tc>
                <a:tc>
                  <a:txBody>
                    <a:bodyPr/>
                    <a:lstStyle/>
                    <a:p>
                      <a:endParaRPr lang="en-US" sz="2000" dirty="0"/>
                    </a:p>
                  </a:txBody>
                  <a:tcPr/>
                </a:tc>
              </a:tr>
              <a:tr h="370840">
                <a:tc>
                  <a:txBody>
                    <a:bodyPr/>
                    <a:lstStyle/>
                    <a:p>
                      <a:r>
                        <a:rPr lang="vi-VN" sz="2000" dirty="0" smtClean="0"/>
                        <a:t>2</a:t>
                      </a:r>
                      <a:endParaRPr lang="en-US" sz="2000" dirty="0"/>
                    </a:p>
                  </a:txBody>
                  <a:tcPr/>
                </a:tc>
                <a:tc>
                  <a:txBody>
                    <a:bodyPr/>
                    <a:lstStyle/>
                    <a:p>
                      <a:r>
                        <a:rPr lang="vi-VN" sz="2000" dirty="0" smtClean="0"/>
                        <a:t>Có</a:t>
                      </a:r>
                      <a:r>
                        <a:rPr lang="vi-VN" sz="2000" baseline="0" dirty="0" smtClean="0"/>
                        <a:t> chứa nội dung xấu, ví dụ như </a:t>
                      </a:r>
                      <a:r>
                        <a:rPr lang="vi-VN" sz="2000" baseline="0" dirty="0" smtClean="0"/>
                        <a:t>phim, ảnh, phần mềm độc hại.</a:t>
                      </a:r>
                      <a:endParaRPr lang="en-US" sz="2000" dirty="0"/>
                    </a:p>
                  </a:txBody>
                  <a:tcPr/>
                </a:tc>
                <a:tc>
                  <a:txBody>
                    <a:bodyPr/>
                    <a:lstStyle/>
                    <a:p>
                      <a:endParaRPr lang="en-US" sz="2000" dirty="0"/>
                    </a:p>
                  </a:txBody>
                  <a:tcPr/>
                </a:tc>
              </a:tr>
              <a:tr h="370840">
                <a:tc>
                  <a:txBody>
                    <a:bodyPr/>
                    <a:lstStyle/>
                    <a:p>
                      <a:r>
                        <a:rPr lang="vi-VN" sz="2000" dirty="0" smtClean="0"/>
                        <a:t>3</a:t>
                      </a:r>
                      <a:endParaRPr lang="en-US" sz="2000" dirty="0"/>
                    </a:p>
                  </a:txBody>
                  <a:tcPr/>
                </a:tc>
                <a:tc>
                  <a:txBody>
                    <a:bodyPr/>
                    <a:lstStyle/>
                    <a:p>
                      <a:r>
                        <a:rPr lang="vi-VN" sz="2000" dirty="0" smtClean="0"/>
                        <a:t>Có</a:t>
                      </a:r>
                      <a:r>
                        <a:rPr lang="vi-VN" sz="2000" baseline="0" dirty="0" smtClean="0"/>
                        <a:t> thông tin chỉ dành cho người lớn, ví dụ như mạng xã hội.</a:t>
                      </a:r>
                      <a:endParaRPr lang="en-US" sz="2000" dirty="0"/>
                    </a:p>
                  </a:txBody>
                  <a:tcPr/>
                </a:tc>
                <a:tc>
                  <a:txBody>
                    <a:bodyPr/>
                    <a:lstStyle/>
                    <a:p>
                      <a:endParaRPr lang="en-US" sz="2000" dirty="0"/>
                    </a:p>
                  </a:txBody>
                  <a:tcPr/>
                </a:tc>
              </a:tr>
              <a:tr h="370840">
                <a:tc>
                  <a:txBody>
                    <a:bodyPr/>
                    <a:lstStyle/>
                    <a:p>
                      <a:r>
                        <a:rPr lang="vi-VN" sz="2000" dirty="0" smtClean="0"/>
                        <a:t>4</a:t>
                      </a:r>
                      <a:endParaRPr lang="en-US" sz="2000" dirty="0"/>
                    </a:p>
                  </a:txBody>
                  <a:tcPr/>
                </a:tc>
                <a:tc>
                  <a:txBody>
                    <a:bodyPr/>
                    <a:lstStyle/>
                    <a:p>
                      <a:r>
                        <a:rPr lang="vi-VN" sz="2000" dirty="0" smtClean="0"/>
                        <a:t>Có</a:t>
                      </a:r>
                      <a:r>
                        <a:rPr lang="vi-VN" sz="2000" baseline="0" dirty="0" smtClean="0"/>
                        <a:t> nội dung giả mạo, bảo em làm điều gì đó nguy hiểm trên mạng ví dụ như tiết lộ thông tin cá nhân.</a:t>
                      </a:r>
                      <a:endParaRPr lang="en-US" sz="2000" dirty="0"/>
                    </a:p>
                  </a:txBody>
                  <a:tcPr/>
                </a:tc>
                <a:tc>
                  <a:txBody>
                    <a:bodyPr/>
                    <a:lstStyle/>
                    <a:p>
                      <a:endParaRPr lang="en-US" sz="2000" dirty="0"/>
                    </a:p>
                  </a:txBody>
                  <a:tcPr/>
                </a:tc>
              </a:tr>
            </a:tbl>
          </a:graphicData>
        </a:graphic>
      </p:graphicFrame>
      <p:sp>
        <p:nvSpPr>
          <p:cNvPr id="3" name="TextBox 2"/>
          <p:cNvSpPr txBox="1"/>
          <p:nvPr/>
        </p:nvSpPr>
        <p:spPr>
          <a:xfrm>
            <a:off x="6044539" y="2376013"/>
            <a:ext cx="4952012" cy="984885"/>
          </a:xfrm>
          <a:prstGeom prst="rect">
            <a:avLst/>
          </a:prstGeom>
          <a:noFill/>
        </p:spPr>
        <p:txBody>
          <a:bodyPr wrap="square" rtlCol="0">
            <a:spAutoFit/>
          </a:bodyPr>
          <a:lstStyle/>
          <a:p>
            <a:r>
              <a:rPr lang="en-US" sz="2000" dirty="0" err="1" smtClean="0">
                <a:solidFill>
                  <a:srgbClr val="FF0000"/>
                </a:solidFill>
                <a:latin typeface="Times New Roman" pitchFamily="18" charset="0"/>
                <a:cs typeface="Times New Roman" pitchFamily="18" charset="0"/>
              </a:rPr>
              <a:t>Em</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sẽ</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bị</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lôi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cuốn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làm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theo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những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hành</a:t>
            </a:r>
            <a:r>
              <a:rPr lang="en-US" sz="2000" dirty="0">
                <a:solidFill>
                  <a:srgbClr val="FF0000"/>
                </a:solidFill>
                <a:latin typeface="Times New Roman" pitchFamily="18" charset="0"/>
                <a:cs typeface="Times New Roman" pitchFamily="18" charset="0"/>
              </a:rPr>
              <a:t> vi </a:t>
            </a:r>
            <a:endParaRPr lang="vi-VN" sz="2000" dirty="0" smtClean="0">
              <a:solidFill>
                <a:srgbClr val="FF0000"/>
              </a:solidFill>
              <a:latin typeface="Times New Roman" pitchFamily="18" charset="0"/>
              <a:cs typeface="Times New Roman" pitchFamily="18" charset="0"/>
            </a:endParaRPr>
          </a:p>
          <a:p>
            <a:r>
              <a:rPr lang="en-US" sz="2000" dirty="0" err="1" smtClean="0">
                <a:solidFill>
                  <a:srgbClr val="FF0000"/>
                </a:solidFill>
                <a:latin typeface="Times New Roman" pitchFamily="18" charset="0"/>
                <a:cs typeface="Times New Roman" pitchFamily="18" charset="0"/>
              </a:rPr>
              <a:t>không</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đúng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với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mọi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người</a:t>
            </a:r>
            <a:endParaRPr lang="en-US" sz="2000" dirty="0">
              <a:solidFill>
                <a:srgbClr val="FF0000"/>
              </a:solidFill>
              <a:latin typeface="Times New Roman" pitchFamily="18" charset="0"/>
              <a:cs typeface="Times New Roman" pitchFamily="18" charset="0"/>
            </a:endParaRPr>
          </a:p>
          <a:p>
            <a:endParaRPr lang="en-US" dirty="0"/>
          </a:p>
        </p:txBody>
      </p:sp>
      <p:sp>
        <p:nvSpPr>
          <p:cNvPr id="6" name="TextBox 5"/>
          <p:cNvSpPr txBox="1"/>
          <p:nvPr/>
        </p:nvSpPr>
        <p:spPr>
          <a:xfrm>
            <a:off x="6044539" y="3037578"/>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hành</a:t>
            </a:r>
            <a:r>
              <a:rPr lang="en-US" sz="2000" dirty="0">
                <a:solidFill>
                  <a:srgbClr val="FF0000"/>
                </a:solidFill>
                <a:latin typeface="Times New Roman" pitchFamily="18" charset="0"/>
                <a:cs typeface="Times New Roman" pitchFamily="18" charset="0"/>
              </a:rPr>
              <a:t> vi </a:t>
            </a:r>
            <a:r>
              <a:rPr lang="en-US" sz="2000" dirty="0" err="1">
                <a:solidFill>
                  <a:srgbClr val="FF0000"/>
                </a:solidFill>
                <a:latin typeface="Times New Roman" pitchFamily="18" charset="0"/>
                <a:cs typeface="Times New Roman" pitchFamily="18" charset="0"/>
              </a:rPr>
              <a:t>sai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máy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tính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có</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nguy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cơ</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nhiễm</a:t>
            </a:r>
            <a:r>
              <a:rPr lang="en-US" sz="2000" dirty="0">
                <a:solidFill>
                  <a:srgbClr val="FF0000"/>
                </a:solidFill>
                <a:latin typeface="Times New Roman" pitchFamily="18" charset="0"/>
                <a:cs typeface="Times New Roman" pitchFamily="18" charset="0"/>
              </a:rPr>
              <a:t> vi </a:t>
            </a:r>
            <a:r>
              <a:rPr lang="en-US" sz="2000" dirty="0" err="1">
                <a:solidFill>
                  <a:srgbClr val="FF0000"/>
                </a:solidFill>
                <a:latin typeface="Times New Roman" pitchFamily="18" charset="0"/>
                <a:cs typeface="Times New Roman" pitchFamily="18" charset="0"/>
              </a:rPr>
              <a:t>rút</a:t>
            </a:r>
            <a:r>
              <a:rPr lang="en-US" sz="2000" dirty="0">
                <a:solidFill>
                  <a:srgbClr val="FF0000"/>
                </a:solidFill>
                <a:latin typeface="Times New Roman" pitchFamily="18" charset="0"/>
                <a:cs typeface="Times New Roman" pitchFamily="18" charset="0"/>
              </a:rPr>
              <a:t>.</a:t>
            </a:r>
          </a:p>
        </p:txBody>
      </p:sp>
      <p:sp>
        <p:nvSpPr>
          <p:cNvPr id="8" name="TextBox 7"/>
          <p:cNvSpPr txBox="1"/>
          <p:nvPr/>
        </p:nvSpPr>
        <p:spPr>
          <a:xfrm>
            <a:off x="6044539" y="3869427"/>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vi-VN" sz="2000" dirty="0" smtClean="0">
                <a:solidFill>
                  <a:srgbClr val="FF0000"/>
                </a:solidFill>
                <a:latin typeface="Times New Roman" pitchFamily="18" charset="0"/>
                <a:cs typeface="Times New Roman" pitchFamily="18" charset="0"/>
              </a:rPr>
              <a:t>có thể bị bắt nạt hoặc bị</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lừa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đảo</a:t>
            </a:r>
            <a:r>
              <a:rPr lang="en-US" sz="2000" dirty="0">
                <a:solidFill>
                  <a:srgbClr val="FF0000"/>
                </a:solidFill>
                <a:latin typeface="Times New Roman" pitchFamily="18" charset="0"/>
                <a:cs typeface="Times New Roman" pitchFamily="18" charset="0"/>
              </a:rPr>
              <a:t>. </a:t>
            </a:r>
          </a:p>
          <a:p>
            <a:endParaRPr lang="en-US" sz="2000" dirty="0">
              <a:solidFill>
                <a:srgbClr val="FF0000"/>
              </a:solidFill>
              <a:latin typeface="Times New Roman" pitchFamily="18" charset="0"/>
              <a:cs typeface="Times New Roman" pitchFamily="18" charset="0"/>
            </a:endParaRPr>
          </a:p>
        </p:txBody>
      </p:sp>
      <p:sp>
        <p:nvSpPr>
          <p:cNvPr id="9" name="TextBox 8"/>
          <p:cNvSpPr txBox="1"/>
          <p:nvPr/>
        </p:nvSpPr>
        <p:spPr>
          <a:xfrm>
            <a:off x="6044539" y="4572939"/>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Bị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kẻ</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xấu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lừa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đảo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gây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bản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đình</a:t>
            </a:r>
            <a:r>
              <a:rPr lang="en-US" sz="2000" dirty="0"/>
              <a:t>.</a:t>
            </a:r>
          </a:p>
        </p:txBody>
      </p:sp>
    </p:spTree>
    <p:extLst>
      <p:ext uri="{BB962C8B-B14F-4D97-AF65-F5344CB8AC3E}">
        <p14:creationId xmlns:p14="http://schemas.microsoft.com/office/powerpoint/2010/main" val="41057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4176710" y="53789"/>
            <a:ext cx="3891523" cy="833718"/>
          </a:xfrm>
          <a:prstGeom prst="rect">
            <a:avLst/>
          </a:prstGeom>
        </p:spPr>
      </p:pic>
      <p:pic>
        <p:nvPicPr>
          <p:cNvPr id="2" name="Picture 1"/>
          <p:cNvPicPr>
            <a:picLocks noChangeAspect="1"/>
          </p:cNvPicPr>
          <p:nvPr/>
        </p:nvPicPr>
        <p:blipFill>
          <a:blip r:embed="rId3"/>
          <a:stretch>
            <a:fillRect/>
          </a:stretch>
        </p:blipFill>
        <p:spPr>
          <a:xfrm>
            <a:off x="4689938" y="207233"/>
            <a:ext cx="593569" cy="553998"/>
          </a:xfrm>
          <a:prstGeom prst="rect">
            <a:avLst/>
          </a:prstGeom>
        </p:spPr>
      </p:pic>
      <p:sp>
        <p:nvSpPr>
          <p:cNvPr id="7" name="TextBox 6"/>
          <p:cNvSpPr txBox="1"/>
          <p:nvPr/>
        </p:nvSpPr>
        <p:spPr>
          <a:xfrm>
            <a:off x="5367615" y="207233"/>
            <a:ext cx="1680268" cy="553998"/>
          </a:xfrm>
          <a:prstGeom prst="rect">
            <a:avLst/>
          </a:prstGeom>
          <a:noFill/>
        </p:spPr>
        <p:txBody>
          <a:bodyPr wrap="none" rtlCol="0">
            <a:spAutoFit/>
          </a:bodyPr>
          <a:lstStyle/>
          <a:p>
            <a:r>
              <a:rPr lang="vi-VN" sz="3000" b="1" dirty="0" smtClean="0">
                <a:solidFill>
                  <a:schemeClr val="bg1"/>
                </a:solidFill>
                <a:latin typeface="Arial" panose="020B0604020202020204" pitchFamily="34" charset="0"/>
                <a:cs typeface="Arial" panose="020B0604020202020204" pitchFamily="34" charset="0"/>
              </a:rPr>
              <a:t>Ghi nhớ</a:t>
            </a:r>
            <a:endParaRPr lang="en-US" sz="3000" b="1" dirty="0">
              <a:solidFill>
                <a:schemeClr val="bg1"/>
              </a:solidFill>
              <a:latin typeface="Arial" panose="020B0604020202020204" pitchFamily="34" charset="0"/>
              <a:cs typeface="Arial" panose="020B0604020202020204" pitchFamily="34" charset="0"/>
            </a:endParaRPr>
          </a:p>
        </p:txBody>
      </p:sp>
      <p:grpSp>
        <p:nvGrpSpPr>
          <p:cNvPr id="14" name="Group 13"/>
          <p:cNvGrpSpPr/>
          <p:nvPr/>
        </p:nvGrpSpPr>
        <p:grpSpPr>
          <a:xfrm>
            <a:off x="1536504" y="1452281"/>
            <a:ext cx="9436294" cy="4079025"/>
            <a:chOff x="1962751" y="2132655"/>
            <a:chExt cx="7961695" cy="3741899"/>
          </a:xfrm>
        </p:grpSpPr>
        <p:sp>
          <p:nvSpPr>
            <p:cNvPr id="15" name="Round Diagonal Corner Rectangle 14"/>
            <p:cNvSpPr/>
            <p:nvPr/>
          </p:nvSpPr>
          <p:spPr>
            <a:xfrm rot="10800000">
              <a:off x="2111187" y="2326339"/>
              <a:ext cx="7664824" cy="3260306"/>
            </a:xfrm>
            <a:prstGeom prst="round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rot="10800000">
              <a:off x="9296493" y="2132655"/>
              <a:ext cx="627953" cy="592113"/>
            </a:xfrm>
            <a:prstGeom prst="rect">
              <a:avLst/>
            </a:prstGeom>
          </p:spPr>
        </p:pic>
        <p:pic>
          <p:nvPicPr>
            <p:cNvPr id="17" name="Picture 16"/>
            <p:cNvPicPr>
              <a:picLocks noChangeAspect="1"/>
            </p:cNvPicPr>
            <p:nvPr/>
          </p:nvPicPr>
          <p:blipFill>
            <a:blip r:embed="rId5"/>
            <a:stretch>
              <a:fillRect/>
            </a:stretch>
          </p:blipFill>
          <p:spPr>
            <a:xfrm rot="10800000">
              <a:off x="1962751" y="5294164"/>
              <a:ext cx="619083" cy="580390"/>
            </a:xfrm>
            <a:prstGeom prst="rect">
              <a:avLst/>
            </a:prstGeom>
          </p:spPr>
        </p:pic>
        <p:sp>
          <p:nvSpPr>
            <p:cNvPr id="18" name="Rectangle 17"/>
            <p:cNvSpPr/>
            <p:nvPr/>
          </p:nvSpPr>
          <p:spPr>
            <a:xfrm>
              <a:off x="2380130" y="2791877"/>
              <a:ext cx="6916364" cy="1736386"/>
            </a:xfrm>
            <a:prstGeom prst="rect">
              <a:avLst/>
            </a:prstGeom>
          </p:spPr>
          <p:txBody>
            <a:bodyPr wrap="square">
              <a:spAutoFit/>
            </a:bodyPr>
            <a:lstStyle/>
            <a:p>
              <a:pPr algn="just">
                <a:lnSpc>
                  <a:spcPct val="150000"/>
                </a:lnSpc>
                <a:spcAft>
                  <a:spcPts val="600"/>
                </a:spcAft>
                <a:buClr>
                  <a:srgbClr val="C00000"/>
                </a:buClr>
                <a:tabLst>
                  <a:tab pos="511175" algn="l"/>
                </a:tabLst>
              </a:pPr>
              <a:r>
                <a:rPr lang="vi-VN" sz="2600" b="1" dirty="0" smtClean="0">
                  <a:solidFill>
                    <a:srgbClr val="3333CC"/>
                  </a:solidFill>
                  <a:latin typeface="Arial" panose="020B0604020202020204" pitchFamily="34" charset="0"/>
                  <a:cs typeface="Arial" panose="020B0604020202020204" pitchFamily="34" charset="0"/>
                </a:rPr>
                <a:t>Em không được cố tình xem những </a:t>
              </a:r>
              <a:r>
                <a:rPr lang="en-US" sz="2600" b="1" dirty="0" err="1" smtClean="0">
                  <a:solidFill>
                    <a:srgbClr val="3333CC"/>
                  </a:solidFill>
                  <a:latin typeface="Arial" panose="020B0604020202020204" pitchFamily="34" charset="0"/>
                  <a:cs typeface="Arial" panose="020B0604020202020204" pitchFamily="34" charset="0"/>
                </a:rPr>
                <a:t>trang</a:t>
              </a:r>
              <a:r>
                <a:rPr lang="en-US" sz="2600" b="1" dirty="0" smtClean="0">
                  <a:solidFill>
                    <a:srgbClr val="3333CC"/>
                  </a:solidFill>
                  <a:latin typeface="Arial" panose="020B0604020202020204" pitchFamily="34" charset="0"/>
                  <a:cs typeface="Arial" panose="020B0604020202020204" pitchFamily="34" charset="0"/>
                </a:rPr>
                <a:t> </a:t>
              </a:r>
              <a:r>
                <a:rPr lang="en-US" sz="2600" b="1" dirty="0">
                  <a:solidFill>
                    <a:srgbClr val="3333CC"/>
                  </a:solidFill>
                  <a:latin typeface="Arial" panose="020B0604020202020204" pitchFamily="34" charset="0"/>
                  <a:cs typeface="Arial" panose="020B0604020202020204" pitchFamily="34" charset="0"/>
                </a:rPr>
                <a:t>web </a:t>
              </a:r>
              <a:r>
                <a:rPr lang="en-US" sz="2600" b="1" dirty="0" err="1">
                  <a:solidFill>
                    <a:srgbClr val="3333CC"/>
                  </a:solidFill>
                  <a:latin typeface="Arial" panose="020B0604020202020204" pitchFamily="34" charset="0"/>
                  <a:cs typeface="Arial" panose="020B0604020202020204" pitchFamily="34" charset="0"/>
                </a:rPr>
                <a:t>không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phù</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hợp</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lứa</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tuổi</a:t>
              </a:r>
              <a:r>
                <a:rPr lang="en-US" sz="2600" b="1" dirty="0">
                  <a:solidFill>
                    <a:srgbClr val="3333CC"/>
                  </a:solidFill>
                  <a:latin typeface="Arial" panose="020B0604020202020204" pitchFamily="34" charset="0"/>
                  <a:cs typeface="Arial" panose="020B0604020202020204" pitchFamily="34" charset="0"/>
                </a:rPr>
                <a:t> </a:t>
              </a:r>
              <a:r>
                <a:rPr lang="vi-VN" sz="2600" b="1" dirty="0" smtClean="0">
                  <a:solidFill>
                    <a:srgbClr val="3333CC"/>
                  </a:solidFill>
                  <a:latin typeface="Arial" panose="020B0604020202020204" pitchFamily="34" charset="0"/>
                  <a:cs typeface="Arial" panose="020B0604020202020204" pitchFamily="34" charset="0"/>
                </a:rPr>
                <a:t>để tránh những </a:t>
              </a:r>
              <a:r>
                <a:rPr lang="en-US" sz="2600" b="1" dirty="0" err="1" smtClean="0">
                  <a:solidFill>
                    <a:srgbClr val="3333CC"/>
                  </a:solidFill>
                  <a:latin typeface="Arial" panose="020B0604020202020204" pitchFamily="34" charset="0"/>
                  <a:cs typeface="Arial" panose="020B0604020202020204" pitchFamily="34" charset="0"/>
                </a:rPr>
                <a:t>tác</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hại</a:t>
              </a:r>
              <a:r>
                <a:rPr lang="en-US" sz="2600" b="1" dirty="0">
                  <a:solidFill>
                    <a:srgbClr val="3333CC"/>
                  </a:solidFill>
                  <a:latin typeface="Arial" panose="020B0604020202020204" pitchFamily="34" charset="0"/>
                  <a:cs typeface="Arial" panose="020B0604020202020204" pitchFamily="34" charset="0"/>
                </a:rPr>
                <a:t> </a:t>
              </a:r>
              <a:r>
                <a:rPr lang="vi-VN" sz="2600" b="1" dirty="0" smtClean="0">
                  <a:solidFill>
                    <a:srgbClr val="3333CC"/>
                  </a:solidFill>
                  <a:latin typeface="Arial" panose="020B0604020202020204" pitchFamily="34" charset="0"/>
                  <a:cs typeface="Arial" panose="020B0604020202020204" pitchFamily="34" charset="0"/>
                </a:rPr>
                <a:t>gây ra </a:t>
              </a:r>
              <a:r>
                <a:rPr lang="en-US" sz="2600" b="1" dirty="0" err="1" smtClean="0">
                  <a:solidFill>
                    <a:srgbClr val="3333CC"/>
                  </a:solidFill>
                  <a:latin typeface="Arial" panose="020B0604020202020204" pitchFamily="34" charset="0"/>
                  <a:cs typeface="Arial" panose="020B0604020202020204" pitchFamily="34" charset="0"/>
                </a:rPr>
                <a:t>cho</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a:t>
              </a:r>
              <a:r>
                <a:rPr lang="en-US" sz="2600" b="1" dirty="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thân</a:t>
              </a:r>
              <a:r>
                <a:rPr lang="vi-VN" sz="2600" b="1" dirty="0" smtClean="0">
                  <a:solidFill>
                    <a:srgbClr val="3333CC"/>
                  </a:solidFill>
                  <a:latin typeface="Arial" panose="020B0604020202020204" pitchFamily="34" charset="0"/>
                  <a:cs typeface="Arial" panose="020B0604020202020204" pitchFamily="34" charset="0"/>
                </a:rPr>
                <a:t>.</a:t>
              </a:r>
              <a:endParaRPr lang="en-US" sz="2600" b="1" dirty="0">
                <a:solidFill>
                  <a:srgbClr val="3333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622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220" b="100000" l="0" r="99365"/>
                    </a14:imgEffect>
                  </a14:imgLayer>
                </a14:imgProps>
              </a:ext>
            </a:extLst>
          </a:blip>
          <a:stretch>
            <a:fillRect/>
          </a:stretch>
        </p:blipFill>
        <p:spPr>
          <a:xfrm>
            <a:off x="4176710" y="46642"/>
            <a:ext cx="3891523" cy="875179"/>
          </a:xfrm>
          <a:prstGeom prst="rect">
            <a:avLst/>
          </a:prstGeom>
        </p:spPr>
      </p:pic>
      <p:sp>
        <p:nvSpPr>
          <p:cNvPr id="7" name="TextBox 6"/>
          <p:cNvSpPr txBox="1"/>
          <p:nvPr/>
        </p:nvSpPr>
        <p:spPr>
          <a:xfrm>
            <a:off x="5367615" y="207233"/>
            <a:ext cx="2364750" cy="553998"/>
          </a:xfrm>
          <a:prstGeom prst="rect">
            <a:avLst/>
          </a:prstGeom>
          <a:noFill/>
        </p:spPr>
        <p:txBody>
          <a:bodyPr wrap="none" rtlCol="0">
            <a:spAutoFit/>
          </a:bodyPr>
          <a:lstStyle/>
          <a:p>
            <a:r>
              <a:rPr lang="en-US" sz="3000" b="1" dirty="0" smtClean="0">
                <a:solidFill>
                  <a:schemeClr val="bg1"/>
                </a:solidFill>
                <a:latin typeface="Arial" panose="020B0604020202020204" pitchFamily="34" charset="0"/>
                <a:cs typeface="Arial" panose="020B0604020202020204" pitchFamily="34" charset="0"/>
              </a:rPr>
              <a:t>LUYỆN TẬP</a:t>
            </a:r>
            <a:endParaRPr lang="en-US" sz="3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4608608" y="193786"/>
            <a:ext cx="640838" cy="585593"/>
          </a:xfrm>
          <a:prstGeom prst="rect">
            <a:avLst/>
          </a:prstGeom>
          <a:ln>
            <a:solidFill>
              <a:schemeClr val="bg1"/>
            </a:solidFill>
          </a:ln>
        </p:spPr>
      </p:pic>
      <p:sp>
        <p:nvSpPr>
          <p:cNvPr id="2" name="TextBox 1"/>
          <p:cNvSpPr txBox="1"/>
          <p:nvPr/>
        </p:nvSpPr>
        <p:spPr>
          <a:xfrm>
            <a:off x="1128156" y="1543792"/>
            <a:ext cx="9666514" cy="954107"/>
          </a:xfrm>
          <a:prstGeom prst="rect">
            <a:avLst/>
          </a:prstGeom>
          <a:noFill/>
        </p:spPr>
        <p:txBody>
          <a:bodyPr wrap="square" rtlCol="0">
            <a:spAutoFit/>
          </a:bodyPr>
          <a:lstStyle/>
          <a:p>
            <a:pPr algn="just"/>
            <a:r>
              <a:rPr lang="vi-VN" sz="2800" dirty="0" smtClean="0"/>
              <a:t>Bài 1: Tại sao khi sử dụng một số trang web như YouTube, Facebook, ... em cần được bố mẹ hoặc thầy cô giáo hướng dẫn?</a:t>
            </a:r>
            <a:endParaRPr lang="en-US" sz="2800" dirty="0"/>
          </a:p>
        </p:txBody>
      </p:sp>
      <p:sp>
        <p:nvSpPr>
          <p:cNvPr id="6" name="TextBox 5"/>
          <p:cNvSpPr txBox="1"/>
          <p:nvPr/>
        </p:nvSpPr>
        <p:spPr>
          <a:xfrm>
            <a:off x="1128156" y="2608615"/>
            <a:ext cx="9666514" cy="954107"/>
          </a:xfrm>
          <a:prstGeom prst="rect">
            <a:avLst/>
          </a:prstGeom>
          <a:noFill/>
        </p:spPr>
        <p:txBody>
          <a:bodyPr wrap="square" rtlCol="0">
            <a:spAutoFit/>
          </a:bodyPr>
          <a:lstStyle/>
          <a:p>
            <a:pPr algn="just"/>
            <a:r>
              <a:rPr lang="vi-VN" sz="2800" dirty="0" smtClean="0"/>
              <a:t>Bài 2: Em hãy kể tên hoặc địa chỉ một trang web mà em thường xem hoặc thấy thích và phù hợp với mình nhất.</a:t>
            </a:r>
            <a:endParaRPr lang="en-US" sz="2800" dirty="0"/>
          </a:p>
        </p:txBody>
      </p:sp>
    </p:spTree>
    <p:extLst>
      <p:ext uri="{BB962C8B-B14F-4D97-AF65-F5344CB8AC3E}">
        <p14:creationId xmlns:p14="http://schemas.microsoft.com/office/powerpoint/2010/main" val="141163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220" b="100000" l="0" r="99365"/>
                    </a14:imgEffect>
                  </a14:imgLayer>
                </a14:imgProps>
              </a:ext>
            </a:extLst>
          </a:blip>
          <a:stretch>
            <a:fillRect/>
          </a:stretch>
        </p:blipFill>
        <p:spPr>
          <a:xfrm>
            <a:off x="4176710" y="46642"/>
            <a:ext cx="3891523" cy="875179"/>
          </a:xfrm>
          <a:prstGeom prst="rect">
            <a:avLst/>
          </a:prstGeom>
        </p:spPr>
      </p:pic>
      <p:sp>
        <p:nvSpPr>
          <p:cNvPr id="7" name="TextBox 6"/>
          <p:cNvSpPr txBox="1"/>
          <p:nvPr/>
        </p:nvSpPr>
        <p:spPr>
          <a:xfrm>
            <a:off x="5367615" y="207233"/>
            <a:ext cx="2234907" cy="553998"/>
          </a:xfrm>
          <a:prstGeom prst="rect">
            <a:avLst/>
          </a:prstGeom>
          <a:noFill/>
        </p:spPr>
        <p:txBody>
          <a:bodyPr wrap="none" rtlCol="0">
            <a:spAutoFit/>
          </a:bodyPr>
          <a:lstStyle/>
          <a:p>
            <a:r>
              <a:rPr lang="vi-VN" sz="3000" b="1" dirty="0" smtClean="0">
                <a:solidFill>
                  <a:schemeClr val="bg1"/>
                </a:solidFill>
                <a:latin typeface="Arial" panose="020B0604020202020204" pitchFamily="34" charset="0"/>
                <a:cs typeface="Arial" panose="020B0604020202020204" pitchFamily="34" charset="0"/>
              </a:rPr>
              <a:t>VẬN DỤNG</a:t>
            </a:r>
            <a:endParaRPr lang="en-US" sz="3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4608608" y="193786"/>
            <a:ext cx="640838" cy="585593"/>
          </a:xfrm>
          <a:prstGeom prst="rect">
            <a:avLst/>
          </a:prstGeom>
          <a:ln>
            <a:solidFill>
              <a:schemeClr val="bg1"/>
            </a:solidFill>
          </a:ln>
        </p:spPr>
      </p:pic>
      <p:sp>
        <p:nvSpPr>
          <p:cNvPr id="2" name="TextBox 1"/>
          <p:cNvSpPr txBox="1"/>
          <p:nvPr/>
        </p:nvSpPr>
        <p:spPr>
          <a:xfrm>
            <a:off x="1241713" y="1543792"/>
            <a:ext cx="9956717" cy="954107"/>
          </a:xfrm>
          <a:prstGeom prst="rect">
            <a:avLst/>
          </a:prstGeom>
          <a:noFill/>
        </p:spPr>
        <p:txBody>
          <a:bodyPr wrap="square" rtlCol="0">
            <a:spAutoFit/>
          </a:bodyPr>
          <a:lstStyle/>
          <a:p>
            <a:pPr algn="just"/>
            <a:r>
              <a:rPr lang="vi-VN" sz="2800" dirty="0" smtClean="0"/>
              <a:t>Bài 1: Bạn rủ em cùng tham gia vào một trang web mạng xã hội để hằng ngày gửi bài và ảnh lên đó. Em có đồng ý không? Tại sao?</a:t>
            </a:r>
            <a:endParaRPr lang="en-US" sz="2800" dirty="0"/>
          </a:p>
        </p:txBody>
      </p:sp>
      <p:sp>
        <p:nvSpPr>
          <p:cNvPr id="6" name="TextBox 5"/>
          <p:cNvSpPr txBox="1"/>
          <p:nvPr/>
        </p:nvSpPr>
        <p:spPr>
          <a:xfrm>
            <a:off x="1241714" y="2598718"/>
            <a:ext cx="9956716" cy="1384995"/>
          </a:xfrm>
          <a:prstGeom prst="rect">
            <a:avLst/>
          </a:prstGeom>
          <a:noFill/>
        </p:spPr>
        <p:txBody>
          <a:bodyPr wrap="square" rtlCol="0">
            <a:spAutoFit/>
          </a:bodyPr>
          <a:lstStyle/>
          <a:p>
            <a:pPr algn="just"/>
            <a:r>
              <a:rPr lang="vi-VN" sz="2800" dirty="0" smtClean="0"/>
              <a:t>Bài 2: Em sẽ làm gì khi đang xem một trang web thì một cửa sổ quảng cáo xuất hiện với một liên kết cho tải về máy tính một phần mềm mà em không biết tác dụng của nó?</a:t>
            </a:r>
            <a:endParaRPr lang="en-US" sz="2800" dirty="0"/>
          </a:p>
        </p:txBody>
      </p:sp>
    </p:spTree>
    <p:extLst>
      <p:ext uri="{BB962C8B-B14F-4D97-AF65-F5344CB8AC3E}">
        <p14:creationId xmlns:p14="http://schemas.microsoft.com/office/powerpoint/2010/main" val="338411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456028"/>
            <a:ext cx="11182350" cy="590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459973" y="475078"/>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
        <p:nvSpPr>
          <p:cNvPr id="6" name="Horizontal Scroll 5"/>
          <p:cNvSpPr/>
          <p:nvPr/>
        </p:nvSpPr>
        <p:spPr>
          <a:xfrm>
            <a:off x="3825688" y="1947730"/>
            <a:ext cx="7604311" cy="3138619"/>
          </a:xfrm>
          <a:prstGeom prst="horizontalScroll">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latin typeface="Arial" panose="020B0604020202020204" pitchFamily="34" charset="0"/>
                <a:cs typeface="Arial" panose="020B0604020202020204" pitchFamily="34" charset="0"/>
              </a:rPr>
              <a:t>Em không nên xem các trang web có nội dung không phù hợp lứa tuổi.</a:t>
            </a:r>
          </a:p>
          <a:p>
            <a:pPr algn="just"/>
            <a:r>
              <a:rPr lang="vi-VN" sz="2800" dirty="0" smtClean="0">
                <a:latin typeface="Arial" panose="020B0604020202020204" pitchFamily="34" charset="0"/>
                <a:cs typeface="Arial" panose="020B0604020202020204" pitchFamily="34" charset="0"/>
              </a:rPr>
              <a:t>Nếu cố tình truy </a:t>
            </a:r>
            <a:r>
              <a:rPr lang="vi-VN" sz="2800">
                <a:latin typeface="Arial" panose="020B0604020202020204" pitchFamily="34" charset="0"/>
                <a:cs typeface="Arial" panose="020B0604020202020204" pitchFamily="34" charset="0"/>
              </a:rPr>
              <a:t>cập các trang web có nội dung không phù hợp </a:t>
            </a:r>
            <a:r>
              <a:rPr lang="vi-VN" sz="2800">
                <a:latin typeface="Arial" panose="020B0604020202020204" pitchFamily="34" charset="0"/>
                <a:cs typeface="Arial" panose="020B0604020202020204" pitchFamily="34" charset="0"/>
              </a:rPr>
              <a:t>lứa </a:t>
            </a:r>
            <a:r>
              <a:rPr lang="vi-VN" sz="2800" smtClean="0">
                <a:latin typeface="Arial" panose="020B0604020202020204" pitchFamily="34" charset="0"/>
                <a:cs typeface="Arial" panose="020B0604020202020204" pitchFamily="34" charset="0"/>
              </a:rPr>
              <a:t>tuổi, em sẽ bị những tác hại không mong muốn.</a:t>
            </a:r>
            <a:endParaRPr lang="en-US" sz="2800" dirty="0">
              <a:latin typeface="Arial" panose="020B0604020202020204" pitchFamily="34" charset="0"/>
              <a:cs typeface="Arial" panose="020B0604020202020204" pitchFamily="34" charset="0"/>
            </a:endParaRPr>
          </a:p>
        </p:txBody>
      </p:sp>
      <p:grpSp>
        <p:nvGrpSpPr>
          <p:cNvPr id="7" name="Group 6"/>
          <p:cNvGrpSpPr/>
          <p:nvPr/>
        </p:nvGrpSpPr>
        <p:grpSpPr>
          <a:xfrm>
            <a:off x="749769" y="2178424"/>
            <a:ext cx="3075919" cy="4028114"/>
            <a:chOff x="1082437" y="1224464"/>
            <a:chExt cx="3216608" cy="4511429"/>
          </a:xfrm>
        </p:grpSpPr>
        <p:pic>
          <p:nvPicPr>
            <p:cNvPr id="8" name="Picture 7"/>
            <p:cNvPicPr>
              <a:picLocks noChangeAspect="1"/>
            </p:cNvPicPr>
            <p:nvPr/>
          </p:nvPicPr>
          <p:blipFill>
            <a:blip r:embed="rId2"/>
            <a:stretch>
              <a:fillRect/>
            </a:stretch>
          </p:blipFill>
          <p:spPr>
            <a:xfrm>
              <a:off x="1082437" y="1224464"/>
              <a:ext cx="3216608" cy="4511429"/>
            </a:xfrm>
            <a:prstGeom prst="rect">
              <a:avLst/>
            </a:prstGeom>
          </p:spPr>
        </p:pic>
        <p:sp>
          <p:nvSpPr>
            <p:cNvPr id="9" name="Oval 8"/>
            <p:cNvSpPr/>
            <p:nvPr/>
          </p:nvSpPr>
          <p:spPr>
            <a:xfrm>
              <a:off x="3739488" y="1624083"/>
              <a:ext cx="450376" cy="4640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82206" y="1924335"/>
              <a:ext cx="297976" cy="3025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01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4"/>
          <p:cNvSpPr/>
          <p:nvPr/>
        </p:nvSpPr>
        <p:spPr>
          <a:xfrm>
            <a:off x="1297504" y="2702425"/>
            <a:ext cx="9520518" cy="1675956"/>
          </a:xfrm>
          <a:prstGeom prst="roundRect">
            <a:avLst>
              <a:gd name="adj" fmla="val 6466"/>
            </a:avLst>
          </a:prstGeom>
          <a:solidFill>
            <a:schemeClr val="bg1"/>
          </a:solidFill>
          <a:ln w="38100">
            <a:noFill/>
          </a:ln>
          <a:effectLst>
            <a:glow rad="101600">
              <a:srgbClr val="3333CC">
                <a:alpha val="6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rgbClr val="FF0000"/>
                </a:solidFill>
                <a:latin typeface="Arial" panose="020B0604020202020204" pitchFamily="34" charset="0"/>
                <a:cs typeface="Arial" panose="020B0604020202020204" pitchFamily="34" charset="0"/>
              </a:rPr>
              <a:t>MẠNG MÁY TÍNH VÀ INTERNET</a:t>
            </a:r>
            <a:endParaRPr lang="zh-CN" altLang="en-US" sz="4800" b="1" dirty="0">
              <a:solidFill>
                <a:srgbClr val="FF0000"/>
              </a:solidFill>
              <a:latin typeface="Arial" panose="020B0604020202020204" pitchFamily="34" charset="0"/>
              <a:cs typeface="Arial" panose="020B0604020202020204" pitchFamily="34" charset="0"/>
            </a:endParaRPr>
          </a:p>
        </p:txBody>
      </p:sp>
      <p:sp>
        <p:nvSpPr>
          <p:cNvPr id="6" name="MH_Other_2"/>
          <p:cNvSpPr/>
          <p:nvPr>
            <p:custDataLst>
              <p:tags r:id="rId1"/>
            </p:custDataLst>
          </p:nvPr>
        </p:nvSpPr>
        <p:spPr>
          <a:xfrm>
            <a:off x="5106573" y="1041009"/>
            <a:ext cx="1902382" cy="1871003"/>
          </a:xfrm>
          <a:prstGeom prst="ellipse">
            <a:avLst/>
          </a:prstGeom>
          <a:solidFill>
            <a:srgbClr val="0070C0"/>
          </a:solidFill>
          <a:ln w="57150">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600" b="1" dirty="0">
              <a:solidFill>
                <a:srgbClr val="FF0000"/>
              </a:solidFill>
              <a:latin typeface="Arial" panose="020B0604020202020204" pitchFamily="34" charset="0"/>
              <a:cs typeface="Arial" panose="020B0604020202020204" pitchFamily="34" charset="0"/>
              <a:sym typeface="+mn-lt"/>
            </a:endParaRPr>
          </a:p>
        </p:txBody>
      </p:sp>
      <p:sp>
        <p:nvSpPr>
          <p:cNvPr id="7" name="Rectangle 6"/>
          <p:cNvSpPr/>
          <p:nvPr/>
        </p:nvSpPr>
        <p:spPr>
          <a:xfrm>
            <a:off x="5224526" y="1624346"/>
            <a:ext cx="1666475" cy="1078079"/>
          </a:xfrm>
          <a:prstGeom prst="rect">
            <a:avLst/>
          </a:prstGeom>
          <a:noFill/>
        </p:spPr>
        <p:txBody>
          <a:bodyPr wrap="none" lIns="91440" tIns="45720" rIns="91440" bIns="45720">
            <a:prstTxWarp prst="textArchUp">
              <a:avLst/>
            </a:prstTxWarp>
            <a:spAutoFit/>
          </a:bodyPr>
          <a:lstStyle/>
          <a:p>
            <a:pPr algn="ctr"/>
            <a:r>
              <a:rPr lang="en-US" sz="2800" b="1" cap="none" dirty="0" smtClean="0">
                <a:ln w="9525">
                  <a:solidFill>
                    <a:schemeClr val="bg1"/>
                  </a:solidFill>
                  <a:prstDash val="solid"/>
                </a:ln>
                <a:solidFill>
                  <a:schemeClr val="bg1"/>
                </a:solidFill>
                <a:latin typeface="Arial" panose="020B0604020202020204" pitchFamily="34" charset="0"/>
                <a:cs typeface="Arial" panose="020B0604020202020204" pitchFamily="34" charset="0"/>
              </a:rPr>
              <a:t>CHƯƠNG</a:t>
            </a:r>
            <a:endParaRPr lang="en-US" sz="2800" b="1" cap="none" dirty="0">
              <a:ln w="9525">
                <a:solidFill>
                  <a:schemeClr val="bg1"/>
                </a:solidFill>
                <a:prstDash val="solid"/>
              </a:ln>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801205" y="1779095"/>
            <a:ext cx="513116"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2</a:t>
            </a:r>
          </a:p>
        </p:txBody>
      </p:sp>
      <p:pic>
        <p:nvPicPr>
          <p:cNvPr id="2" name="Picture 1"/>
          <p:cNvPicPr>
            <a:picLocks noChangeAspect="1"/>
          </p:cNvPicPr>
          <p:nvPr/>
        </p:nvPicPr>
        <p:blipFill>
          <a:blip r:embed="rId3"/>
          <a:stretch>
            <a:fillRect/>
          </a:stretch>
        </p:blipFill>
        <p:spPr>
          <a:xfrm>
            <a:off x="107576" y="5215778"/>
            <a:ext cx="1543050" cy="1400175"/>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420350" y="5085509"/>
            <a:ext cx="1866900" cy="1771650"/>
          </a:xfrm>
          <a:prstGeom prst="rect">
            <a:avLst/>
          </a:prstGeom>
        </p:spPr>
      </p:pic>
    </p:spTree>
    <p:extLst>
      <p:ext uri="{BB962C8B-B14F-4D97-AF65-F5344CB8AC3E}">
        <p14:creationId xmlns:p14="http://schemas.microsoft.com/office/powerpoint/2010/main" val="1135882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095259" y="1606925"/>
            <a:ext cx="7745505" cy="3133165"/>
          </a:xfrm>
          <a:prstGeom prst="rect">
            <a:avLst/>
          </a:prstGeom>
          <a:noFill/>
        </p:spPr>
        <p:txBody>
          <a:bodyPr wrap="square" rtlCol="0">
            <a:spAutoFit/>
          </a:bodyPr>
          <a:lstStyle/>
          <a:p>
            <a:pPr algn="ctr">
              <a:lnSpc>
                <a:spcPct val="130000"/>
              </a:lnSpc>
            </a:pPr>
            <a:r>
              <a:rPr lang="en-US" sz="3800" b="1" spc="-150" dirty="0" smtClean="0">
                <a:solidFill>
                  <a:srgbClr val="3333CC"/>
                </a:solidFill>
                <a:latin typeface="Arial" panose="020B0604020202020204" pitchFamily="34" charset="0"/>
                <a:cs typeface="Arial" panose="020B0604020202020204" pitchFamily="34" charset="0"/>
              </a:rPr>
              <a:t>BÀI </a:t>
            </a:r>
            <a:r>
              <a:rPr lang="vi-VN" sz="3800" b="1" spc="-150" dirty="0" smtClean="0">
                <a:solidFill>
                  <a:srgbClr val="3333CC"/>
                </a:solidFill>
                <a:latin typeface="Arial" panose="020B0604020202020204" pitchFamily="34" charset="0"/>
                <a:cs typeface="Arial" panose="020B0604020202020204" pitchFamily="34" charset="0"/>
              </a:rPr>
              <a:t>2</a:t>
            </a:r>
            <a:endParaRPr lang="en-US" sz="3800" b="1" spc="-150" dirty="0" smtClean="0">
              <a:solidFill>
                <a:srgbClr val="3333CC"/>
              </a:solidFill>
              <a:latin typeface="Arial" panose="020B0604020202020204" pitchFamily="34" charset="0"/>
              <a:cs typeface="Arial" panose="020B0604020202020204" pitchFamily="34" charset="0"/>
            </a:endParaRPr>
          </a:p>
          <a:p>
            <a:pPr algn="ctr">
              <a:lnSpc>
                <a:spcPct val="130000"/>
              </a:lnSpc>
            </a:pPr>
            <a:r>
              <a:rPr lang="en-US" sz="3800" b="1" dirty="0" smtClean="0">
                <a:solidFill>
                  <a:srgbClr val="FF0000"/>
                </a:solidFill>
                <a:latin typeface="Arial" panose="020B0604020202020204" pitchFamily="34" charset="0"/>
                <a:cs typeface="Arial" panose="020B0604020202020204" pitchFamily="34" charset="0"/>
              </a:rPr>
              <a:t>TÁC </a:t>
            </a:r>
            <a:r>
              <a:rPr lang="en-US" sz="3800" b="1" dirty="0">
                <a:solidFill>
                  <a:srgbClr val="FF0000"/>
                </a:solidFill>
                <a:latin typeface="Arial" panose="020B0604020202020204" pitchFamily="34" charset="0"/>
                <a:cs typeface="Arial" panose="020B0604020202020204" pitchFamily="34" charset="0"/>
              </a:rPr>
              <a:t>HẠI KHI XEM NHỮNG TRANG WEB KHÔNG PHÙ HỢP LỨA </a:t>
            </a:r>
            <a:r>
              <a:rPr lang="en-US" sz="3800" b="1" dirty="0" smtClean="0">
                <a:solidFill>
                  <a:srgbClr val="FF0000"/>
                </a:solidFill>
                <a:latin typeface="Arial" panose="020B0604020202020204" pitchFamily="34" charset="0"/>
                <a:cs typeface="Arial" panose="020B0604020202020204" pitchFamily="34" charset="0"/>
              </a:rPr>
              <a:t>TUỔI</a:t>
            </a:r>
            <a:endParaRPr lang="en-US" sz="3800" b="1" spc="-150" dirty="0">
              <a:solidFill>
                <a:srgbClr val="FF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3">
            <a:duotone>
              <a:schemeClr val="accent4">
                <a:shade val="45000"/>
                <a:satMod val="135000"/>
              </a:schemeClr>
              <a:prstClr val="white"/>
            </a:duotone>
          </a:blip>
          <a:srcRect l="26629" t="2941" r="25837" b="-14707"/>
          <a:stretch/>
        </p:blipFill>
        <p:spPr>
          <a:xfrm>
            <a:off x="4735849" y="1479178"/>
            <a:ext cx="2689412" cy="255494"/>
          </a:xfrm>
          <a:prstGeom prst="rect">
            <a:avLst/>
          </a:prstGeom>
        </p:spPr>
      </p:pic>
      <p:pic>
        <p:nvPicPr>
          <p:cNvPr id="16" name="Picture 15"/>
          <p:cNvPicPr>
            <a:picLocks noChangeAspect="1"/>
          </p:cNvPicPr>
          <p:nvPr/>
        </p:nvPicPr>
        <p:blipFill rotWithShape="1">
          <a:blip r:embed="rId3">
            <a:duotone>
              <a:schemeClr val="accent4">
                <a:shade val="45000"/>
                <a:satMod val="135000"/>
              </a:schemeClr>
              <a:prstClr val="white"/>
            </a:duotone>
          </a:blip>
          <a:srcRect l="26629" t="2941" r="25837" b="-14707"/>
          <a:stretch/>
        </p:blipFill>
        <p:spPr>
          <a:xfrm>
            <a:off x="4733365" y="4660966"/>
            <a:ext cx="2689412" cy="255494"/>
          </a:xfrm>
          <a:prstGeom prst="rect">
            <a:avLst/>
          </a:prstGeom>
        </p:spPr>
      </p:pic>
    </p:spTree>
    <p:extLst>
      <p:ext uri="{BB962C8B-B14F-4D97-AF65-F5344CB8AC3E}">
        <p14:creationId xmlns:p14="http://schemas.microsoft.com/office/powerpoint/2010/main" val="427887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719" y="443870"/>
            <a:ext cx="8601695" cy="1002582"/>
          </a:xfrm>
          <a:prstGeom prst="rect">
            <a:avLst/>
          </a:prstGeom>
        </p:spPr>
        <p:txBody>
          <a:bodyPr wrap="square">
            <a:spAutoFit/>
          </a:bodyPr>
          <a:lstStyle/>
          <a:p>
            <a:pPr algn="ctr">
              <a:lnSpc>
                <a:spcPct val="130000"/>
              </a:lnSpc>
            </a:pPr>
            <a:r>
              <a:rPr lang="en-US" sz="2400" b="1" spc="-150" dirty="0">
                <a:solidFill>
                  <a:srgbClr val="FF0000"/>
                </a:solidFill>
                <a:latin typeface="Arial" panose="020B0604020202020204" pitchFamily="34" charset="0"/>
                <a:cs typeface="Arial" panose="020B0604020202020204" pitchFamily="34" charset="0"/>
              </a:rPr>
              <a:t>BÀI </a:t>
            </a:r>
            <a:r>
              <a:rPr lang="vi-VN" sz="2400" b="1" spc="-150" dirty="0" smtClean="0">
                <a:solidFill>
                  <a:srgbClr val="FF0000"/>
                </a:solidFill>
                <a:latin typeface="Arial" panose="020B0604020202020204" pitchFamily="34" charset="0"/>
                <a:cs typeface="Arial" panose="020B0604020202020204" pitchFamily="34" charset="0"/>
              </a:rPr>
              <a:t>2: </a:t>
            </a:r>
            <a:r>
              <a:rPr lang="en-US" sz="2400" b="1" dirty="0" smtClean="0">
                <a:solidFill>
                  <a:srgbClr val="FF0000"/>
                </a:solidFill>
                <a:latin typeface="Arial" panose="020B0604020202020204" pitchFamily="34" charset="0"/>
                <a:cs typeface="Arial" panose="020B0604020202020204" pitchFamily="34" charset="0"/>
              </a:rPr>
              <a:t>TÁC </a:t>
            </a:r>
            <a:r>
              <a:rPr lang="en-US" sz="2400" b="1" dirty="0">
                <a:solidFill>
                  <a:srgbClr val="FF0000"/>
                </a:solidFill>
                <a:latin typeface="Arial" panose="020B0604020202020204" pitchFamily="34" charset="0"/>
                <a:cs typeface="Arial" panose="020B0604020202020204" pitchFamily="34" charset="0"/>
              </a:rPr>
              <a:t>HẠI KHI XEM NHỮNG TRANG WEB KHÔNG PHÙ HỢP LỨA TUỔI</a:t>
            </a:r>
            <a:endParaRPr lang="en-US" sz="2400" b="1" spc="-15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353787" y="1828800"/>
            <a:ext cx="7505205" cy="461665"/>
          </a:xfrm>
          <a:prstGeom prst="rect">
            <a:avLst/>
          </a:prstGeom>
          <a:noFill/>
        </p:spPr>
        <p:txBody>
          <a:bodyPr wrap="square" rtlCol="0">
            <a:spAutoFit/>
          </a:bodyPr>
          <a:lstStyle/>
          <a:p>
            <a:r>
              <a:rPr lang="vi-VN" sz="2400" b="1" dirty="0" smtClean="0">
                <a:solidFill>
                  <a:srgbClr val="00B050"/>
                </a:solidFill>
                <a:latin typeface="Times New Roman" pitchFamily="18" charset="0"/>
                <a:cs typeface="Times New Roman" pitchFamily="18" charset="0"/>
              </a:rPr>
              <a:t>1</a:t>
            </a:r>
            <a:r>
              <a:rPr lang="vi-VN" sz="2400" b="1" dirty="0">
                <a:solidFill>
                  <a:srgbClr val="00B050"/>
                </a:solidFill>
                <a:latin typeface="Times New Roman" pitchFamily="18" charset="0"/>
                <a:cs typeface="Times New Roman" pitchFamily="18" charset="0"/>
              </a:rPr>
              <a:t>.</a:t>
            </a:r>
            <a:r>
              <a:rPr lang="vi-VN" sz="2400" b="1" dirty="0" smtClean="0">
                <a:solidFill>
                  <a:srgbClr val="00B050"/>
                </a:solidFill>
                <a:latin typeface="Times New Roman" pitchFamily="18" charset="0"/>
                <a:cs typeface="Times New Roman" pitchFamily="18" charset="0"/>
              </a:rPr>
              <a:t> Đoán thông tin từ tên hoặc địa chỉ trang web</a:t>
            </a:r>
            <a:endParaRPr lang="en-US" sz="2400" b="1" dirty="0">
              <a:solidFill>
                <a:srgbClr val="00B050"/>
              </a:solidFill>
              <a:latin typeface="Times New Roman" pitchFamily="18" charset="0"/>
              <a:cs typeface="Times New Roman" pitchFamily="18" charset="0"/>
            </a:endParaRPr>
          </a:p>
        </p:txBody>
      </p:sp>
      <p:sp>
        <p:nvSpPr>
          <p:cNvPr id="4" name="TextBox 3"/>
          <p:cNvSpPr txBox="1"/>
          <p:nvPr/>
        </p:nvSpPr>
        <p:spPr>
          <a:xfrm>
            <a:off x="1506187" y="2349325"/>
            <a:ext cx="9027227" cy="1569660"/>
          </a:xfrm>
          <a:prstGeom prst="rect">
            <a:avLst/>
          </a:prstGeom>
          <a:noFill/>
        </p:spPr>
        <p:txBody>
          <a:bodyPr wrap="square" rtlCol="0">
            <a:spAutoFit/>
          </a:bodyPr>
          <a:lstStyle/>
          <a:p>
            <a:r>
              <a:rPr lang="vi-VN" sz="2400" dirty="0" smtClean="0">
                <a:latin typeface="Times New Roman" pitchFamily="18" charset="0"/>
                <a:cs typeface="Times New Roman" pitchFamily="18" charset="0"/>
              </a:rPr>
              <a:t>Hoạt động 1: Thảo luận nhóm đôi, quan sát hình 1, cho biết: </a:t>
            </a:r>
          </a:p>
          <a:p>
            <a:r>
              <a:rPr lang="vi-VN" sz="2400" dirty="0" smtClean="0">
                <a:latin typeface="Times New Roman" pitchFamily="18" charset="0"/>
                <a:cs typeface="Times New Roman" pitchFamily="18" charset="0"/>
              </a:rPr>
              <a:t>+ tên trang web </a:t>
            </a:r>
          </a:p>
          <a:p>
            <a:r>
              <a:rPr lang="vi-VN" sz="2400" dirty="0" smtClean="0">
                <a:latin typeface="Times New Roman" pitchFamily="18" charset="0"/>
                <a:cs typeface="Times New Roman" pitchFamily="18" charset="0"/>
              </a:rPr>
              <a:t>+ địa chỉ trang web</a:t>
            </a:r>
          </a:p>
          <a:p>
            <a:r>
              <a:rPr lang="vi-VN" sz="2400" dirty="0" smtClean="0">
                <a:latin typeface="Times New Roman" pitchFamily="18" charset="0"/>
                <a:cs typeface="Times New Roman" pitchFamily="18" charset="0"/>
              </a:rPr>
              <a:t>+ dự đoán thông tin trên trang web có phù hợp với em không?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6015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718" b="23346"/>
          <a:stretch/>
        </p:blipFill>
        <p:spPr bwMode="auto">
          <a:xfrm>
            <a:off x="172190" y="657099"/>
            <a:ext cx="11827823" cy="537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4389" y="985651"/>
            <a:ext cx="807522" cy="36813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2191" y="985650"/>
            <a:ext cx="11649693" cy="36813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778" y="130629"/>
            <a:ext cx="1852551"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trang</a:t>
            </a:r>
            <a:r>
              <a:rPr lang="en-US" dirty="0" smtClean="0">
                <a:latin typeface="Times New Roman" pitchFamily="18" charset="0"/>
                <a:cs typeface="Times New Roman" pitchFamily="18" charset="0"/>
              </a:rPr>
              <a:t> web</a:t>
            </a:r>
            <a:endParaRPr lang="en-US" dirty="0">
              <a:latin typeface="Times New Roman" pitchFamily="18" charset="0"/>
              <a:cs typeface="Times New Roman" pitchFamily="18" charset="0"/>
            </a:endParaRPr>
          </a:p>
        </p:txBody>
      </p:sp>
      <p:sp>
        <p:nvSpPr>
          <p:cNvPr id="6" name="TextBox 5"/>
          <p:cNvSpPr txBox="1"/>
          <p:nvPr/>
        </p:nvSpPr>
        <p:spPr>
          <a:xfrm>
            <a:off x="5159826" y="315295"/>
            <a:ext cx="4340434"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Thanh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mềm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duyệt</a:t>
            </a:r>
            <a:r>
              <a:rPr lang="en-US" dirty="0" smtClean="0">
                <a:latin typeface="Times New Roman" pitchFamily="18" charset="0"/>
                <a:cs typeface="Times New Roman" pitchFamily="18" charset="0"/>
              </a:rPr>
              <a:t> web</a:t>
            </a:r>
            <a:endParaRPr lang="en-US" dirty="0">
              <a:latin typeface="Times New Roman" pitchFamily="18" charset="0"/>
              <a:cs typeface="Times New Roman" pitchFamily="18" charset="0"/>
            </a:endParaRPr>
          </a:p>
        </p:txBody>
      </p:sp>
      <p:cxnSp>
        <p:nvCxnSpPr>
          <p:cNvPr id="7" name="Straight Arrow Connector 6"/>
          <p:cNvCxnSpPr/>
          <p:nvPr/>
        </p:nvCxnSpPr>
        <p:spPr>
          <a:xfrm flipH="1">
            <a:off x="6543304" y="684627"/>
            <a:ext cx="35626" cy="301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flipH="1">
            <a:off x="1341911" y="499961"/>
            <a:ext cx="653143" cy="6697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33498" y="6239747"/>
            <a:ext cx="7505205" cy="461665"/>
          </a:xfrm>
          <a:prstGeom prst="rect">
            <a:avLst/>
          </a:prstGeom>
          <a:noFill/>
        </p:spPr>
        <p:txBody>
          <a:bodyPr wrap="square" rtlCol="0">
            <a:spAutoFit/>
          </a:bodyPr>
          <a:lstStyle/>
          <a:p>
            <a:pPr algn="ctr"/>
            <a:r>
              <a:rPr lang="vi-VN" sz="2400" dirty="0" smtClean="0">
                <a:latin typeface="Times New Roman" pitchFamily="18" charset="0"/>
                <a:cs typeface="Times New Roman" pitchFamily="18" charset="0"/>
              </a:rPr>
              <a:t>Hình 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26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12298363" cy="663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0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44450"/>
            <a:ext cx="11936412" cy="695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28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06878"/>
            <a:ext cx="11069638" cy="680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828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912" y="760021"/>
            <a:ext cx="10058400" cy="53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815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1198</TotalTime>
  <Words>494</Words>
  <Application>Microsoft Office PowerPoint</Application>
  <PresentationFormat>Custom</PresentationFormat>
  <Paragraphs>45</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Organic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134</cp:revision>
  <dcterms:created xsi:type="dcterms:W3CDTF">2023-02-06T08:51:07Z</dcterms:created>
  <dcterms:modified xsi:type="dcterms:W3CDTF">2023-07-29T14:29:35Z</dcterms:modified>
</cp:coreProperties>
</file>