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4" r:id="rId3"/>
    <p:sldId id="288" r:id="rId4"/>
    <p:sldId id="270" r:id="rId5"/>
    <p:sldId id="281" r:id="rId6"/>
    <p:sldId id="259" r:id="rId7"/>
    <p:sldId id="261" r:id="rId8"/>
    <p:sldId id="282" r:id="rId9"/>
    <p:sldId id="283" r:id="rId10"/>
    <p:sldId id="284" r:id="rId11"/>
    <p:sldId id="276" r:id="rId12"/>
    <p:sldId id="289" r:id="rId13"/>
    <p:sldId id="290" r:id="rId14"/>
    <p:sldId id="291" r:id="rId15"/>
    <p:sldId id="292" r:id="rId16"/>
    <p:sldId id="293" r:id="rId17"/>
    <p:sldId id="295" r:id="rId18"/>
    <p:sldId id="286" r:id="rId19"/>
    <p:sldId id="28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3333CC"/>
    <a:srgbClr val="FF0066"/>
    <a:srgbClr val="FF00FF"/>
    <a:srgbClr val="FFCCFF"/>
    <a:srgbClr val="FFFFCC"/>
    <a:srgbClr val="41719C"/>
    <a:srgbClr val="CC00CC"/>
    <a:srgbClr val="FF99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-990" y="-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03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259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62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58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75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43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63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41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52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0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6116D-D749-4333-8A20-75867DF24F75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1201B-8794-4824-A58C-9FDADAEC21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7.gif"/><Relationship Id="rId4" Type="http://schemas.openxmlformats.org/officeDocument/2006/relationships/image" Target="../media/image1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7.gif"/><Relationship Id="rId4" Type="http://schemas.openxmlformats.org/officeDocument/2006/relationships/image" Target="../media/image1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7.gif"/><Relationship Id="rId4" Type="http://schemas.openxmlformats.org/officeDocument/2006/relationships/image" Target="../media/image1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7.gif"/><Relationship Id="rId4" Type="http://schemas.openxmlformats.org/officeDocument/2006/relationships/image" Target="../media/image19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885" y="5196761"/>
            <a:ext cx="8162364" cy="1701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9216" l="3759" r="894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88809" y="5437126"/>
            <a:ext cx="1574707" cy="10863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6037" y="2113910"/>
            <a:ext cx="6405260" cy="37916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4948" y="339635"/>
            <a:ext cx="4033702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000" b="1" cap="all" dirty="0" smtClean="0">
                <a:ln w="0">
                  <a:solidFill>
                    <a:srgbClr val="3333CC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Britannic Bold" pitchFamily="34" charset="0"/>
              </a:rPr>
              <a:t>TIN HỌC LỚP 3</a:t>
            </a:r>
            <a:endParaRPr lang="en-US" sz="4000" b="1" cap="all" dirty="0">
              <a:ln w="0">
                <a:solidFill>
                  <a:srgbClr val="3333CC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29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4717772" y="206256"/>
            <a:ext cx="3220279" cy="595086"/>
          </a:xfrm>
          <a:prstGeom prst="roundRect">
            <a:avLst/>
          </a:prstGeom>
          <a:solidFill>
            <a:srgbClr val="CC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KHÁM </a:t>
            </a:r>
            <a:r>
              <a:rPr lang="en-US" sz="32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</a:t>
            </a:r>
            <a:endParaRPr lang="en-US" sz="32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755374" y="2652674"/>
          <a:ext cx="9316278" cy="3172968"/>
        </p:xfrm>
        <a:graphic>
          <a:graphicData uri="http://schemas.openxmlformats.org/drawingml/2006/table">
            <a:tbl>
              <a:tblPr/>
              <a:tblGrid>
                <a:gridCol w="9316278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b="1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Em hãy </a:t>
                      </a:r>
                      <a:r>
                        <a:rPr lang="en-US" sz="240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thực hiện </a:t>
                      </a:r>
                      <a:r>
                        <a:rPr lang="en-US" sz="2400" b="1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các </a:t>
                      </a:r>
                      <a:r>
                        <a:rPr lang="en-US" sz="240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thao tác với </a:t>
                      </a:r>
                      <a:r>
                        <a:rPr lang="en-US" sz="2400" b="1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chuột sau</a:t>
                      </a:r>
                      <a:r>
                        <a:rPr lang="en-US" sz="2400" b="1" baseline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đây</a:t>
                      </a:r>
                      <a:r>
                        <a:rPr lang="en-US" sz="2400" b="1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: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400" b="1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Nháy </a:t>
                      </a:r>
                      <a:r>
                        <a:rPr lang="en-US" sz="240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chuột, </a:t>
                      </a:r>
                      <a:endParaRPr lang="en-US" sz="2400" b="1" smtClean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400" b="1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Nháy </a:t>
                      </a:r>
                      <a:r>
                        <a:rPr lang="en-US" sz="240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đúp chuột, </a:t>
                      </a:r>
                      <a:endParaRPr lang="en-US" sz="2400" b="1" smtClean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400" b="1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Nháy </a:t>
                      </a:r>
                      <a:r>
                        <a:rPr lang="en-US" sz="240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chuột phải, </a:t>
                      </a:r>
                      <a:endParaRPr lang="en-US" sz="2400" b="1" smtClean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400" b="1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Lăn </a:t>
                      </a:r>
                      <a:r>
                        <a:rPr lang="en-US" sz="240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nút cuộn chuột, </a:t>
                      </a:r>
                      <a:endParaRPr lang="en-US" sz="2400" b="1" smtClean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400" b="1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Di </a:t>
                      </a:r>
                      <a:r>
                        <a:rPr lang="en-US" sz="240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chuyển chuột, </a:t>
                      </a:r>
                      <a:endParaRPr lang="en-US" sz="2400" b="1" smtClean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400" b="1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Kéo </a:t>
                      </a:r>
                      <a:r>
                        <a:rPr lang="en-US" sz="240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thả chuột.</a:t>
                      </a: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583" y="1363111"/>
            <a:ext cx="7339607" cy="677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ounded Rectangle 9"/>
          <p:cNvSpPr/>
          <p:nvPr/>
        </p:nvSpPr>
        <p:spPr>
          <a:xfrm>
            <a:off x="3286539" y="2028430"/>
            <a:ext cx="4028661" cy="595086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 HÀNH THEO NHÓM</a:t>
            </a:r>
            <a:endParaRPr lang="en-US" sz="20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17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70647" y="1132363"/>
            <a:ext cx="11228294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490004" y="2276118"/>
            <a:ext cx="4233531" cy="352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AutoNum type="alphaLcPeriod"/>
            </a:pP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endParaRPr lang="en-US" sz="2400" b="1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AutoNum type="alphaLcPeriod"/>
            </a:pPr>
            <a:r>
              <a:rPr lang="en-US" sz="2400" b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 đúp chuột</a:t>
            </a:r>
          </a:p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AutoNum type="alphaLcPeriod"/>
            </a:pPr>
            <a:r>
              <a:rPr lang="en-US" sz="2400" b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 chuột phải</a:t>
            </a:r>
            <a:endParaRPr lang="en-US" sz="2400" b="1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AutoNum type="alphaLcPeriod"/>
            </a:pPr>
            <a:r>
              <a:rPr lang="en-US" sz="2400" b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Lăn nút cuộn chuột</a:t>
            </a:r>
            <a:endParaRPr lang="en-US" sz="2400" b="1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AutoNum type="alphaLcPeriod"/>
            </a:pPr>
            <a:r>
              <a:rPr lang="en-US" sz="2400" b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chuyển chuột</a:t>
            </a:r>
            <a:endParaRPr lang="en-US" sz="2400" b="1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AutoNum type="alphaLcPeriod"/>
            </a:pPr>
            <a:r>
              <a:rPr lang="en-US" sz="2400" b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Kéo thả chuột</a:t>
            </a:r>
            <a:endParaRPr lang="en-US" sz="2400" b="1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loud Callout 1">
            <a:extLst>
              <a:ext uri="{FF2B5EF4-FFF2-40B4-BE49-F238E27FC236}">
                <a16:creationId xmlns="" xmlns:a16="http://schemas.microsoft.com/office/drawing/2014/main" id="{CEF4D80B-0136-DA40-A050-C7F1E816987F}"/>
              </a:ext>
            </a:extLst>
          </p:cNvPr>
          <p:cNvSpPr/>
          <p:nvPr/>
        </p:nvSpPr>
        <p:spPr>
          <a:xfrm>
            <a:off x="5114944" y="4187687"/>
            <a:ext cx="5977126" cy="2317546"/>
          </a:xfrm>
          <a:prstGeom prst="cloudCallout">
            <a:avLst>
              <a:gd name="adj1" fmla="val -36925"/>
              <a:gd name="adj2" fmla="val -1924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smtClean="0"/>
              <a:t>Thao </a:t>
            </a:r>
            <a:r>
              <a:rPr lang="nl-NL" sz="2800" dirty="0"/>
              <a:t>tác nháy chuột và nháy đúp chuột giống và khác nhau ở điểm nào?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loud Callout 1">
            <a:extLst>
              <a:ext uri="{FF2B5EF4-FFF2-40B4-BE49-F238E27FC236}">
                <a16:creationId xmlns="" xmlns:a16="http://schemas.microsoft.com/office/drawing/2014/main" id="{CEF4D80B-0136-DA40-A050-C7F1E816987F}"/>
              </a:ext>
            </a:extLst>
          </p:cNvPr>
          <p:cNvSpPr/>
          <p:nvPr/>
        </p:nvSpPr>
        <p:spPr>
          <a:xfrm>
            <a:off x="4975952" y="1745794"/>
            <a:ext cx="4904040" cy="2347477"/>
          </a:xfrm>
          <a:prstGeom prst="cloudCallout">
            <a:avLst>
              <a:gd name="adj1" fmla="val -36925"/>
              <a:gd name="adj2" fmla="val -1924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280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có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585250" y="278295"/>
            <a:ext cx="3220279" cy="595086"/>
          </a:xfrm>
          <a:prstGeom prst="roundRect">
            <a:avLst/>
          </a:prstGeom>
          <a:solidFill>
            <a:srgbClr val="CC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KHÁM </a:t>
            </a:r>
            <a:r>
              <a:rPr lang="en-US" sz="32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</a:t>
            </a:r>
            <a:endParaRPr lang="en-US" sz="32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096" y="1156855"/>
            <a:ext cx="7339607" cy="677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624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29" y="883919"/>
            <a:ext cx="2857500" cy="2857500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xmlns="" id="{D19A5806-7592-478F-A44B-3D1C8234DB7B}"/>
              </a:ext>
            </a:extLst>
          </p:cNvPr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Ong</a:t>
            </a:r>
            <a:endParaRPr lang="en-US" sz="6600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xmlns="" id="{ECB32C92-7DDE-4979-AB3A-808B65CBF3F1}"/>
              </a:ext>
            </a:extLst>
          </p:cNvPr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non</a:t>
            </a:r>
            <a:endParaRPr lang="en-US" sz="6600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xmlns="" id="{CABDF488-8BEB-4D77-A429-CFB91F278DD1}"/>
              </a:ext>
            </a:extLst>
          </p:cNvPr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việc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xmlns="" id="{199C24C2-6B91-4322-BDB4-819FF0CB9BE4}"/>
              </a:ext>
            </a:extLst>
          </p:cNvPr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học</a:t>
            </a:r>
            <a:endParaRPr lang="en-US" sz="66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52" y="3436622"/>
            <a:ext cx="2650039" cy="2661817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6970642" y="0"/>
            <a:ext cx="3220279" cy="595086"/>
          </a:xfrm>
          <a:prstGeom prst="roundRect">
            <a:avLst/>
          </a:prstGeom>
          <a:solidFill>
            <a:srgbClr val="CC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  <a:endParaRPr lang="en-US" sz="32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87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1494156" y="484145"/>
            <a:ext cx="7206092" cy="1607820"/>
          </a:xfrm>
          <a:prstGeom prst="wedgeRoundRectCallout">
            <a:avLst>
              <a:gd name="adj1" fmla="val 71183"/>
              <a:gd name="adj2" fmla="val 11599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Khi em sử dụng chuột thì ngón tay trỏ đặt ở đâu?</a:t>
            </a:r>
            <a:endParaRPr lang="en-US" sz="32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98ECE88-115D-4A1D-8452-F943FF1AC741}"/>
              </a:ext>
            </a:extLst>
          </p:cNvPr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 trái</a:t>
            </a:r>
            <a:endParaRPr 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 phải</a:t>
            </a:r>
            <a:endParaRPr 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64E263D4-FF99-4115-A750-399C550760EE}"/>
              </a:ext>
            </a:extLst>
          </p:cNvPr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lăn</a:t>
            </a:r>
            <a:endParaRPr 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00BEFBB1-525B-415D-8E45-ADCB8FD217EA}"/>
              </a:ext>
            </a:extLst>
          </p:cNvPr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 chuột</a:t>
            </a:r>
            <a:endParaRPr 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91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2487706" y="484145"/>
            <a:ext cx="6846794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Khi em sử dụng chuột thì ngón giữa đặt ở đâu?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98ECE88-115D-4A1D-8452-F943FF1AC741}"/>
              </a:ext>
            </a:extLst>
          </p:cNvPr>
          <p:cNvSpPr/>
          <p:nvPr/>
        </p:nvSpPr>
        <p:spPr>
          <a:xfrm>
            <a:off x="394948" y="5724063"/>
            <a:ext cx="3397123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 thân chuột</a:t>
            </a:r>
            <a:endParaRPr 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8E5E567-B90E-4275-AC51-C8D58F3AA2A7}"/>
              </a:ext>
            </a:extLst>
          </p:cNvPr>
          <p:cNvSpPr/>
          <p:nvPr/>
        </p:nvSpPr>
        <p:spPr>
          <a:xfrm>
            <a:off x="3455843" y="5710616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 phải</a:t>
            </a:r>
            <a:endParaRPr 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64E263D4-FF99-4115-A750-399C550760EE}"/>
              </a:ext>
            </a:extLst>
          </p:cNvPr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Nút</a:t>
            </a:r>
            <a:r>
              <a:rPr kumimoji="0" lang="en-US" sz="2800" b="0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trái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00BEFBB1-525B-415D-8E45-ADCB8FD217EA}"/>
              </a:ext>
            </a:extLst>
          </p:cNvPr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 lăn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42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031" y="378775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Khi em sử dụng chuột thì các ngón tay còn lại đặt ở đâu?</a:t>
            </a:r>
            <a:endParaRPr lang="en-US" sz="32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câu a">
            <a:extLst>
              <a:ext uri="{FF2B5EF4-FFF2-40B4-BE49-F238E27FC236}">
                <a16:creationId xmlns:a16="http://schemas.microsoft.com/office/drawing/2014/main" xmlns="" id="{A98ECE88-115D-4A1D-8452-F943FF1AC741}"/>
              </a:ext>
            </a:extLst>
          </p:cNvPr>
          <p:cNvSpPr/>
          <p:nvPr/>
        </p:nvSpPr>
        <p:spPr>
          <a:xfrm>
            <a:off x="1632003" y="2857500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Nút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trái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câu b">
            <a:extLst>
              <a:ext uri="{FF2B5EF4-FFF2-40B4-BE49-F238E27FC236}">
                <a16:creationId xmlns:a16="http://schemas.microsoft.com/office/drawing/2014/main" xmlns="" id="{88E5E567-B90E-4275-AC51-C8D58F3AA2A7}"/>
              </a:ext>
            </a:extLst>
          </p:cNvPr>
          <p:cNvSpPr/>
          <p:nvPr/>
        </p:nvSpPr>
        <p:spPr>
          <a:xfrm>
            <a:off x="1653353" y="3787751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câu c">
            <a:extLst>
              <a:ext uri="{FF2B5EF4-FFF2-40B4-BE49-F238E27FC236}">
                <a16:creationId xmlns:a16="http://schemas.microsoft.com/office/drawing/2014/main" xmlns="" id="{64E263D4-FF99-4115-A750-399C550760EE}"/>
              </a:ext>
            </a:extLst>
          </p:cNvPr>
          <p:cNvSpPr/>
          <p:nvPr/>
        </p:nvSpPr>
        <p:spPr>
          <a:xfrm>
            <a:off x="8102100" y="2699479"/>
            <a:ext cx="3341347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664" y="3900477"/>
            <a:ext cx="2934336" cy="2934336"/>
          </a:xfrm>
          <a:prstGeom prst="rect">
            <a:avLst/>
          </a:prstGeom>
        </p:spPr>
      </p:pic>
      <p:sp>
        <p:nvSpPr>
          <p:cNvPr id="25" name="câu d">
            <a:extLst>
              <a:ext uri="{FF2B5EF4-FFF2-40B4-BE49-F238E27FC236}">
                <a16:creationId xmlns:a16="http://schemas.microsoft.com/office/drawing/2014/main" xmlns="" id="{00BEFBB1-525B-415D-8E45-ADCB8FD217EA}"/>
              </a:ext>
            </a:extLst>
          </p:cNvPr>
          <p:cNvSpPr/>
          <p:nvPr/>
        </p:nvSpPr>
        <p:spPr>
          <a:xfrm>
            <a:off x="8102100" y="3727907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22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Khi cần lăn nút cuộn, em dùng ngón tay nào?</a:t>
            </a:r>
            <a:endParaRPr lang="en-US" sz="32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98ECE88-115D-4A1D-8452-F943FF1AC741}"/>
              </a:ext>
            </a:extLst>
          </p:cNvPr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Ngón</a:t>
            </a:r>
            <a:r>
              <a:rPr kumimoji="0" lang="en-US" sz="3200" b="0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giữa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Ngón</a:t>
            </a:r>
            <a:r>
              <a:rPr kumimoji="0" lang="en-US" sz="3200" b="0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cái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64E263D4-FF99-4115-A750-399C550760EE}"/>
              </a:ext>
            </a:extLst>
          </p:cNvPr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 út</a:t>
            </a:r>
            <a:endParaRPr 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00BEFBB1-525B-415D-8E45-ADCB8FD217EA}"/>
              </a:ext>
            </a:extLst>
          </p:cNvPr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 trỏ</a:t>
            </a:r>
            <a:endParaRPr 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35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4585250" y="278295"/>
            <a:ext cx="3220279" cy="595086"/>
          </a:xfrm>
          <a:prstGeom prst="roundRect">
            <a:avLst/>
          </a:prstGeom>
          <a:solidFill>
            <a:srgbClr val="CC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  <a:endParaRPr lang="en-US" sz="32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1109" y="2401490"/>
            <a:ext cx="1124699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24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4585250" y="278295"/>
            <a:ext cx="3220279" cy="595086"/>
          </a:xfrm>
          <a:prstGeom prst="roundRect">
            <a:avLst/>
          </a:prstGeom>
          <a:solidFill>
            <a:srgbClr val="CC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 DỤNG</a:t>
            </a:r>
            <a:endParaRPr lang="en-US" sz="32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74260" y="1755316"/>
          <a:ext cx="11299688" cy="3555492"/>
        </p:xfrm>
        <a:graphic>
          <a:graphicData uri="http://schemas.openxmlformats.org/drawingml/2006/table">
            <a:tbl>
              <a:tblPr/>
              <a:tblGrid>
                <a:gridCol w="11299688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Trên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màn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hình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có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một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số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biểu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tượng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phần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mềm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</a:t>
                      </a:r>
                      <a:r>
                        <a:rPr lang="en-US" sz="2400" b="1" dirty="0" err="1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Em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và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bạn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hãy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lần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lượt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sử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dụng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chuột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để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thực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hiện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các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thao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tác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sau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a)	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Nháy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chuột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vào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biểu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tượng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This PC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để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chọn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nó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b)	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Nháy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chuột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vào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một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vị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trí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khác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để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không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chọn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biểu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tượng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đó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nữa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c)	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Nháy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chuột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chọn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một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biểu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tượng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rồi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kéo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thả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chuột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để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di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chuyển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nó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d)	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Kéo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thả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chuột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để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chọn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một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số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biểu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tượng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phần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mềm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ở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cạnh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biểu</a:t>
                      </a:r>
                      <a:endParaRPr lang="en-US" sz="2400" b="1" dirty="0" smtClean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      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tượng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This PC.</a:t>
                      </a: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2400" b="1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924534" y="5326788"/>
            <a:ext cx="838083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spc="50" normalizeH="0" baseline="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? </a:t>
            </a:r>
            <a:r>
              <a:rPr kumimoji="0" lang="en-US" sz="3600" b="1" i="0" u="none" strike="noStrike" spc="50" normalizeH="0" baseline="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kumimoji="0" lang="en-US" sz="3600" b="1" i="0" u="none" strike="noStrike" spc="50" normalizeH="0" baseline="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 h</a:t>
            </a:r>
            <a:r>
              <a:rPr kumimoji="0" lang="vi-VN" sz="3600" b="1" i="0" u="none" strike="noStrike" spc="50" normalizeH="0" baseline="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ãy cho ví dụ về một thao tác </a:t>
            </a:r>
            <a:r>
              <a:rPr kumimoji="0" lang="en-US" sz="3600" b="1" i="0" u="none" strike="noStrike" spc="50" normalizeH="0" baseline="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vi-VN" sz="3600" b="1" i="0" u="none" strike="noStrike" spc="50" normalizeH="0" baseline="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 chuột khi</a:t>
            </a:r>
            <a:r>
              <a:rPr kumimoji="0" lang="en-US" sz="3600" b="1" i="0" u="none" strike="noStrike" spc="50" normalizeH="0" baseline="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spc="50" normalizeH="0" baseline="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kumimoji="0" lang="vi-VN" sz="3600" b="1" i="0" u="none" strike="noStrike" spc="50" normalizeH="0" baseline="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 sử dụng máy tính</a:t>
            </a:r>
            <a:r>
              <a:rPr kumimoji="0" lang="en-US" sz="3600" b="1" i="0" u="none" strike="noStrike" spc="50" normalizeH="0" baseline="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3600" b="1" i="0" u="none" strike="noStrike" spc="50" normalizeH="0" baseline="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24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4585250" y="278295"/>
            <a:ext cx="3220279" cy="595086"/>
          </a:xfrm>
          <a:prstGeom prst="roundRect">
            <a:avLst/>
          </a:prstGeom>
          <a:solidFill>
            <a:srgbClr val="CC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 DỤNG</a:t>
            </a:r>
            <a:endParaRPr lang="en-US" sz="32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361854" y="2265536"/>
            <a:ext cx="838083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spc="50" normalizeH="0" baseline="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? </a:t>
            </a:r>
            <a:r>
              <a:rPr kumimoji="0" lang="en-US" sz="3600" b="1" i="0" u="none" strike="noStrike" spc="50" normalizeH="0" baseline="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kumimoji="0" lang="en-US" sz="3600" b="1" i="0" u="none" strike="noStrike" spc="50" normalizeH="0" baseline="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 h</a:t>
            </a:r>
            <a:r>
              <a:rPr kumimoji="0" lang="vi-VN" sz="3600" b="1" i="0" u="none" strike="noStrike" spc="50" normalizeH="0" baseline="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ãy cho ví dụ về một thao tác </a:t>
            </a:r>
            <a:r>
              <a:rPr kumimoji="0" lang="en-US" sz="3600" b="1" i="0" u="none" strike="noStrike" spc="50" normalizeH="0" baseline="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vi-VN" sz="3600" b="1" i="0" u="none" strike="noStrike" spc="50" normalizeH="0" baseline="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 chuột khi</a:t>
            </a:r>
            <a:r>
              <a:rPr kumimoji="0" lang="en-US" sz="3600" b="1" i="0" u="none" strike="noStrike" spc="50" normalizeH="0" baseline="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spc="50" normalizeH="0" baseline="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kumimoji="0" lang="vi-VN" sz="3600" b="1" i="0" u="none" strike="noStrike" spc="50" normalizeH="0" baseline="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 sử dụng máy tính</a:t>
            </a:r>
            <a:r>
              <a:rPr kumimoji="0" lang="en-US" sz="3600" b="1" i="0" u="none" strike="noStrike" spc="50" normalizeH="0" baseline="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3600" b="1" i="0" u="none" strike="noStrike" spc="50" normalizeH="0" baseline="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24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50631" y="1448498"/>
            <a:ext cx="10937631" cy="49874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924807" y="503987"/>
            <a:ext cx="4353220" cy="595086"/>
          </a:xfrm>
          <a:prstGeom prst="roundRect">
            <a:avLst/>
          </a:prstGeom>
          <a:solidFill>
            <a:srgbClr val="3333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Kiểm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cũ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99191" y="2035411"/>
            <a:ext cx="71530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hãy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kể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tên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bộ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phận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máy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tính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95625" cy="876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8457" y="3128485"/>
            <a:ext cx="2246811" cy="175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25972" y="2874891"/>
            <a:ext cx="1652313" cy="2342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 descr="Bàn phím cơ E-Dra EK3104 RGB Blue Swit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1294" y="3401115"/>
            <a:ext cx="3437838" cy="1852435"/>
          </a:xfrm>
          <a:prstGeom prst="rect">
            <a:avLst/>
          </a:prstGeom>
          <a:noFill/>
        </p:spPr>
      </p:pic>
      <p:pic>
        <p:nvPicPr>
          <p:cNvPr id="7" name="Picture 7" descr="Một vài bí kíp giúp bạn mua được chuột máy tính chất lượng - Thiết bị văn  phòng - Thuvienmuasam.co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17718" y="3250706"/>
            <a:ext cx="2639150" cy="1637039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888274" y="5316583"/>
            <a:ext cx="1894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</a:rPr>
              <a:t>Màn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</a:rPr>
              <a:t>hình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22914" y="5342708"/>
            <a:ext cx="1894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chemeClr val="accent5">
                    <a:lumMod val="50000"/>
                  </a:schemeClr>
                </a:solidFill>
              </a:rPr>
              <a:t>Thân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</a:rPr>
              <a:t>máy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66559" y="5251268"/>
            <a:ext cx="1894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chemeClr val="accent5">
                    <a:lumMod val="50000"/>
                  </a:schemeClr>
                </a:solidFill>
              </a:rPr>
              <a:t>Bàn phím</a:t>
            </a:r>
            <a:endParaRPr lang="en-US" sz="2800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509759" y="5238205"/>
            <a:ext cx="1894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chemeClr val="accent5">
                    <a:lumMod val="50000"/>
                  </a:schemeClr>
                </a:solidFill>
              </a:rPr>
              <a:t>Chuột</a:t>
            </a:r>
            <a:endParaRPr lang="en-US" sz="2800" b="1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4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39"/>
            </p:par>
          </p:childTnLst>
        </p:cTn>
      </p:par>
    </p:tnLst>
    <p:bldLst>
      <p:bldP spid="9" grpId="0"/>
      <p:bldP spid="18" grpId="0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50631" y="1448498"/>
            <a:ext cx="10937631" cy="49874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924807" y="503987"/>
            <a:ext cx="4353220" cy="595086"/>
          </a:xfrm>
          <a:prstGeom prst="roundRect">
            <a:avLst/>
          </a:prstGeom>
          <a:solidFill>
            <a:srgbClr val="3333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Kiểm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cũ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99191" y="2035411"/>
            <a:ext cx="75436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hãy nêu chức năng của chuột máy tính?</a:t>
            </a:r>
            <a:endParaRPr lang="en-US" sz="3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95625" cy="876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7" descr="Một vài bí kíp giúp bạn mua được chuột máy tính chất lượng - Thiết bị văn  phòng - Thuvienmuasam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6675" y="2786879"/>
            <a:ext cx="4864776" cy="3017573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4288403" y="5768292"/>
            <a:ext cx="1894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Chuột</a:t>
            </a:r>
            <a:endParaRPr lang="en-US" sz="2800" b="1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94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3"/>
            </p:par>
          </p:childTnLst>
        </p:cTn>
      </p:par>
    </p:tnLst>
    <p:bldLst>
      <p:bldP spid="9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4" b="89216" l="3759" r="894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88809" y="5437126"/>
            <a:ext cx="1574707" cy="108637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97110" y="1516205"/>
            <a:ext cx="11766290" cy="261610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mtClean="0">
                <a:solidFill>
                  <a:srgbClr val="002060"/>
                </a:solidFill>
              </a:rPr>
              <a:t>Em hãy quan sát màn hình máy tính của mình, di chuyển chuột và theo dõi mũi tên trên màn hình. </a:t>
            </a:r>
          </a:p>
          <a:p>
            <a:endParaRPr lang="en-US" sz="4800" smtClean="0"/>
          </a:p>
          <a:p>
            <a:pPr algn="ctr"/>
            <a:r>
              <a:rPr lang="en-US" sz="3600" b="1" smtClean="0">
                <a:solidFill>
                  <a:srgbClr val="FF0000"/>
                </a:solidFill>
              </a:rPr>
              <a:t>?Khi em di chuyển chuột thì mũi tên hoạt động như thế nào?</a:t>
            </a:r>
            <a:endParaRPr lang="en-US" sz="3600" b="1">
              <a:solidFill>
                <a:srgbClr val="FF0000"/>
              </a:solidFill>
            </a:endParaRP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095625" cy="876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118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33605" cy="2226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667048" y="2715772"/>
            <a:ext cx="6277091" cy="245605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indent="463550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32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32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32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2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2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32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32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32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2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phỏng</a:t>
            </a:r>
            <a:r>
              <a:rPr lang="en-US" sz="32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32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32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32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32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32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717772" y="206256"/>
            <a:ext cx="3220279" cy="595086"/>
          </a:xfrm>
          <a:prstGeom prst="roundRect">
            <a:avLst/>
          </a:prstGeom>
          <a:solidFill>
            <a:srgbClr val="CC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KHÁM </a:t>
            </a:r>
            <a:r>
              <a:rPr lang="en-US" sz="32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</a:t>
            </a:r>
            <a:endParaRPr lang="en-US" sz="32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08022" y="2411895"/>
            <a:ext cx="6701162" cy="3379305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633253" y="1862744"/>
            <a:ext cx="4120078" cy="4102944"/>
            <a:chOff x="7436020" y="2121562"/>
            <a:chExt cx="3190875" cy="3150234"/>
          </a:xfrm>
        </p:grpSpPr>
        <p:sp>
          <p:nvSpPr>
            <p:cNvPr id="8" name="TextBox 7"/>
            <p:cNvSpPr txBox="1"/>
            <p:nvPr/>
          </p:nvSpPr>
          <p:spPr>
            <a:xfrm>
              <a:off x="8347834" y="4940962"/>
              <a:ext cx="1737075" cy="33083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Chuột</a:t>
              </a:r>
              <a:r>
                <a:rPr lang="en-US" sz="2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36020" y="2121562"/>
              <a:ext cx="3190875" cy="28194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75861"/>
            <a:ext cx="44100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4195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440742" y="1186551"/>
            <a:ext cx="11309979" cy="53370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621" y="2742633"/>
            <a:ext cx="3190875" cy="2819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329720" y="2054488"/>
            <a:ext cx="1524776" cy="52322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6041785" y="2689950"/>
            <a:ext cx="983505" cy="788864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854496" y="4121975"/>
            <a:ext cx="168528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cuộn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6196085" y="3808665"/>
            <a:ext cx="1528548" cy="517675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927331" y="3743007"/>
            <a:ext cx="1343638" cy="523220"/>
          </a:xfrm>
          <a:prstGeom prst="rect">
            <a:avLst/>
          </a:prstGeom>
          <a:solidFill>
            <a:srgbClr val="FF00FF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4392282" y="3808666"/>
            <a:ext cx="1408017" cy="214110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087" y="1404730"/>
            <a:ext cx="44100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ounded Rectangle 21"/>
          <p:cNvSpPr/>
          <p:nvPr/>
        </p:nvSpPr>
        <p:spPr>
          <a:xfrm>
            <a:off x="4717772" y="206256"/>
            <a:ext cx="3220279" cy="595086"/>
          </a:xfrm>
          <a:prstGeom prst="roundRect">
            <a:avLst/>
          </a:prstGeom>
          <a:solidFill>
            <a:srgbClr val="CC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KHÁM </a:t>
            </a:r>
            <a:r>
              <a:rPr lang="en-US" sz="32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</a:t>
            </a:r>
            <a:endParaRPr lang="en-US" sz="32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17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6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087" y="1404730"/>
            <a:ext cx="44100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ounded Rectangle 21"/>
          <p:cNvSpPr/>
          <p:nvPr/>
        </p:nvSpPr>
        <p:spPr>
          <a:xfrm>
            <a:off x="4717772" y="206256"/>
            <a:ext cx="3220279" cy="595086"/>
          </a:xfrm>
          <a:prstGeom prst="roundRect">
            <a:avLst/>
          </a:prstGeom>
          <a:solidFill>
            <a:srgbClr val="CC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KHÁM </a:t>
            </a:r>
            <a:r>
              <a:rPr lang="en-US" sz="32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</a:t>
            </a:r>
            <a:endParaRPr lang="en-US" sz="32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6424" y="2330262"/>
            <a:ext cx="7914327" cy="3008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821765" y="5753682"/>
          <a:ext cx="10527552" cy="420624"/>
        </p:xfrm>
        <a:graphic>
          <a:graphicData uri="http://schemas.openxmlformats.org/drawingml/2006/table">
            <a:tbl>
              <a:tblPr/>
              <a:tblGrid>
                <a:gridCol w="10527552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Quan sát hình 2a, 2b và cho biết cách cầm chuột đúng là như thế nào?</a:t>
                      </a: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5499847" y="4598894"/>
            <a:ext cx="3913094" cy="8202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32965" y="4612341"/>
            <a:ext cx="3913094" cy="8202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17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087" y="1404730"/>
            <a:ext cx="44100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ounded Rectangle 21"/>
          <p:cNvSpPr/>
          <p:nvPr/>
        </p:nvSpPr>
        <p:spPr>
          <a:xfrm>
            <a:off x="4717772" y="206256"/>
            <a:ext cx="3220279" cy="595086"/>
          </a:xfrm>
          <a:prstGeom prst="roundRect">
            <a:avLst/>
          </a:prstGeom>
          <a:solidFill>
            <a:srgbClr val="CC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KHÁM </a:t>
            </a:r>
            <a:r>
              <a:rPr lang="en-US" sz="32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</a:t>
            </a:r>
            <a:endParaRPr lang="en-US" sz="32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431365" y="2149091"/>
          <a:ext cx="7646374" cy="420624"/>
        </p:xfrm>
        <a:graphic>
          <a:graphicData uri="http://schemas.openxmlformats.org/drawingml/2006/table">
            <a:tbl>
              <a:tblPr/>
              <a:tblGrid>
                <a:gridCol w="7646374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400" b="1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Em hãy</a:t>
                      </a:r>
                      <a:r>
                        <a:rPr lang="en-US" sz="2400" b="1" baseline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nêu cách cầm chuột đúng</a:t>
                      </a:r>
                      <a:r>
                        <a:rPr lang="en-US" sz="2400" b="1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?</a:t>
                      </a:r>
                      <a:endParaRPr lang="en-US" sz="2400" b="1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Horizontal Scroll 7"/>
          <p:cNvSpPr/>
          <p:nvPr/>
        </p:nvSpPr>
        <p:spPr>
          <a:xfrm>
            <a:off x="4320210" y="2355068"/>
            <a:ext cx="6559826" cy="4105365"/>
          </a:xfrm>
          <a:prstGeom prst="horizontalScroll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endParaRPr lang="en-US" sz="26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63550" algn="just">
              <a:lnSpc>
                <a:spcPct val="120000"/>
              </a:lnSpc>
            </a:pP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Cổ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Ngón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trỏ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Ngón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ngón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3058997C-18E0-4A22-8D39-4A21AA8108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60" b="96117" l="5903" r="91319">
                        <a14:foregroundMark x1="56597" y1="3560" x2="56597" y2="3560"/>
                        <a14:foregroundMark x1="57639" y1="35599" x2="57639" y2="35599"/>
                        <a14:foregroundMark x1="56597" y1="36246" x2="56597" y2="38188"/>
                        <a14:foregroundMark x1="5903" y1="50485" x2="5903" y2="50485"/>
                        <a14:foregroundMark x1="21181" y1="96117" x2="21181" y2="96117"/>
                        <a14:foregroundMark x1="91319" y1="46926" x2="91319" y2="46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98"/>
          <a:stretch/>
        </p:blipFill>
        <p:spPr>
          <a:xfrm rot="654775">
            <a:off x="328838" y="2505524"/>
            <a:ext cx="3760613" cy="383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17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1385</TotalTime>
  <Words>524</Words>
  <Application>Microsoft Office PowerPoint</Application>
  <PresentationFormat>Custom</PresentationFormat>
  <Paragraphs>83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TuNgan</cp:lastModifiedBy>
  <cp:revision>191</cp:revision>
  <dcterms:created xsi:type="dcterms:W3CDTF">2022-01-16T07:26:14Z</dcterms:created>
  <dcterms:modified xsi:type="dcterms:W3CDTF">2022-07-22T03:00:41Z</dcterms:modified>
</cp:coreProperties>
</file>