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5" roundtripDataSignature="AMtx7min405RCIT1MJpLQecDVmglqFcxH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Lê Thị  Hằ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7-03T09:47:54.922">
    <p:pos x="3181" y="230"/>
    <p:text>Nháy vào dòng chữ "Tôi là ai" để quay lại trang 5 ô vuông</p:text>
    <p:extLst>
      <p:ext uri="{C676402C-5697-4E1C-873F-D02D1690AC5C}">
        <p15:threadingInfo timeZoneBias="0"/>
      </p:ext>
      <p:ext uri="http://customooxmlschemas.google.com/">
        <go:slidesCustomData xmlns:go="http://customooxmlschemas.google.com/" commentPostId="AAAAeWtfrVc"/>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7-03T09:47:54.922">
    <p:pos x="3181" y="230"/>
    <p:text>Nháy vào dòng chữ "Tôi là ai" để quay lại trang 5 ô vuông</p:text>
    <p:extLst>
      <p:ext uri="{C676402C-5697-4E1C-873F-D02D1690AC5C}">
        <p15:threadingInfo timeZoneBias="0"/>
      </p:ext>
      <p:ext uri="http://customooxmlschemas.google.com/">
        <go:slidesCustomData xmlns:go="http://customooxmlschemas.google.com/" commentPostId="AAAAeWtfrVg"/>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7-03T09:47:54.922">
    <p:pos x="3181" y="230"/>
    <p:text>Nháy vào dòng chữ "Tôi là ai" để quay lại trang 5 ô vuông</p:text>
    <p:extLst>
      <p:ext uri="{C676402C-5697-4E1C-873F-D02D1690AC5C}">
        <p15:threadingInfo timeZoneBias="0"/>
      </p:ext>
      <p:ext uri="http://customooxmlschemas.google.com/">
        <go:slidesCustomData xmlns:go="http://customooxmlschemas.google.com/" commentPostId="AAAAeWtfrV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2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9"/>
          <p:cNvSpPr/>
          <p:nvPr>
            <p:ph idx="2" type="pic"/>
          </p:nvPr>
        </p:nvSpPr>
        <p:spPr>
          <a:xfrm>
            <a:off x="1792288" y="612775"/>
            <a:ext cx="5486400" cy="4114800"/>
          </a:xfrm>
          <a:prstGeom prst="rect">
            <a:avLst/>
          </a:prstGeom>
          <a:noFill/>
          <a:ln>
            <a:noFill/>
          </a:ln>
        </p:spPr>
      </p:sp>
      <p:sp>
        <p:nvSpPr>
          <p:cNvPr id="69" name="Google Shape;69;p2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7"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2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3.jpg"/><Relationship Id="rId10"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gif"/><Relationship Id="rId4" Type="http://schemas.openxmlformats.org/officeDocument/2006/relationships/image" Target="../media/image20.jpg"/><Relationship Id="rId9" Type="http://schemas.openxmlformats.org/officeDocument/2006/relationships/image" Target="../media/image14.jpg"/><Relationship Id="rId5" Type="http://schemas.openxmlformats.org/officeDocument/2006/relationships/image" Target="../media/image16.jpg"/><Relationship Id="rId6" Type="http://schemas.openxmlformats.org/officeDocument/2006/relationships/image" Target="../media/image12.jpg"/><Relationship Id="rId7" Type="http://schemas.openxmlformats.org/officeDocument/2006/relationships/image" Target="../media/image2.jpg"/><Relationship Id="rId8"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slide" Target="/ppt/slides/slide9.xml"/><Relationship Id="rId4" Type="http://schemas.openxmlformats.org/officeDocument/2006/relationships/slide" Target="/ppt/slides/slide8.xml"/><Relationship Id="rId5" Type="http://schemas.openxmlformats.org/officeDocument/2006/relationships/slide" Target="/ppt/slides/slid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slide" Target="/ppt/slides/slide6.xml"/><Relationship Id="rId5" Type="http://schemas.openxmlformats.org/officeDocument/2006/relationships/slide" Target="/ppt/slides/slide17.xml"/><Relationship Id="rId6" Type="http://schemas.openxmlformats.org/officeDocument/2006/relationships/slide" Target="/ppt/slides/slide15.xml"/><Relationship Id="rId7"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2.xml"/><Relationship Id="rId4" Type="http://schemas.openxmlformats.org/officeDocument/2006/relationships/slide" Target="/ppt/slides/slide6.xml"/><Relationship Id="rId5" Type="http://schemas.openxmlformats.org/officeDocument/2006/relationships/slide" Target="/ppt/slides/slide17.xml"/><Relationship Id="rId6" Type="http://schemas.openxmlformats.org/officeDocument/2006/relationships/slide" Target="/ppt/slides/slide15.xml"/><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3.xml"/><Relationship Id="rId4" Type="http://schemas.openxmlformats.org/officeDocument/2006/relationships/slide" Target="/ppt/slides/slide6.xml"/><Relationship Id="rId5" Type="http://schemas.openxmlformats.org/officeDocument/2006/relationships/slide" Target="/ppt/slides/slide17.xml"/><Relationship Id="rId6" Type="http://schemas.openxmlformats.org/officeDocument/2006/relationships/image" Target="../media/image7.jpg"/><Relationship Id="rId7"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685800" y="2130425"/>
            <a:ext cx="7772400" cy="1470025"/>
          </a:xfrm>
          <a:prstGeom prst="rect">
            <a:avLst/>
          </a:prstGeom>
          <a:solidFill>
            <a:srgbClr val="FFC0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alibri"/>
              <a:buNone/>
            </a:pPr>
            <a:r>
              <a:rPr b="1" lang="en-US" sz="3600"/>
              <a:t>Bài 2: NHỮNG MÁY TÍNH THÔNG DỤNG</a:t>
            </a:r>
            <a:endParaRPr b="1" sz="3600"/>
          </a:p>
        </p:txBody>
      </p:sp>
      <p:sp>
        <p:nvSpPr>
          <p:cNvPr id="90" name="Google Shape;90;p1"/>
          <p:cNvSpPr txBox="1"/>
          <p:nvPr/>
        </p:nvSpPr>
        <p:spPr>
          <a:xfrm>
            <a:off x="467544" y="692696"/>
            <a:ext cx="7272808"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Thứ     ngày     tháng    năm 2022 </a:t>
            </a:r>
            <a:endParaRPr/>
          </a:p>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Môn Tin học</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0"/>
          <p:cNvPicPr preferRelativeResize="0"/>
          <p:nvPr>
            <p:ph idx="1" type="body"/>
          </p:nvPr>
        </p:nvPicPr>
        <p:blipFill rotWithShape="1">
          <a:blip r:embed="rId3">
            <a:alphaModFix/>
          </a:blip>
          <a:srcRect b="0" l="0" r="0" t="0"/>
          <a:stretch/>
        </p:blipFill>
        <p:spPr>
          <a:xfrm>
            <a:off x="539552" y="548680"/>
            <a:ext cx="8208912" cy="56886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br>
              <a:rPr lang="en-US" sz="3600"/>
            </a:br>
            <a:r>
              <a:rPr b="1" lang="en-US" sz="3600"/>
              <a:t>Em hãy nêu điểm khác nhau giữa các thành viên trong gia đình máy tính?</a:t>
            </a:r>
            <a:br>
              <a:rPr b="1" lang="en-US" sz="3600"/>
            </a:br>
            <a:endParaRPr b="1" sz="3600"/>
          </a:p>
        </p:txBody>
      </p:sp>
      <p:sp>
        <p:nvSpPr>
          <p:cNvPr id="197" name="Google Shape;19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Char char="•"/>
            </a:pPr>
            <a:r>
              <a:rPr lang="en-US"/>
              <a:t>+ Máy tính để bàn: Có thân máy, màn hình, bàn phím, chuột máy tính tách rời</a:t>
            </a:r>
            <a:endParaRPr/>
          </a:p>
          <a:p>
            <a:pPr indent="-342900" lvl="0" marL="342900" rtl="0" algn="l">
              <a:spcBef>
                <a:spcPts val="592"/>
              </a:spcBef>
              <a:spcAft>
                <a:spcPts val="0"/>
              </a:spcAft>
              <a:buClr>
                <a:schemeClr val="dk1"/>
              </a:buClr>
              <a:buSzPct val="100000"/>
              <a:buChar char="•"/>
            </a:pPr>
            <a:r>
              <a:rPr lang="en-US"/>
              <a:t>+ Máy tính xách tay: Bàn phím, chuột, màn hình được gắn với thân máy, nhỏ gọn hơn máy tính để bàn</a:t>
            </a:r>
            <a:endParaRPr/>
          </a:p>
          <a:p>
            <a:pPr indent="-342900" lvl="0" marL="342900" rtl="0" algn="l">
              <a:spcBef>
                <a:spcPts val="592"/>
              </a:spcBef>
              <a:spcAft>
                <a:spcPts val="0"/>
              </a:spcAft>
              <a:buClr>
                <a:schemeClr val="dk1"/>
              </a:buClr>
              <a:buSzPct val="100000"/>
              <a:buChar char="•"/>
            </a:pPr>
            <a:r>
              <a:rPr lang="en-US"/>
              <a:t>+ Máy tính bảng: Nhỏ gọn hơn máy tính xách tay, màn hình cảm ứng vừa là chuột vừa là bàn phím</a:t>
            </a:r>
            <a:endParaRPr/>
          </a:p>
          <a:p>
            <a:pPr indent="-342900" lvl="0" marL="342900" rtl="0" algn="l">
              <a:spcBef>
                <a:spcPts val="592"/>
              </a:spcBef>
              <a:spcAft>
                <a:spcPts val="0"/>
              </a:spcAft>
              <a:buClr>
                <a:schemeClr val="dk1"/>
              </a:buClr>
              <a:buSzPct val="100000"/>
              <a:buChar char="•"/>
            </a:pPr>
            <a:r>
              <a:rPr lang="en-US"/>
              <a:t> + Điện thoại thông minh: nhỏ gọn hơn máy tính bảng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 calcmode="lin" valueType="num">
                                      <p:cBhvr additive="base">
                                        <p:cTn dur="500"/>
                                        <p:tgtEl>
                                          <p:spTgt spid="19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 calcmode="lin" valueType="num">
                                      <p:cBhvr additive="base">
                                        <p:cTn dur="500"/>
                                        <p:tgtEl>
                                          <p:spTgt spid="19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 calcmode="lin" valueType="num">
                                      <p:cBhvr additive="base">
                                        <p:cTn dur="500"/>
                                        <p:tgtEl>
                                          <p:spTgt spid="19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 calcmode="lin" valueType="num">
                                      <p:cBhvr additive="base">
                                        <p:cTn dur="500"/>
                                        <p:tgtEl>
                                          <p:spTgt spid="19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US"/>
              <a:t>2. Các thành phần cơ bản của </a:t>
            </a:r>
            <a:br>
              <a:rPr lang="en-US"/>
            </a:br>
            <a:r>
              <a:rPr lang="en-US"/>
              <a:t>từng loại máy tính</a:t>
            </a:r>
            <a:endParaRPr/>
          </a:p>
        </p:txBody>
      </p:sp>
      <p:sp>
        <p:nvSpPr>
          <p:cNvPr id="203" name="Google Shape;203;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204" name="Google Shape;204;p12"/>
          <p:cNvPicPr preferRelativeResize="0"/>
          <p:nvPr/>
        </p:nvPicPr>
        <p:blipFill rotWithShape="1">
          <a:blip r:embed="rId3">
            <a:alphaModFix/>
          </a:blip>
          <a:srcRect b="0" l="0" r="0" t="0"/>
          <a:stretch/>
        </p:blipFill>
        <p:spPr>
          <a:xfrm>
            <a:off x="539552" y="1700808"/>
            <a:ext cx="8064896" cy="42549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10" name="Google Shape;210;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600"/>
              <a:buChar char="•"/>
            </a:pPr>
            <a:r>
              <a:rPr lang="en-US" sz="3600"/>
              <a:t>HS chơi trò chơi “Đội nào nhanh và đúng”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16" name="Google Shape;216;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US"/>
              <a:t>Lưu ý:</a:t>
            </a:r>
            <a:endParaRPr/>
          </a:p>
          <a:p>
            <a:pPr indent="0" lvl="0" marL="0" rtl="0" algn="l">
              <a:spcBef>
                <a:spcPts val="640"/>
              </a:spcBef>
              <a:spcAft>
                <a:spcPts val="0"/>
              </a:spcAft>
              <a:buClr>
                <a:schemeClr val="dk1"/>
              </a:buClr>
              <a:buSzPts val="3200"/>
              <a:buNone/>
            </a:pPr>
            <a:r>
              <a:rPr lang="en-US"/>
              <a:t>+ Máy tính bảng, điện thoại thông minh, một số máy tính khác có màn hình cảm ứng.</a:t>
            </a:r>
            <a:endParaRPr/>
          </a:p>
          <a:p>
            <a:pPr indent="0" lvl="0" marL="0" rtl="0" algn="l">
              <a:spcBef>
                <a:spcPts val="640"/>
              </a:spcBef>
              <a:spcAft>
                <a:spcPts val="0"/>
              </a:spcAft>
              <a:buClr>
                <a:schemeClr val="dk1"/>
              </a:buClr>
              <a:buSzPts val="3200"/>
              <a:buNone/>
            </a:pPr>
            <a:r>
              <a:rPr lang="en-US"/>
              <a:t>+ Trên máy tính xách tay có vùng cảm ứng chuột (hình 2). Em có thể dùng ngón tay tác động lên vùng cảm ứng chuột để thực hiện các thao tác với chuột máy tính.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22" name="Google Shape;222;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b="1" lang="en-US"/>
              <a:t>3. Luyện tập</a:t>
            </a:r>
            <a:endParaRPr b="1"/>
          </a:p>
          <a:p>
            <a:pPr indent="0" lvl="0" marL="0" rtl="0" algn="l">
              <a:spcBef>
                <a:spcPts val="592"/>
              </a:spcBef>
              <a:spcAft>
                <a:spcPts val="0"/>
              </a:spcAft>
              <a:buClr>
                <a:srgbClr val="FF0000"/>
              </a:buClr>
              <a:buSzPct val="100000"/>
              <a:buNone/>
            </a:pPr>
            <a:r>
              <a:rPr lang="en-US">
                <a:solidFill>
                  <a:srgbClr val="FF0000"/>
                </a:solidFill>
              </a:rPr>
              <a:t>Trong các câu sau, câu nào đúng?</a:t>
            </a:r>
            <a:endParaRPr/>
          </a:p>
          <a:p>
            <a:pPr indent="0" lvl="0" marL="0" rtl="0" algn="l">
              <a:spcBef>
                <a:spcPts val="592"/>
              </a:spcBef>
              <a:spcAft>
                <a:spcPts val="0"/>
              </a:spcAft>
              <a:buClr>
                <a:schemeClr val="dk1"/>
              </a:buClr>
              <a:buSzPct val="100000"/>
              <a:buNone/>
            </a:pPr>
            <a:r>
              <a:rPr lang="en-US"/>
              <a:t>1. Máy tính để bàn có 4 thành phần cơ bản gắn liền với nhau.</a:t>
            </a:r>
            <a:endParaRPr/>
          </a:p>
          <a:p>
            <a:pPr indent="0" lvl="0" marL="0" rtl="0" algn="l">
              <a:spcBef>
                <a:spcPts val="592"/>
              </a:spcBef>
              <a:spcAft>
                <a:spcPts val="0"/>
              </a:spcAft>
              <a:buClr>
                <a:schemeClr val="dk1"/>
              </a:buClr>
              <a:buSzPct val="100000"/>
              <a:buNone/>
            </a:pPr>
            <a:r>
              <a:rPr lang="en-US"/>
              <a:t>2. Máy tính xách tay có bàn phím, chuột cùng gắn trên thân máy, còn màn hình đóng, mở được.</a:t>
            </a:r>
            <a:endParaRPr/>
          </a:p>
          <a:p>
            <a:pPr indent="0" lvl="0" marL="0" rtl="0" algn="l">
              <a:spcBef>
                <a:spcPts val="592"/>
              </a:spcBef>
              <a:spcAft>
                <a:spcPts val="0"/>
              </a:spcAft>
              <a:buClr>
                <a:schemeClr val="dk1"/>
              </a:buClr>
              <a:buSzPct val="100000"/>
              <a:buNone/>
            </a:pPr>
            <a:r>
              <a:rPr lang="en-US"/>
              <a:t>3. Máy tính bảng có 4 thành phần cơ bản rời nhau.</a:t>
            </a:r>
            <a:endParaRPr/>
          </a:p>
          <a:p>
            <a:pPr indent="0" lvl="0" marL="0" rtl="0" algn="l">
              <a:spcBef>
                <a:spcPts val="592"/>
              </a:spcBef>
              <a:spcAft>
                <a:spcPts val="0"/>
              </a:spcAft>
              <a:buClr>
                <a:schemeClr val="dk1"/>
              </a:buClr>
              <a:buSzPct val="100000"/>
              <a:buNone/>
            </a:pPr>
            <a:r>
              <a:rPr lang="en-US"/>
              <a:t>4. Điện thoại thông minh giống máy tính bảng nhưng kích thước lớn hơn.</a:t>
            </a:r>
            <a:endParaRPr/>
          </a:p>
          <a:p>
            <a:pPr indent="0" lvl="0" marL="0" rtl="0" algn="l">
              <a:spcBef>
                <a:spcPts val="592"/>
              </a:spcBef>
              <a:spcAft>
                <a:spcPts val="0"/>
              </a:spcAft>
              <a:buClr>
                <a:schemeClr val="dk1"/>
              </a:buClr>
              <a:buSzPct val="100000"/>
              <a:buNone/>
            </a:pPr>
            <a:r>
              <a:t/>
            </a:r>
            <a:endParaRPr/>
          </a:p>
          <a:p>
            <a:pPr indent="0" lvl="0" marL="0" rtl="0" algn="l">
              <a:spcBef>
                <a:spcPts val="592"/>
              </a:spcBef>
              <a:spcAft>
                <a:spcPts val="0"/>
              </a:spcAft>
              <a:buClr>
                <a:schemeClr val="dk1"/>
              </a:buClr>
              <a:buSzPct val="100000"/>
              <a:buNone/>
            </a:pPr>
            <a:r>
              <a:t/>
            </a:r>
            <a:endParaRPr/>
          </a:p>
        </p:txBody>
      </p:sp>
      <p:sp>
        <p:nvSpPr>
          <p:cNvPr id="223" name="Google Shape;223;p15"/>
          <p:cNvSpPr/>
          <p:nvPr/>
        </p:nvSpPr>
        <p:spPr>
          <a:xfrm>
            <a:off x="323528" y="3501009"/>
            <a:ext cx="576064" cy="504056"/>
          </a:xfrm>
          <a:prstGeom prst="ellipse">
            <a:avLst/>
          </a:prstGeom>
          <a:noFill/>
          <a:ln cap="flat" cmpd="sng" w="571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 calcmode="lin" valueType="num">
                                      <p:cBhvr additive="base">
                                        <p:cTn dur="500"/>
                                        <p:tgtEl>
                                          <p:spTgt spid="22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 calcmode="lin" valueType="num">
                                      <p:cBhvr additive="base">
                                        <p:cTn dur="500"/>
                                        <p:tgtEl>
                                          <p:spTgt spid="22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 calcmode="lin" valueType="num">
                                      <p:cBhvr additive="base">
                                        <p:cTn dur="500"/>
                                        <p:tgtEl>
                                          <p:spTgt spid="22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anim calcmode="lin" valueType="num">
                                      <p:cBhvr additive="base">
                                        <p:cTn dur="500"/>
                                        <p:tgtEl>
                                          <p:spTgt spid="22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anim calcmode="lin" valueType="num">
                                      <p:cBhvr additive="base">
                                        <p:cTn dur="500"/>
                                        <p:tgtEl>
                                          <p:spTgt spid="22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5" st="5"/>
                                            </p:txEl>
                                          </p:spTgt>
                                        </p:tgtEl>
                                        <p:attrNameLst>
                                          <p:attrName>style.visibility</p:attrName>
                                        </p:attrNameLst>
                                      </p:cBhvr>
                                      <p:to>
                                        <p:strVal val="visible"/>
                                      </p:to>
                                    </p:set>
                                    <p:anim calcmode="lin" valueType="num">
                                      <p:cBhvr additive="base">
                                        <p:cTn dur="500"/>
                                        <p:tgtEl>
                                          <p:spTgt spid="22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6" st="6"/>
                                            </p:txEl>
                                          </p:spTgt>
                                        </p:tgtEl>
                                        <p:attrNameLst>
                                          <p:attrName>style.visibility</p:attrName>
                                        </p:attrNameLst>
                                      </p:cBhvr>
                                      <p:to>
                                        <p:strVal val="visible"/>
                                      </p:to>
                                    </p:set>
                                    <p:anim calcmode="lin" valueType="num">
                                      <p:cBhvr additive="base">
                                        <p:cTn dur="500"/>
                                        <p:tgtEl>
                                          <p:spTgt spid="22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xEl>
                                              <p:pRg end="7" st="7"/>
                                            </p:txEl>
                                          </p:spTgt>
                                        </p:tgtEl>
                                        <p:attrNameLst>
                                          <p:attrName>style.visibility</p:attrName>
                                        </p:attrNameLst>
                                      </p:cBhvr>
                                      <p:to>
                                        <p:strVal val="visible"/>
                                      </p:to>
                                    </p:set>
                                    <p:anim calcmode="lin" valueType="num">
                                      <p:cBhvr additive="base">
                                        <p:cTn dur="500"/>
                                        <p:tgtEl>
                                          <p:spTgt spid="22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4. Vận dụng</a:t>
            </a:r>
            <a:endParaRPr/>
          </a:p>
        </p:txBody>
      </p:sp>
      <p:sp>
        <p:nvSpPr>
          <p:cNvPr id="229" name="Google Shape;229;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t/>
            </a:r>
            <a:endParaRPr b="1"/>
          </a:p>
        </p:txBody>
      </p:sp>
      <p:pic>
        <p:nvPicPr>
          <p:cNvPr id="230" name="Google Shape;230;p16"/>
          <p:cNvPicPr preferRelativeResize="0"/>
          <p:nvPr/>
        </p:nvPicPr>
        <p:blipFill rotWithShape="1">
          <a:blip r:embed="rId3">
            <a:alphaModFix/>
          </a:blip>
          <a:srcRect b="0" l="0" r="0" t="0"/>
          <a:stretch/>
        </p:blipFill>
        <p:spPr>
          <a:xfrm>
            <a:off x="395536" y="1340768"/>
            <a:ext cx="8280920" cy="4896544"/>
          </a:xfrm>
          <a:prstGeom prst="rect">
            <a:avLst/>
          </a:prstGeom>
          <a:noFill/>
          <a:ln>
            <a:noFill/>
          </a:ln>
        </p:spPr>
      </p:pic>
      <p:sp>
        <p:nvSpPr>
          <p:cNvPr id="231" name="Google Shape;231;p16"/>
          <p:cNvSpPr/>
          <p:nvPr/>
        </p:nvSpPr>
        <p:spPr>
          <a:xfrm>
            <a:off x="5724128" y="2325007"/>
            <a:ext cx="3419872" cy="3456384"/>
          </a:xfrm>
          <a:prstGeom prst="irregularSeal1">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FFFF00"/>
                </a:solidFill>
                <a:latin typeface="Calibri"/>
                <a:ea typeface="Calibri"/>
                <a:cs typeface="Calibri"/>
                <a:sym typeface="Calibri"/>
              </a:rPr>
              <a:t>Có màn hình, bàn phím và chuột</a:t>
            </a:r>
            <a:endParaRPr sz="2800">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id="237" name="Google Shape;237;p17"/>
          <p:cNvPicPr preferRelativeResize="0"/>
          <p:nvPr>
            <p:ph idx="1" type="body"/>
          </p:nvPr>
        </p:nvPicPr>
        <p:blipFill rotWithShape="1">
          <a:blip r:embed="rId3">
            <a:alphaModFix/>
          </a:blip>
          <a:srcRect b="0" l="0" r="0" t="0"/>
          <a:stretch/>
        </p:blipFill>
        <p:spPr>
          <a:xfrm>
            <a:off x="457200" y="188640"/>
            <a:ext cx="8229600" cy="61926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43" name="Google Shape;24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t/>
            </a:r>
            <a:endParaRPr/>
          </a:p>
        </p:txBody>
      </p:sp>
      <p:sp>
        <p:nvSpPr>
          <p:cNvPr id="244" name="Google Shape;244;p18"/>
          <p:cNvSpPr/>
          <p:nvPr/>
        </p:nvSpPr>
        <p:spPr>
          <a:xfrm>
            <a:off x="-188274" y="2967335"/>
            <a:ext cx="9520555"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cap="none">
                <a:solidFill>
                  <a:srgbClr val="0000CC"/>
                </a:solidFill>
                <a:latin typeface="Times New Roman"/>
                <a:ea typeface="Times New Roman"/>
                <a:cs typeface="Times New Roman"/>
                <a:sym typeface="Times New Roman"/>
              </a:rPr>
              <a:t>CHÂN</a:t>
            </a:r>
            <a:r>
              <a:rPr b="1" lang="en-US" sz="3600" cap="none">
                <a:solidFill>
                  <a:srgbClr val="0000CC"/>
                </a:solidFill>
                <a:latin typeface="Times New Roman"/>
                <a:ea typeface="Times New Roman"/>
                <a:cs typeface="Times New Roman"/>
                <a:sym typeface="Times New Roman"/>
              </a:rPr>
              <a:t> THÀNH CẢM ƠN </a:t>
            </a:r>
            <a:endParaRPr b="1" sz="3600" cap="none">
              <a:solidFill>
                <a:srgbClr val="0000CC"/>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3600" cap="none">
                <a:solidFill>
                  <a:srgbClr val="0000CC"/>
                </a:solidFill>
                <a:latin typeface="Times New Roman"/>
                <a:ea typeface="Times New Roman"/>
                <a:cs typeface="Times New Roman"/>
                <a:sym typeface="Times New Roman"/>
              </a:rPr>
              <a:t>QUÝ THẦY CÔ VÀ CÁC EM!</a:t>
            </a:r>
            <a:endParaRPr/>
          </a:p>
          <a:p>
            <a:pPr indent="0" lvl="0" marL="0" marR="0" rtl="0" algn="ctr">
              <a:spcBef>
                <a:spcPts val="0"/>
              </a:spcBef>
              <a:spcAft>
                <a:spcPts val="0"/>
              </a:spcAft>
              <a:buNone/>
            </a:pPr>
            <a:r>
              <a:rPr b="1" lang="en-US" sz="3600" cap="none">
                <a:solidFill>
                  <a:srgbClr val="0000CC"/>
                </a:solidFill>
                <a:latin typeface="Times New Roman"/>
                <a:ea typeface="Times New Roman"/>
                <a:cs typeface="Times New Roman"/>
                <a:sym typeface="Times New Roman"/>
              </a:rPr>
              <a:t>CHÚC CÁC EM CHĂM NGOAN, HỌC GIỎI </a:t>
            </a:r>
            <a:endParaRPr b="1" sz="3600" cap="none">
              <a:solidFill>
                <a:srgbClr val="0000CC"/>
              </a:solidFill>
              <a:latin typeface="Times New Roman"/>
              <a:ea typeface="Times New Roman"/>
              <a:cs typeface="Times New Roman"/>
              <a:sym typeface="Times New Roman"/>
            </a:endParaRPr>
          </a:p>
        </p:txBody>
      </p:sp>
      <p:sp>
        <p:nvSpPr>
          <p:cNvPr id="245" name="Google Shape;245;p18"/>
          <p:cNvSpPr/>
          <p:nvPr/>
        </p:nvSpPr>
        <p:spPr>
          <a:xfrm>
            <a:off x="7732449" y="3429000"/>
            <a:ext cx="439951" cy="288032"/>
          </a:xfrm>
          <a:prstGeom prst="arc">
            <a:avLst>
              <a:gd fmla="val 16200000" name="adj1"/>
              <a:gd fmla="val 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457200" y="274638"/>
            <a:ext cx="3394720" cy="994122"/>
          </a:xfrm>
          <a:prstGeom prst="rect">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l">
              <a:spcBef>
                <a:spcPts val="0"/>
              </a:spcBef>
              <a:spcAft>
                <a:spcPts val="0"/>
              </a:spcAft>
              <a:buClr>
                <a:srgbClr val="FF0000"/>
              </a:buClr>
              <a:buSzPts val="4000"/>
              <a:buFont typeface="Calibri"/>
              <a:buNone/>
            </a:pPr>
            <a:r>
              <a:rPr b="1" lang="en-US" sz="4000">
                <a:solidFill>
                  <a:srgbClr val="FF0000"/>
                </a:solidFill>
                <a:latin typeface="Calibri"/>
                <a:ea typeface="Calibri"/>
                <a:cs typeface="Calibri"/>
                <a:sym typeface="Calibri"/>
              </a:rPr>
              <a:t>1. Khởi động</a:t>
            </a:r>
            <a:endParaRPr sz="3200">
              <a:solidFill>
                <a:srgbClr val="FF0000"/>
              </a:solidFill>
            </a:endParaRPr>
          </a:p>
        </p:txBody>
      </p:sp>
      <p:sp>
        <p:nvSpPr>
          <p:cNvPr id="96" name="Google Shape;96;p2"/>
          <p:cNvSpPr txBox="1"/>
          <p:nvPr/>
        </p:nvSpPr>
        <p:spPr>
          <a:xfrm>
            <a:off x="539552" y="2383433"/>
            <a:ext cx="820891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rgbClr val="FF0000"/>
                </a:solidFill>
                <a:latin typeface="Calibri"/>
                <a:ea typeface="Calibri"/>
                <a:cs typeface="Calibri"/>
                <a:sym typeface="Calibri"/>
              </a:rPr>
              <a:t>HS chơi trò chơi chọn 1 số thiết bị để ghép thành 1 bộ máy tính</a:t>
            </a:r>
            <a:endParaRPr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 calcmode="lin" valueType="num">
                                      <p:cBhvr additive="base">
                                        <p:cTn dur="500"/>
                                        <p:tgtEl>
                                          <p:spTgt spid="9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3"/>
          <p:cNvPicPr preferRelativeResize="0"/>
          <p:nvPr/>
        </p:nvPicPr>
        <p:blipFill rotWithShape="1">
          <a:blip r:embed="rId3">
            <a:alphaModFix/>
          </a:blip>
          <a:srcRect b="0" l="0" r="0" t="0"/>
          <a:stretch/>
        </p:blipFill>
        <p:spPr>
          <a:xfrm>
            <a:off x="5287094" y="404664"/>
            <a:ext cx="1805186" cy="1805186"/>
          </a:xfrm>
          <a:prstGeom prst="rect">
            <a:avLst/>
          </a:prstGeom>
          <a:noFill/>
          <a:ln>
            <a:noFill/>
          </a:ln>
        </p:spPr>
      </p:pic>
      <p:pic>
        <p:nvPicPr>
          <p:cNvPr id="102" name="Google Shape;102;p3"/>
          <p:cNvPicPr preferRelativeResize="0"/>
          <p:nvPr/>
        </p:nvPicPr>
        <p:blipFill rotWithShape="1">
          <a:blip r:embed="rId4">
            <a:alphaModFix/>
          </a:blip>
          <a:srcRect b="0" l="0" r="0" t="0"/>
          <a:stretch/>
        </p:blipFill>
        <p:spPr>
          <a:xfrm>
            <a:off x="7236296" y="324954"/>
            <a:ext cx="1884896" cy="1884896"/>
          </a:xfrm>
          <a:prstGeom prst="rect">
            <a:avLst/>
          </a:prstGeom>
          <a:noFill/>
          <a:ln>
            <a:noFill/>
          </a:ln>
        </p:spPr>
      </p:pic>
      <p:pic>
        <p:nvPicPr>
          <p:cNvPr id="103" name="Google Shape;103;p3"/>
          <p:cNvPicPr preferRelativeResize="0"/>
          <p:nvPr/>
        </p:nvPicPr>
        <p:blipFill rotWithShape="1">
          <a:blip r:embed="rId5">
            <a:alphaModFix/>
          </a:blip>
          <a:srcRect b="0" l="0" r="0" t="0"/>
          <a:stretch/>
        </p:blipFill>
        <p:spPr>
          <a:xfrm>
            <a:off x="1872072" y="600045"/>
            <a:ext cx="1619808" cy="1619808"/>
          </a:xfrm>
          <a:prstGeom prst="rect">
            <a:avLst/>
          </a:prstGeom>
          <a:noFill/>
          <a:ln>
            <a:noFill/>
          </a:ln>
        </p:spPr>
      </p:pic>
      <p:pic>
        <p:nvPicPr>
          <p:cNvPr id="104" name="Google Shape;104;p3"/>
          <p:cNvPicPr preferRelativeResize="0"/>
          <p:nvPr/>
        </p:nvPicPr>
        <p:blipFill rotWithShape="1">
          <a:blip r:embed="rId6">
            <a:alphaModFix/>
          </a:blip>
          <a:srcRect b="0" l="0" r="0" t="0"/>
          <a:stretch/>
        </p:blipFill>
        <p:spPr>
          <a:xfrm>
            <a:off x="3612958" y="692696"/>
            <a:ext cx="1535106" cy="1535106"/>
          </a:xfrm>
          <a:prstGeom prst="rect">
            <a:avLst/>
          </a:prstGeom>
          <a:noFill/>
          <a:ln>
            <a:noFill/>
          </a:ln>
        </p:spPr>
      </p:pic>
      <p:pic>
        <p:nvPicPr>
          <p:cNvPr id="105" name="Google Shape;105;p3"/>
          <p:cNvPicPr preferRelativeResize="0"/>
          <p:nvPr/>
        </p:nvPicPr>
        <p:blipFill rotWithShape="1">
          <a:blip r:embed="rId7">
            <a:alphaModFix/>
          </a:blip>
          <a:srcRect b="0" l="0" r="0" t="0"/>
          <a:stretch/>
        </p:blipFill>
        <p:spPr>
          <a:xfrm>
            <a:off x="254968" y="712550"/>
            <a:ext cx="1508720" cy="1508720"/>
          </a:xfrm>
          <a:prstGeom prst="rect">
            <a:avLst/>
          </a:prstGeom>
          <a:noFill/>
          <a:ln>
            <a:noFill/>
          </a:ln>
        </p:spPr>
      </p:pic>
      <p:pic>
        <p:nvPicPr>
          <p:cNvPr id="106" name="Google Shape;106;p3"/>
          <p:cNvPicPr preferRelativeResize="0"/>
          <p:nvPr/>
        </p:nvPicPr>
        <p:blipFill rotWithShape="1">
          <a:blip r:embed="rId8">
            <a:alphaModFix/>
          </a:blip>
          <a:srcRect b="0" l="0" r="0" t="0"/>
          <a:stretch/>
        </p:blipFill>
        <p:spPr>
          <a:xfrm>
            <a:off x="5220072" y="3418264"/>
            <a:ext cx="1595871" cy="1251565"/>
          </a:xfrm>
          <a:prstGeom prst="rect">
            <a:avLst/>
          </a:prstGeom>
          <a:noFill/>
          <a:ln>
            <a:noFill/>
          </a:ln>
        </p:spPr>
      </p:pic>
      <p:pic>
        <p:nvPicPr>
          <p:cNvPr id="107" name="Google Shape;107;p3"/>
          <p:cNvPicPr preferRelativeResize="0"/>
          <p:nvPr/>
        </p:nvPicPr>
        <p:blipFill rotWithShape="1">
          <a:blip r:embed="rId9">
            <a:alphaModFix/>
          </a:blip>
          <a:srcRect b="0" l="0" r="0" t="0"/>
          <a:stretch/>
        </p:blipFill>
        <p:spPr>
          <a:xfrm>
            <a:off x="2713663" y="3099515"/>
            <a:ext cx="1595871" cy="1595871"/>
          </a:xfrm>
          <a:prstGeom prst="rect">
            <a:avLst/>
          </a:prstGeom>
          <a:noFill/>
          <a:ln>
            <a:noFill/>
          </a:ln>
        </p:spPr>
      </p:pic>
      <p:pic>
        <p:nvPicPr>
          <p:cNvPr id="108" name="Google Shape;108;p3"/>
          <p:cNvPicPr preferRelativeResize="0"/>
          <p:nvPr/>
        </p:nvPicPr>
        <p:blipFill rotWithShape="1">
          <a:blip r:embed="rId10">
            <a:alphaModFix/>
          </a:blip>
          <a:srcRect b="0" l="0" r="0" t="0"/>
          <a:stretch/>
        </p:blipFill>
        <p:spPr>
          <a:xfrm>
            <a:off x="7452320" y="3186447"/>
            <a:ext cx="1508939" cy="1508939"/>
          </a:xfrm>
          <a:prstGeom prst="rect">
            <a:avLst/>
          </a:prstGeom>
          <a:noFill/>
          <a:ln>
            <a:noFill/>
          </a:ln>
        </p:spPr>
      </p:pic>
      <p:pic>
        <p:nvPicPr>
          <p:cNvPr id="109" name="Google Shape;109;p3"/>
          <p:cNvPicPr preferRelativeResize="0"/>
          <p:nvPr/>
        </p:nvPicPr>
        <p:blipFill rotWithShape="1">
          <a:blip r:embed="rId11">
            <a:alphaModFix/>
          </a:blip>
          <a:srcRect b="0" l="0" r="0" t="0"/>
          <a:stretch/>
        </p:blipFill>
        <p:spPr>
          <a:xfrm>
            <a:off x="307149" y="3183379"/>
            <a:ext cx="1466950" cy="1466950"/>
          </a:xfrm>
          <a:prstGeom prst="rect">
            <a:avLst/>
          </a:prstGeom>
          <a:noFill/>
          <a:ln>
            <a:noFill/>
          </a:ln>
        </p:spPr>
      </p:pic>
      <p:sp>
        <p:nvSpPr>
          <p:cNvPr id="110" name="Google Shape;110;p3"/>
          <p:cNvSpPr txBox="1"/>
          <p:nvPr/>
        </p:nvSpPr>
        <p:spPr>
          <a:xfrm>
            <a:off x="885938" y="2233892"/>
            <a:ext cx="301686"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111" name="Google Shape;111;p3"/>
          <p:cNvSpPr txBox="1"/>
          <p:nvPr/>
        </p:nvSpPr>
        <p:spPr>
          <a:xfrm>
            <a:off x="2562820" y="2230428"/>
            <a:ext cx="301686"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112" name="Google Shape;112;p3"/>
          <p:cNvSpPr txBox="1"/>
          <p:nvPr/>
        </p:nvSpPr>
        <p:spPr>
          <a:xfrm>
            <a:off x="4270314" y="2239387"/>
            <a:ext cx="301686"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113" name="Google Shape;113;p3"/>
          <p:cNvSpPr txBox="1"/>
          <p:nvPr/>
        </p:nvSpPr>
        <p:spPr>
          <a:xfrm>
            <a:off x="6038844" y="2204864"/>
            <a:ext cx="301686"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114" name="Google Shape;114;p3"/>
          <p:cNvSpPr txBox="1"/>
          <p:nvPr/>
        </p:nvSpPr>
        <p:spPr>
          <a:xfrm>
            <a:off x="8055946" y="2209850"/>
            <a:ext cx="301686"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5</a:t>
            </a:r>
            <a:endParaRPr sz="1800">
              <a:solidFill>
                <a:schemeClr val="lt1"/>
              </a:solidFill>
              <a:latin typeface="Calibri"/>
              <a:ea typeface="Calibri"/>
              <a:cs typeface="Calibri"/>
              <a:sym typeface="Calibri"/>
            </a:endParaRPr>
          </a:p>
        </p:txBody>
      </p:sp>
      <p:sp>
        <p:nvSpPr>
          <p:cNvPr id="115" name="Google Shape;115;p3"/>
          <p:cNvSpPr txBox="1"/>
          <p:nvPr/>
        </p:nvSpPr>
        <p:spPr>
          <a:xfrm>
            <a:off x="774315" y="4733374"/>
            <a:ext cx="301686"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6</a:t>
            </a:r>
            <a:endParaRPr sz="1800">
              <a:solidFill>
                <a:schemeClr val="lt1"/>
              </a:solidFill>
              <a:latin typeface="Calibri"/>
              <a:ea typeface="Calibri"/>
              <a:cs typeface="Calibri"/>
              <a:sym typeface="Calibri"/>
            </a:endParaRPr>
          </a:p>
        </p:txBody>
      </p:sp>
      <p:sp>
        <p:nvSpPr>
          <p:cNvPr id="116" name="Google Shape;116;p3"/>
          <p:cNvSpPr txBox="1"/>
          <p:nvPr/>
        </p:nvSpPr>
        <p:spPr>
          <a:xfrm>
            <a:off x="3462115" y="4709332"/>
            <a:ext cx="301686"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7</a:t>
            </a:r>
            <a:endParaRPr sz="1800">
              <a:solidFill>
                <a:schemeClr val="lt1"/>
              </a:solidFill>
              <a:latin typeface="Calibri"/>
              <a:ea typeface="Calibri"/>
              <a:cs typeface="Calibri"/>
              <a:sym typeface="Calibri"/>
            </a:endParaRPr>
          </a:p>
        </p:txBody>
      </p:sp>
      <p:sp>
        <p:nvSpPr>
          <p:cNvPr id="117" name="Google Shape;117;p3"/>
          <p:cNvSpPr txBox="1"/>
          <p:nvPr/>
        </p:nvSpPr>
        <p:spPr>
          <a:xfrm>
            <a:off x="5927221" y="4704346"/>
            <a:ext cx="301686"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8</a:t>
            </a:r>
            <a:endParaRPr sz="1800">
              <a:solidFill>
                <a:schemeClr val="lt1"/>
              </a:solidFill>
              <a:latin typeface="Calibri"/>
              <a:ea typeface="Calibri"/>
              <a:cs typeface="Calibri"/>
              <a:sym typeface="Calibri"/>
            </a:endParaRPr>
          </a:p>
        </p:txBody>
      </p:sp>
      <p:sp>
        <p:nvSpPr>
          <p:cNvPr id="118" name="Google Shape;118;p3"/>
          <p:cNvSpPr txBox="1"/>
          <p:nvPr/>
        </p:nvSpPr>
        <p:spPr>
          <a:xfrm>
            <a:off x="7944323" y="4709332"/>
            <a:ext cx="301686"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9</a:t>
            </a:r>
            <a:endParaRPr sz="1800">
              <a:solidFill>
                <a:schemeClr val="lt1"/>
              </a:solidFill>
              <a:latin typeface="Calibri"/>
              <a:ea typeface="Calibri"/>
              <a:cs typeface="Calibri"/>
              <a:sym typeface="Calibri"/>
            </a:endParaRPr>
          </a:p>
        </p:txBody>
      </p:sp>
      <p:sp>
        <p:nvSpPr>
          <p:cNvPr id="119" name="Google Shape;119;p3"/>
          <p:cNvSpPr txBox="1"/>
          <p:nvPr/>
        </p:nvSpPr>
        <p:spPr>
          <a:xfrm>
            <a:off x="4572000" y="2060848"/>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txBox="1"/>
          <p:nvPr/>
        </p:nvSpPr>
        <p:spPr>
          <a:xfrm>
            <a:off x="4427984" y="1484784"/>
            <a:ext cx="77173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rgbClr val="00B050"/>
                </a:solidFill>
                <a:latin typeface="Calibri"/>
                <a:ea typeface="Calibri"/>
                <a:cs typeface="Calibri"/>
                <a:sym typeface="Calibri"/>
              </a:rPr>
              <a:t>✔</a:t>
            </a:r>
            <a:endParaRPr b="1" sz="6000">
              <a:solidFill>
                <a:srgbClr val="00B050"/>
              </a:solidFill>
              <a:latin typeface="Calibri"/>
              <a:ea typeface="Calibri"/>
              <a:cs typeface="Calibri"/>
              <a:sym typeface="Calibri"/>
            </a:endParaRPr>
          </a:p>
        </p:txBody>
      </p:sp>
      <p:sp>
        <p:nvSpPr>
          <p:cNvPr id="121" name="Google Shape;121;p3"/>
          <p:cNvSpPr txBox="1"/>
          <p:nvPr/>
        </p:nvSpPr>
        <p:spPr>
          <a:xfrm>
            <a:off x="8316416" y="1484784"/>
            <a:ext cx="64496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rgbClr val="00B050"/>
                </a:solidFill>
                <a:latin typeface="Calibri"/>
                <a:ea typeface="Calibri"/>
                <a:cs typeface="Calibri"/>
                <a:sym typeface="Calibri"/>
              </a:rPr>
              <a:t>✔</a:t>
            </a:r>
            <a:endParaRPr b="1" sz="6600">
              <a:solidFill>
                <a:srgbClr val="00B050"/>
              </a:solidFill>
              <a:latin typeface="Calibri"/>
              <a:ea typeface="Calibri"/>
              <a:cs typeface="Calibri"/>
              <a:sym typeface="Calibri"/>
            </a:endParaRPr>
          </a:p>
        </p:txBody>
      </p:sp>
      <p:sp>
        <p:nvSpPr>
          <p:cNvPr id="122" name="Google Shape;122;p3"/>
          <p:cNvSpPr txBox="1"/>
          <p:nvPr/>
        </p:nvSpPr>
        <p:spPr>
          <a:xfrm>
            <a:off x="1155053" y="3807741"/>
            <a:ext cx="64496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rgbClr val="00B050"/>
                </a:solidFill>
                <a:latin typeface="Calibri"/>
                <a:ea typeface="Calibri"/>
                <a:cs typeface="Calibri"/>
                <a:sym typeface="Calibri"/>
              </a:rPr>
              <a:t>✔</a:t>
            </a:r>
            <a:endParaRPr b="1" sz="6600">
              <a:solidFill>
                <a:srgbClr val="00B050"/>
              </a:solidFill>
              <a:latin typeface="Calibri"/>
              <a:ea typeface="Calibri"/>
              <a:cs typeface="Calibri"/>
              <a:sym typeface="Calibri"/>
            </a:endParaRPr>
          </a:p>
        </p:txBody>
      </p:sp>
      <p:sp>
        <p:nvSpPr>
          <p:cNvPr id="123" name="Google Shape;123;p3"/>
          <p:cNvSpPr txBox="1"/>
          <p:nvPr/>
        </p:nvSpPr>
        <p:spPr>
          <a:xfrm>
            <a:off x="3491880" y="3962084"/>
            <a:ext cx="64496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rgbClr val="00B050"/>
                </a:solidFill>
                <a:latin typeface="Calibri"/>
                <a:ea typeface="Calibri"/>
                <a:cs typeface="Calibri"/>
                <a:sym typeface="Calibri"/>
              </a:rPr>
              <a:t>✔</a:t>
            </a:r>
            <a:endParaRPr b="1" sz="6600">
              <a:solidFill>
                <a:srgbClr val="00B050"/>
              </a:solidFill>
              <a:latin typeface="Calibri"/>
              <a:ea typeface="Calibri"/>
              <a:cs typeface="Calibri"/>
              <a:sym typeface="Calibri"/>
            </a:endParaRPr>
          </a:p>
        </p:txBody>
      </p:sp>
      <p:sp>
        <p:nvSpPr>
          <p:cNvPr id="124" name="Google Shape;124;p3"/>
          <p:cNvSpPr txBox="1"/>
          <p:nvPr/>
        </p:nvSpPr>
        <p:spPr>
          <a:xfrm>
            <a:off x="6084168" y="3284984"/>
            <a:ext cx="64496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rgbClr val="00B050"/>
                </a:solidFill>
                <a:latin typeface="Calibri"/>
                <a:ea typeface="Calibri"/>
                <a:cs typeface="Calibri"/>
                <a:sym typeface="Calibri"/>
              </a:rPr>
              <a:t>✔</a:t>
            </a:r>
            <a:endParaRPr b="1" sz="6000">
              <a:solidFill>
                <a:srgbClr val="00B050"/>
              </a:solidFill>
              <a:latin typeface="Calibri"/>
              <a:ea typeface="Calibri"/>
              <a:cs typeface="Calibri"/>
              <a:sym typeface="Calibri"/>
            </a:endParaRPr>
          </a:p>
        </p:txBody>
      </p:sp>
      <p:sp>
        <p:nvSpPr>
          <p:cNvPr id="125" name="Google Shape;125;p3"/>
          <p:cNvSpPr txBox="1"/>
          <p:nvPr/>
        </p:nvSpPr>
        <p:spPr>
          <a:xfrm>
            <a:off x="1109633" y="1340768"/>
            <a:ext cx="83708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FF0000"/>
                </a:solidFill>
                <a:latin typeface="Calibri"/>
                <a:ea typeface="Calibri"/>
                <a:cs typeface="Calibri"/>
                <a:sym typeface="Calibri"/>
              </a:rPr>
              <a:t>🗶</a:t>
            </a:r>
            <a:endParaRPr sz="8000">
              <a:solidFill>
                <a:srgbClr val="FF0000"/>
              </a:solidFill>
              <a:latin typeface="Calibri"/>
              <a:ea typeface="Calibri"/>
              <a:cs typeface="Calibri"/>
              <a:sym typeface="Calibri"/>
            </a:endParaRPr>
          </a:p>
        </p:txBody>
      </p:sp>
      <p:sp>
        <p:nvSpPr>
          <p:cNvPr id="126" name="Google Shape;126;p3"/>
          <p:cNvSpPr txBox="1"/>
          <p:nvPr/>
        </p:nvSpPr>
        <p:spPr>
          <a:xfrm>
            <a:off x="2775869" y="1250757"/>
            <a:ext cx="83708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FF0000"/>
                </a:solidFill>
                <a:latin typeface="Calibri"/>
                <a:ea typeface="Calibri"/>
                <a:cs typeface="Calibri"/>
                <a:sym typeface="Calibri"/>
              </a:rPr>
              <a:t>🗶</a:t>
            </a:r>
            <a:endParaRPr sz="8000">
              <a:solidFill>
                <a:srgbClr val="FF0000"/>
              </a:solidFill>
              <a:latin typeface="Calibri"/>
              <a:ea typeface="Calibri"/>
              <a:cs typeface="Calibri"/>
              <a:sym typeface="Calibri"/>
            </a:endParaRPr>
          </a:p>
        </p:txBody>
      </p:sp>
      <p:sp>
        <p:nvSpPr>
          <p:cNvPr id="127" name="Google Shape;127;p3"/>
          <p:cNvSpPr txBox="1"/>
          <p:nvPr/>
        </p:nvSpPr>
        <p:spPr>
          <a:xfrm>
            <a:off x="6223317" y="1285280"/>
            <a:ext cx="83708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FF0000"/>
                </a:solidFill>
                <a:latin typeface="Calibri"/>
                <a:ea typeface="Calibri"/>
                <a:cs typeface="Calibri"/>
                <a:sym typeface="Calibri"/>
              </a:rPr>
              <a:t>🗶</a:t>
            </a:r>
            <a:endParaRPr sz="8000">
              <a:solidFill>
                <a:srgbClr val="FF0000"/>
              </a:solidFill>
              <a:latin typeface="Calibri"/>
              <a:ea typeface="Calibri"/>
              <a:cs typeface="Calibri"/>
              <a:sym typeface="Calibri"/>
            </a:endParaRPr>
          </a:p>
        </p:txBody>
      </p:sp>
      <p:sp>
        <p:nvSpPr>
          <p:cNvPr id="128" name="Google Shape;128;p3"/>
          <p:cNvSpPr txBox="1"/>
          <p:nvPr/>
        </p:nvSpPr>
        <p:spPr>
          <a:xfrm>
            <a:off x="8206789" y="3755225"/>
            <a:ext cx="83708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FF0000"/>
                </a:solidFill>
                <a:latin typeface="Calibri"/>
                <a:ea typeface="Calibri"/>
                <a:cs typeface="Calibri"/>
                <a:sym typeface="Calibri"/>
              </a:rPr>
              <a:t>🗶</a:t>
            </a:r>
            <a:endParaRPr sz="80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4"/>
          <p:cNvPicPr preferRelativeResize="0"/>
          <p:nvPr/>
        </p:nvPicPr>
        <p:blipFill rotWithShape="1">
          <a:blip r:embed="rId3">
            <a:alphaModFix/>
          </a:blip>
          <a:srcRect b="0" l="0" r="0" t="0"/>
          <a:stretch/>
        </p:blipFill>
        <p:spPr>
          <a:xfrm>
            <a:off x="3387180" y="1700808"/>
            <a:ext cx="4762500" cy="3171825"/>
          </a:xfrm>
          <a:prstGeom prst="rect">
            <a:avLst/>
          </a:prstGeom>
          <a:noFill/>
          <a:ln>
            <a:noFill/>
          </a:ln>
        </p:spPr>
      </p:pic>
      <p:pic>
        <p:nvPicPr>
          <p:cNvPr id="134" name="Google Shape;134;p4"/>
          <p:cNvPicPr preferRelativeResize="0"/>
          <p:nvPr/>
        </p:nvPicPr>
        <p:blipFill rotWithShape="1">
          <a:blip r:embed="rId4">
            <a:alphaModFix/>
          </a:blip>
          <a:srcRect b="0" l="0" r="0" t="0"/>
          <a:stretch/>
        </p:blipFill>
        <p:spPr>
          <a:xfrm>
            <a:off x="1128011" y="3161556"/>
            <a:ext cx="2281436" cy="1711077"/>
          </a:xfrm>
          <a:prstGeom prst="rect">
            <a:avLst/>
          </a:prstGeom>
          <a:noFill/>
          <a:ln>
            <a:noFill/>
          </a:ln>
        </p:spPr>
      </p:pic>
      <p:sp>
        <p:nvSpPr>
          <p:cNvPr id="135" name="Google Shape;135;p4"/>
          <p:cNvSpPr txBox="1"/>
          <p:nvPr/>
        </p:nvSpPr>
        <p:spPr>
          <a:xfrm>
            <a:off x="7812360" y="3779748"/>
            <a:ext cx="301686" cy="369332"/>
          </a:xfrm>
          <a:prstGeom prst="rect">
            <a:avLst/>
          </a:prstGeom>
          <a:no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3</a:t>
            </a:r>
            <a:endParaRPr b="1" sz="1800">
              <a:solidFill>
                <a:srgbClr val="FF0000"/>
              </a:solidFill>
              <a:latin typeface="Calibri"/>
              <a:ea typeface="Calibri"/>
              <a:cs typeface="Calibri"/>
              <a:sym typeface="Calibri"/>
            </a:endParaRPr>
          </a:p>
        </p:txBody>
      </p:sp>
      <p:sp>
        <p:nvSpPr>
          <p:cNvPr id="136" name="Google Shape;136;p4"/>
          <p:cNvSpPr txBox="1"/>
          <p:nvPr/>
        </p:nvSpPr>
        <p:spPr>
          <a:xfrm>
            <a:off x="6444208" y="2768447"/>
            <a:ext cx="301686" cy="369332"/>
          </a:xfrm>
          <a:prstGeom prst="rect">
            <a:avLst/>
          </a:prstGeom>
          <a:no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7</a:t>
            </a:r>
            <a:endParaRPr b="1" sz="1800">
              <a:solidFill>
                <a:srgbClr val="FF0000"/>
              </a:solidFill>
              <a:latin typeface="Calibri"/>
              <a:ea typeface="Calibri"/>
              <a:cs typeface="Calibri"/>
              <a:sym typeface="Calibri"/>
            </a:endParaRPr>
          </a:p>
        </p:txBody>
      </p:sp>
      <p:sp>
        <p:nvSpPr>
          <p:cNvPr id="137" name="Google Shape;137;p4"/>
          <p:cNvSpPr txBox="1"/>
          <p:nvPr/>
        </p:nvSpPr>
        <p:spPr>
          <a:xfrm>
            <a:off x="5940152" y="3932148"/>
            <a:ext cx="301686" cy="369332"/>
          </a:xfrm>
          <a:prstGeom prst="rect">
            <a:avLst/>
          </a:prstGeom>
          <a:no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5</a:t>
            </a:r>
            <a:endParaRPr b="1" sz="1800">
              <a:solidFill>
                <a:srgbClr val="FF0000"/>
              </a:solidFill>
              <a:latin typeface="Calibri"/>
              <a:ea typeface="Calibri"/>
              <a:cs typeface="Calibri"/>
              <a:sym typeface="Calibri"/>
            </a:endParaRPr>
          </a:p>
        </p:txBody>
      </p:sp>
      <p:sp>
        <p:nvSpPr>
          <p:cNvPr id="138" name="Google Shape;138;p4"/>
          <p:cNvSpPr txBox="1"/>
          <p:nvPr/>
        </p:nvSpPr>
        <p:spPr>
          <a:xfrm>
            <a:off x="3923928" y="2389852"/>
            <a:ext cx="301686" cy="369332"/>
          </a:xfrm>
          <a:prstGeom prst="rect">
            <a:avLst/>
          </a:prstGeom>
          <a:no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6</a:t>
            </a:r>
            <a:endParaRPr b="1" sz="1800">
              <a:solidFill>
                <a:srgbClr val="FF0000"/>
              </a:solidFill>
              <a:latin typeface="Calibri"/>
              <a:ea typeface="Calibri"/>
              <a:cs typeface="Calibri"/>
              <a:sym typeface="Calibri"/>
            </a:endParaRPr>
          </a:p>
        </p:txBody>
      </p:sp>
      <p:sp>
        <p:nvSpPr>
          <p:cNvPr id="139" name="Google Shape;139;p4"/>
          <p:cNvSpPr txBox="1"/>
          <p:nvPr/>
        </p:nvSpPr>
        <p:spPr>
          <a:xfrm>
            <a:off x="2117886" y="4154569"/>
            <a:ext cx="301686" cy="369332"/>
          </a:xfrm>
          <a:prstGeom prst="rect">
            <a:avLst/>
          </a:prstGeom>
          <a:no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8</a:t>
            </a:r>
            <a:endParaRPr b="1" sz="1800">
              <a:solidFill>
                <a:srgbClr val="FF0000"/>
              </a:solidFill>
              <a:latin typeface="Calibri"/>
              <a:ea typeface="Calibri"/>
              <a:cs typeface="Calibri"/>
              <a:sym typeface="Calibri"/>
            </a:endParaRPr>
          </a:p>
        </p:txBody>
      </p:sp>
      <p:sp>
        <p:nvSpPr>
          <p:cNvPr id="140" name="Google Shape;140;p4"/>
          <p:cNvSpPr/>
          <p:nvPr/>
        </p:nvSpPr>
        <p:spPr>
          <a:xfrm>
            <a:off x="755576" y="5157192"/>
            <a:ext cx="7560840" cy="1368152"/>
          </a:xfrm>
          <a:prstGeom prst="horizontalScroll">
            <a:avLst>
              <a:gd fmla="val 12500"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Chúc mừng các em đã ghép thành công 1 bộ máy tính</a:t>
            </a:r>
            <a:endParaRPr b="1"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0000"/>
              </a:buClr>
              <a:buSzPts val="3600"/>
              <a:buFont typeface="Calibri"/>
              <a:buNone/>
            </a:pPr>
            <a:r>
              <a:rPr b="1" lang="en-US" sz="3600">
                <a:solidFill>
                  <a:srgbClr val="FF0000"/>
                </a:solidFill>
              </a:rPr>
              <a:t>2. Khám phá</a:t>
            </a:r>
            <a:endParaRPr b="1" sz="3600">
              <a:solidFill>
                <a:srgbClr val="FF0000"/>
              </a:solidFill>
            </a:endParaRPr>
          </a:p>
        </p:txBody>
      </p:sp>
      <p:sp>
        <p:nvSpPr>
          <p:cNvPr id="146" name="Google Shape;146;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b="1" lang="en-US"/>
              <a:t>2.1 Những máy tính thông dụng</a:t>
            </a:r>
            <a:endParaRPr b="1"/>
          </a:p>
          <a:p>
            <a:pPr indent="0" lvl="0" marL="0" rtl="0" algn="l">
              <a:spcBef>
                <a:spcPts val="640"/>
              </a:spcBef>
              <a:spcAft>
                <a:spcPts val="0"/>
              </a:spcAft>
              <a:buClr>
                <a:schemeClr val="dk1"/>
              </a:buClr>
              <a:buSzPts val="3200"/>
              <a:buNone/>
            </a:pPr>
            <a:r>
              <a:rPr b="1" lang="en-US"/>
              <a:t>- Để tìm hiểu các loại máy tính thông dụng thầy cùng các em chơi 1 trò chơi “Tôi là ai”</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 calcmode="lin" valueType="num">
                                      <p:cBhvr additive="base">
                                        <p:cTn dur="500"/>
                                        <p:tgtEl>
                                          <p:spTgt spid="1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 calcmode="lin" valueType="num">
                                      <p:cBhvr additive="base">
                                        <p:cTn dur="500"/>
                                        <p:tgtEl>
                                          <p:spTgt spid="1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nvSpPr>
        <p:spPr>
          <a:xfrm>
            <a:off x="2895600" y="199292"/>
            <a:ext cx="338105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rgbClr val="C00000"/>
                </a:solidFill>
                <a:latin typeface="Times New Roman"/>
                <a:ea typeface="Times New Roman"/>
                <a:cs typeface="Times New Roman"/>
                <a:sym typeface="Times New Roman"/>
              </a:rPr>
              <a:t>Tôi là ai?</a:t>
            </a:r>
            <a:endParaRPr/>
          </a:p>
        </p:txBody>
      </p:sp>
      <p:sp>
        <p:nvSpPr>
          <p:cNvPr id="153" name="Google Shape;153;p6">
            <a:hlinkClick action="ppaction://hlinksldjump" r:id="rId3"/>
          </p:cNvPr>
          <p:cNvSpPr/>
          <p:nvPr/>
        </p:nvSpPr>
        <p:spPr>
          <a:xfrm>
            <a:off x="5086979" y="2780928"/>
            <a:ext cx="1600200" cy="1600200"/>
          </a:xfrm>
          <a:prstGeom prst="rect">
            <a:avLst/>
          </a:prstGeom>
          <a:solidFill>
            <a:srgbClr val="FFFF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8800">
                <a:solidFill>
                  <a:srgbClr val="974806"/>
                </a:solidFill>
                <a:latin typeface="Calibri"/>
                <a:ea typeface="Calibri"/>
                <a:cs typeface="Calibri"/>
                <a:sym typeface="Calibri"/>
              </a:rPr>
              <a:t>3</a:t>
            </a:r>
            <a:endParaRPr/>
          </a:p>
        </p:txBody>
      </p:sp>
      <p:sp>
        <p:nvSpPr>
          <p:cNvPr id="154" name="Google Shape;154;p6">
            <a:hlinkClick action="ppaction://hlinksldjump" r:id="rId4"/>
          </p:cNvPr>
          <p:cNvSpPr/>
          <p:nvPr/>
        </p:nvSpPr>
        <p:spPr>
          <a:xfrm>
            <a:off x="3443649" y="2780928"/>
            <a:ext cx="1600200" cy="1600200"/>
          </a:xfrm>
          <a:prstGeom prst="rect">
            <a:avLst/>
          </a:prstGeom>
          <a:gradFill>
            <a:gsLst>
              <a:gs pos="0">
                <a:srgbClr val="DAFEA4"/>
              </a:gs>
              <a:gs pos="35000">
                <a:srgbClr val="E3FEBF"/>
              </a:gs>
              <a:gs pos="100000">
                <a:srgbClr val="F4FEE6"/>
              </a:gs>
            </a:gsLst>
            <a:lin ang="16200000" scaled="0"/>
          </a:gra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8800">
                <a:solidFill>
                  <a:srgbClr val="974806"/>
                </a:solidFill>
                <a:latin typeface="Calibri"/>
                <a:ea typeface="Calibri"/>
                <a:cs typeface="Calibri"/>
                <a:sym typeface="Calibri"/>
              </a:rPr>
              <a:t>2</a:t>
            </a:r>
            <a:endParaRPr/>
          </a:p>
        </p:txBody>
      </p:sp>
      <p:sp>
        <p:nvSpPr>
          <p:cNvPr id="155" name="Google Shape;155;p6">
            <a:hlinkClick action="ppaction://hlinksldjump" r:id="rId5"/>
          </p:cNvPr>
          <p:cNvSpPr/>
          <p:nvPr/>
        </p:nvSpPr>
        <p:spPr>
          <a:xfrm>
            <a:off x="1835696" y="2780928"/>
            <a:ext cx="1600200" cy="1600200"/>
          </a:xfrm>
          <a:prstGeom prst="rect">
            <a:avLst/>
          </a:prstGeom>
          <a:solidFill>
            <a:srgbClr val="FABF8E"/>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8800">
                <a:solidFill>
                  <a:srgbClr val="974806"/>
                </a:solidFill>
                <a:latin typeface="Calibri"/>
                <a:ea typeface="Calibri"/>
                <a:cs typeface="Calibri"/>
                <a:sym typeface="Calibri"/>
              </a:rPr>
              <a:t>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5"/>
                                        </p:tgtEl>
                                      </p:cBhvr>
                                    </p:animEffect>
                                    <p:set>
                                      <p:cBhvr>
                                        <p:cTn dur="1" fill="hold">
                                          <p:stCondLst>
                                            <p:cond delay="500"/>
                                          </p:stCondLst>
                                        </p:cTn>
                                        <p:tgtEl>
                                          <p:spTgt spid="1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4"/>
                                        </p:tgtEl>
                                      </p:cBhvr>
                                    </p:animEffect>
                                    <p:set>
                                      <p:cBhvr>
                                        <p:cTn dur="1" fill="hold">
                                          <p:stCondLst>
                                            <p:cond delay="500"/>
                                          </p:stCondLst>
                                        </p:cTn>
                                        <p:tgtEl>
                                          <p:spTgt spid="1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3"/>
                                        </p:tgtEl>
                                      </p:cBhvr>
                                    </p:animEffect>
                                    <p:set>
                                      <p:cBhvr>
                                        <p:cTn dur="1" fill="hold">
                                          <p:stCondLst>
                                            <p:cond delay="500"/>
                                          </p:stCondLst>
                                        </p:cTn>
                                        <p:tgtEl>
                                          <p:spTgt spid="1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a:hlinkClick action="ppaction://hlinksldjump" r:id="rId4"/>
          </p:cNvPr>
          <p:cNvSpPr txBox="1"/>
          <p:nvPr/>
        </p:nvSpPr>
        <p:spPr>
          <a:xfrm>
            <a:off x="2895600" y="199292"/>
            <a:ext cx="338105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rgbClr val="C00000"/>
                </a:solidFill>
                <a:latin typeface="Times New Roman"/>
                <a:ea typeface="Times New Roman"/>
                <a:cs typeface="Times New Roman"/>
                <a:sym typeface="Times New Roman"/>
              </a:rPr>
              <a:t>Tôi là ai?</a:t>
            </a:r>
            <a:endParaRPr/>
          </a:p>
        </p:txBody>
      </p:sp>
      <p:sp>
        <p:nvSpPr>
          <p:cNvPr id="161" name="Google Shape;161;p7"/>
          <p:cNvSpPr txBox="1"/>
          <p:nvPr/>
        </p:nvSpPr>
        <p:spPr>
          <a:xfrm>
            <a:off x="533400" y="1792565"/>
            <a:ext cx="8382000" cy="255454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70C0"/>
              </a:buClr>
              <a:buSzPts val="3200"/>
              <a:buFont typeface="Times New Roman"/>
              <a:buChar char="-"/>
            </a:pPr>
            <a:r>
              <a:rPr lang="en-US" sz="3200">
                <a:solidFill>
                  <a:srgbClr val="0070C0"/>
                </a:solidFill>
                <a:latin typeface="Times New Roman"/>
                <a:ea typeface="Times New Roman"/>
                <a:cs typeface="Times New Roman"/>
                <a:sym typeface="Times New Roman"/>
              </a:rPr>
              <a:t>Tớ có 4 bộ phận cơ bản: màn hình, thân máy, bàn phím và chuột máy tính tách rời nhau </a:t>
            </a:r>
            <a:endParaRPr sz="3200">
              <a:solidFill>
                <a:srgbClr val="0070C0"/>
              </a:solidFill>
              <a:latin typeface="Times New Roman"/>
              <a:ea typeface="Times New Roman"/>
              <a:cs typeface="Times New Roman"/>
              <a:sym typeface="Times New Roman"/>
            </a:endParaRPr>
          </a:p>
          <a:p>
            <a:pPr indent="-285750" lvl="0" marL="285750" marR="0" rtl="0" algn="l">
              <a:spcBef>
                <a:spcPts val="0"/>
              </a:spcBef>
              <a:spcAft>
                <a:spcPts val="0"/>
              </a:spcAft>
              <a:buClr>
                <a:srgbClr val="0070C0"/>
              </a:buClr>
              <a:buSzPts val="3200"/>
              <a:buFont typeface="Times New Roman"/>
              <a:buChar char="-"/>
            </a:pPr>
            <a:r>
              <a:rPr lang="en-US" sz="3200">
                <a:solidFill>
                  <a:srgbClr val="0070C0"/>
                </a:solidFill>
                <a:latin typeface="Times New Roman"/>
                <a:ea typeface="Times New Roman"/>
                <a:cs typeface="Times New Roman"/>
                <a:sym typeface="Times New Roman"/>
              </a:rPr>
              <a:t>Đây là hình ảnh của tôi:</a:t>
            </a:r>
            <a:endParaRPr sz="3200">
              <a:solidFill>
                <a:srgbClr val="FF0000"/>
              </a:solidFill>
              <a:latin typeface="Calibri"/>
              <a:ea typeface="Calibri"/>
              <a:cs typeface="Calibri"/>
              <a:sym typeface="Calibri"/>
            </a:endParaRPr>
          </a:p>
          <a:p>
            <a:pPr indent="-82550" lvl="0" marL="285750" marR="0" rtl="0" algn="l">
              <a:spcBef>
                <a:spcPts val="0"/>
              </a:spcBef>
              <a:spcAft>
                <a:spcPts val="0"/>
              </a:spcAft>
              <a:buClr>
                <a:schemeClr val="dk1"/>
              </a:buClr>
              <a:buSzPts val="3200"/>
              <a:buFont typeface="Calibri"/>
              <a:buNone/>
            </a:pPr>
            <a:r>
              <a:t/>
            </a:r>
            <a:endParaRPr sz="32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
        <p:nvSpPr>
          <p:cNvPr id="162" name="Google Shape;162;p7">
            <a:hlinkClick action="ppaction://hlinksldjump" r:id="rId5"/>
          </p:cNvPr>
          <p:cNvSpPr/>
          <p:nvPr/>
        </p:nvSpPr>
        <p:spPr>
          <a:xfrm>
            <a:off x="1149927" y="0"/>
            <a:ext cx="1600200" cy="1600200"/>
          </a:xfrm>
          <a:prstGeom prst="rect">
            <a:avLst/>
          </a:prstGeom>
          <a:solidFill>
            <a:srgbClr val="FABF8E"/>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rgbClr val="974806"/>
                </a:solidFill>
                <a:latin typeface="Times New Roman"/>
                <a:ea typeface="Times New Roman"/>
                <a:cs typeface="Times New Roman"/>
                <a:sym typeface="Times New Roman"/>
              </a:rPr>
              <a:t>Ô số 1</a:t>
            </a:r>
            <a:endParaRPr/>
          </a:p>
        </p:txBody>
      </p:sp>
      <p:sp>
        <p:nvSpPr>
          <p:cNvPr id="163" name="Google Shape;163;p7">
            <a:hlinkClick action="ppaction://hlinksldjump" r:id="rId6"/>
          </p:cNvPr>
          <p:cNvSpPr/>
          <p:nvPr/>
        </p:nvSpPr>
        <p:spPr>
          <a:xfrm>
            <a:off x="8229600" y="6248400"/>
            <a:ext cx="609600" cy="3048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7">
            <a:alphaModFix/>
          </a:blip>
          <a:srcRect b="0" l="0" r="0" t="0"/>
          <a:stretch/>
        </p:blipFill>
        <p:spPr>
          <a:xfrm>
            <a:off x="3563888" y="4349688"/>
            <a:ext cx="3909413" cy="2502024"/>
          </a:xfrm>
          <a:prstGeom prst="rect">
            <a:avLst/>
          </a:prstGeom>
          <a:noFill/>
          <a:ln>
            <a:noFill/>
          </a:ln>
        </p:spPr>
      </p:pic>
      <p:sp>
        <p:nvSpPr>
          <p:cNvPr id="165" name="Google Shape;165;p7"/>
          <p:cNvSpPr/>
          <p:nvPr/>
        </p:nvSpPr>
        <p:spPr>
          <a:xfrm>
            <a:off x="381000" y="5029200"/>
            <a:ext cx="3758952" cy="1143000"/>
          </a:xfrm>
          <a:prstGeom prst="rightArrow">
            <a:avLst>
              <a:gd fmla="val 50000" name="adj1"/>
              <a:gd fmla="val 50000" name="adj2"/>
            </a:avLst>
          </a:prstGeom>
          <a:gradFill>
            <a:gsLst>
              <a:gs pos="0">
                <a:srgbClr val="C86C1F"/>
              </a:gs>
              <a:gs pos="80000">
                <a:srgbClr val="FF8E29"/>
              </a:gs>
              <a:gs pos="100000">
                <a:srgbClr val="FF8D25"/>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Tớ là máy tính để bàn</a:t>
            </a:r>
            <a:endParaRPr sz="2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5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5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5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5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a:hlinkClick action="ppaction://hlinksldjump" r:id="rId4"/>
          </p:cNvPr>
          <p:cNvSpPr txBox="1"/>
          <p:nvPr/>
        </p:nvSpPr>
        <p:spPr>
          <a:xfrm>
            <a:off x="2895600" y="199292"/>
            <a:ext cx="338105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rgbClr val="C00000"/>
                </a:solidFill>
                <a:latin typeface="Times New Roman"/>
                <a:ea typeface="Times New Roman"/>
                <a:cs typeface="Times New Roman"/>
                <a:sym typeface="Times New Roman"/>
              </a:rPr>
              <a:t>Tôi là ai?</a:t>
            </a:r>
            <a:endParaRPr/>
          </a:p>
        </p:txBody>
      </p:sp>
      <p:sp>
        <p:nvSpPr>
          <p:cNvPr id="171" name="Google Shape;171;p8"/>
          <p:cNvSpPr txBox="1"/>
          <p:nvPr/>
        </p:nvSpPr>
        <p:spPr>
          <a:xfrm>
            <a:off x="533400" y="1792565"/>
            <a:ext cx="8382000" cy="403187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70C0"/>
              </a:buClr>
              <a:buSzPts val="3200"/>
              <a:buFont typeface="Times New Roman"/>
              <a:buChar char="-"/>
            </a:pPr>
            <a:r>
              <a:rPr lang="en-US" sz="3200">
                <a:solidFill>
                  <a:srgbClr val="0070C0"/>
                </a:solidFill>
                <a:latin typeface="Times New Roman"/>
                <a:ea typeface="Times New Roman"/>
                <a:cs typeface="Times New Roman"/>
                <a:sym typeface="Times New Roman"/>
              </a:rPr>
              <a:t>Tớ có 4 bộ phận cơ bản: màn hình, thân máy, bàn phím và vùng cảm ứng</a:t>
            </a:r>
            <a:endParaRPr sz="3200">
              <a:solidFill>
                <a:srgbClr val="0070C0"/>
              </a:solidFill>
              <a:latin typeface="Times New Roman"/>
              <a:ea typeface="Times New Roman"/>
              <a:cs typeface="Times New Roman"/>
              <a:sym typeface="Times New Roman"/>
            </a:endParaRPr>
          </a:p>
          <a:p>
            <a:pPr indent="-285750" lvl="0" marL="285750" marR="0" rtl="0" algn="l">
              <a:spcBef>
                <a:spcPts val="0"/>
              </a:spcBef>
              <a:spcAft>
                <a:spcPts val="0"/>
              </a:spcAft>
              <a:buClr>
                <a:srgbClr val="0070C0"/>
              </a:buClr>
              <a:buSzPts val="3200"/>
              <a:buFont typeface="Times New Roman"/>
              <a:buChar char="-"/>
            </a:pPr>
            <a:r>
              <a:rPr lang="en-US" sz="3200">
                <a:solidFill>
                  <a:srgbClr val="0070C0"/>
                </a:solidFill>
                <a:latin typeface="Times New Roman"/>
                <a:ea typeface="Times New Roman"/>
                <a:cs typeface="Times New Roman"/>
                <a:sym typeface="Times New Roman"/>
              </a:rPr>
              <a:t>Bàn phím và vùng cảm ứng của tớ được gắn liền với thân máy</a:t>
            </a:r>
            <a:endParaRPr sz="3200">
              <a:solidFill>
                <a:srgbClr val="0070C0"/>
              </a:solidFill>
              <a:latin typeface="Times New Roman"/>
              <a:ea typeface="Times New Roman"/>
              <a:cs typeface="Times New Roman"/>
              <a:sym typeface="Times New Roman"/>
            </a:endParaRPr>
          </a:p>
          <a:p>
            <a:pPr indent="-285750" lvl="0" marL="285750" marR="0" rtl="0" algn="l">
              <a:spcBef>
                <a:spcPts val="0"/>
              </a:spcBef>
              <a:spcAft>
                <a:spcPts val="0"/>
              </a:spcAft>
              <a:buClr>
                <a:srgbClr val="0070C0"/>
              </a:buClr>
              <a:buSzPts val="3200"/>
              <a:buFont typeface="Times New Roman"/>
              <a:buChar char="-"/>
            </a:pPr>
            <a:r>
              <a:rPr lang="en-US" sz="3200">
                <a:solidFill>
                  <a:srgbClr val="0070C0"/>
                </a:solidFill>
                <a:latin typeface="Times New Roman"/>
                <a:ea typeface="Times New Roman"/>
                <a:cs typeface="Times New Roman"/>
                <a:sym typeface="Times New Roman"/>
              </a:rPr>
              <a:t>Tớ có thể gấp lại cho gọn</a:t>
            </a:r>
            <a:endParaRPr sz="3200">
              <a:solidFill>
                <a:srgbClr val="0070C0"/>
              </a:solidFill>
              <a:latin typeface="Times New Roman"/>
              <a:ea typeface="Times New Roman"/>
              <a:cs typeface="Times New Roman"/>
              <a:sym typeface="Times New Roman"/>
            </a:endParaRPr>
          </a:p>
          <a:p>
            <a:pPr indent="-285750" lvl="0" marL="285750" marR="0" rtl="0" algn="l">
              <a:spcBef>
                <a:spcPts val="0"/>
              </a:spcBef>
              <a:spcAft>
                <a:spcPts val="0"/>
              </a:spcAft>
              <a:buClr>
                <a:srgbClr val="0070C0"/>
              </a:buClr>
              <a:buSzPts val="3200"/>
              <a:buFont typeface="Times New Roman"/>
              <a:buChar char="-"/>
            </a:pPr>
            <a:r>
              <a:rPr lang="en-US" sz="3200">
                <a:solidFill>
                  <a:srgbClr val="0070C0"/>
                </a:solidFill>
                <a:latin typeface="Times New Roman"/>
                <a:ea typeface="Times New Roman"/>
                <a:cs typeface="Times New Roman"/>
                <a:sym typeface="Times New Roman"/>
              </a:rPr>
              <a:t>Đây là hình ảnh của tôi:</a:t>
            </a:r>
            <a:endParaRPr sz="3200">
              <a:solidFill>
                <a:srgbClr val="FF0000"/>
              </a:solidFill>
              <a:latin typeface="Calibri"/>
              <a:ea typeface="Calibri"/>
              <a:cs typeface="Calibri"/>
              <a:sym typeface="Calibri"/>
            </a:endParaRPr>
          </a:p>
          <a:p>
            <a:pPr indent="-82550" lvl="0" marL="285750" marR="0" rtl="0" algn="l">
              <a:spcBef>
                <a:spcPts val="0"/>
              </a:spcBef>
              <a:spcAft>
                <a:spcPts val="0"/>
              </a:spcAft>
              <a:buClr>
                <a:schemeClr val="dk1"/>
              </a:buClr>
              <a:buSzPts val="3200"/>
              <a:buFont typeface="Calibri"/>
              <a:buNone/>
            </a:pPr>
            <a:r>
              <a:t/>
            </a:r>
            <a:endParaRPr sz="32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
        <p:nvSpPr>
          <p:cNvPr id="172" name="Google Shape;172;p8">
            <a:hlinkClick action="ppaction://hlinksldjump" r:id="rId5"/>
          </p:cNvPr>
          <p:cNvSpPr/>
          <p:nvPr/>
        </p:nvSpPr>
        <p:spPr>
          <a:xfrm>
            <a:off x="1149927" y="0"/>
            <a:ext cx="1600200" cy="1600200"/>
          </a:xfrm>
          <a:prstGeom prst="rect">
            <a:avLst/>
          </a:prstGeom>
          <a:solidFill>
            <a:srgbClr val="FABF8E"/>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rgbClr val="974806"/>
                </a:solidFill>
                <a:latin typeface="Times New Roman"/>
                <a:ea typeface="Times New Roman"/>
                <a:cs typeface="Times New Roman"/>
                <a:sym typeface="Times New Roman"/>
              </a:rPr>
              <a:t>Ô số 2</a:t>
            </a:r>
            <a:endParaRPr sz="4000">
              <a:solidFill>
                <a:srgbClr val="974806"/>
              </a:solidFill>
              <a:latin typeface="Times New Roman"/>
              <a:ea typeface="Times New Roman"/>
              <a:cs typeface="Times New Roman"/>
              <a:sym typeface="Times New Roman"/>
            </a:endParaRPr>
          </a:p>
        </p:txBody>
      </p:sp>
      <p:sp>
        <p:nvSpPr>
          <p:cNvPr id="173" name="Google Shape;173;p8">
            <a:hlinkClick action="ppaction://hlinksldjump" r:id="rId6"/>
          </p:cNvPr>
          <p:cNvSpPr/>
          <p:nvPr/>
        </p:nvSpPr>
        <p:spPr>
          <a:xfrm>
            <a:off x="8229600" y="6248400"/>
            <a:ext cx="609600" cy="3048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4" name="Google Shape;174;p8"/>
          <p:cNvPicPr preferRelativeResize="0"/>
          <p:nvPr/>
        </p:nvPicPr>
        <p:blipFill rotWithShape="1">
          <a:blip r:embed="rId7">
            <a:alphaModFix/>
          </a:blip>
          <a:srcRect b="0" l="0" r="0" t="0"/>
          <a:stretch/>
        </p:blipFill>
        <p:spPr>
          <a:xfrm>
            <a:off x="3995936" y="4725144"/>
            <a:ext cx="2766783" cy="2088232"/>
          </a:xfrm>
          <a:prstGeom prst="rect">
            <a:avLst/>
          </a:prstGeom>
          <a:noFill/>
          <a:ln>
            <a:noFill/>
          </a:ln>
        </p:spPr>
      </p:pic>
      <p:sp>
        <p:nvSpPr>
          <p:cNvPr id="175" name="Google Shape;175;p8"/>
          <p:cNvSpPr/>
          <p:nvPr/>
        </p:nvSpPr>
        <p:spPr>
          <a:xfrm>
            <a:off x="381000" y="5029200"/>
            <a:ext cx="3758952" cy="1143000"/>
          </a:xfrm>
          <a:prstGeom prst="rightArrow">
            <a:avLst>
              <a:gd fmla="val 50000" name="adj1"/>
              <a:gd fmla="val 50000" name="adj2"/>
            </a:avLst>
          </a:prstGeom>
          <a:gradFill>
            <a:gsLst>
              <a:gs pos="0">
                <a:srgbClr val="C86C1F"/>
              </a:gs>
              <a:gs pos="80000">
                <a:srgbClr val="FF8E29"/>
              </a:gs>
              <a:gs pos="100000">
                <a:srgbClr val="FF8D25"/>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Tớ là máy tính xách tay</a:t>
            </a:r>
            <a:endParaRPr sz="2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500"/>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500"/>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500"/>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Effect filter="fade" transition="in">
                                      <p:cBhvr>
                                        <p:cTn dur="500"/>
                                        <p:tgtEl>
                                          <p:spTgt spid="1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Effect filter="fade" transition="in">
                                      <p:cBhvr>
                                        <p:cTn dur="500"/>
                                        <p:tgtEl>
                                          <p:spTgt spid="1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Effect filter="fade" transition="in">
                                      <p:cBhvr>
                                        <p:cTn dur="500"/>
                                        <p:tgtEl>
                                          <p:spTgt spid="1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a:hlinkClick action="ppaction://hlinksldjump" r:id="rId4"/>
          </p:cNvPr>
          <p:cNvSpPr txBox="1"/>
          <p:nvPr/>
        </p:nvSpPr>
        <p:spPr>
          <a:xfrm>
            <a:off x="2479558" y="99646"/>
            <a:ext cx="338105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rgbClr val="C00000"/>
                </a:solidFill>
                <a:latin typeface="Times New Roman"/>
                <a:ea typeface="Times New Roman"/>
                <a:cs typeface="Times New Roman"/>
                <a:sym typeface="Times New Roman"/>
              </a:rPr>
              <a:t>Tôi là ai?</a:t>
            </a:r>
            <a:endParaRPr/>
          </a:p>
        </p:txBody>
      </p:sp>
      <p:sp>
        <p:nvSpPr>
          <p:cNvPr id="181" name="Google Shape;181;p9"/>
          <p:cNvSpPr txBox="1"/>
          <p:nvPr/>
        </p:nvSpPr>
        <p:spPr>
          <a:xfrm>
            <a:off x="441446" y="1124744"/>
            <a:ext cx="8382000" cy="35394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70C0"/>
              </a:buClr>
              <a:buSzPts val="3200"/>
              <a:buFont typeface="Times New Roman"/>
              <a:buChar char="-"/>
            </a:pPr>
            <a:r>
              <a:rPr lang="en-US" sz="3200">
                <a:solidFill>
                  <a:srgbClr val="0070C0"/>
                </a:solidFill>
                <a:latin typeface="Times New Roman"/>
                <a:ea typeface="Times New Roman"/>
                <a:cs typeface="Times New Roman"/>
                <a:sym typeface="Times New Roman"/>
              </a:rPr>
              <a:t>Tớ có màn hình cảm ứng được gắn liền với thân máy</a:t>
            </a:r>
            <a:endParaRPr sz="3200">
              <a:solidFill>
                <a:srgbClr val="0070C0"/>
              </a:solidFill>
              <a:latin typeface="Times New Roman"/>
              <a:ea typeface="Times New Roman"/>
              <a:cs typeface="Times New Roman"/>
              <a:sym typeface="Times New Roman"/>
            </a:endParaRPr>
          </a:p>
          <a:p>
            <a:pPr indent="-285750" lvl="0" marL="285750" marR="0" rtl="0" algn="l">
              <a:spcBef>
                <a:spcPts val="0"/>
              </a:spcBef>
              <a:spcAft>
                <a:spcPts val="0"/>
              </a:spcAft>
              <a:buClr>
                <a:srgbClr val="0070C0"/>
              </a:buClr>
              <a:buSzPts val="3200"/>
              <a:buFont typeface="Times New Roman"/>
              <a:buChar char="-"/>
            </a:pPr>
            <a:r>
              <a:rPr lang="en-US" sz="3200">
                <a:solidFill>
                  <a:srgbClr val="0070C0"/>
                </a:solidFill>
                <a:latin typeface="Times New Roman"/>
                <a:ea typeface="Times New Roman"/>
                <a:cs typeface="Times New Roman"/>
                <a:sym typeface="Times New Roman"/>
              </a:rPr>
              <a:t>Khi cần dùng bàn phím, người ta thao tác để nó hiển thị thên màn hình. Thay cho dùng chuột người dùng chạm nhẹ ngón tay trên màn hình cảm ứng</a:t>
            </a:r>
            <a:endParaRPr sz="3200">
              <a:solidFill>
                <a:srgbClr val="0070C0"/>
              </a:solidFill>
              <a:latin typeface="Times New Roman"/>
              <a:ea typeface="Times New Roman"/>
              <a:cs typeface="Times New Roman"/>
              <a:sym typeface="Times New Roman"/>
            </a:endParaRPr>
          </a:p>
          <a:p>
            <a:pPr indent="-285750" lvl="0" marL="285750" marR="0" rtl="0" algn="l">
              <a:spcBef>
                <a:spcPts val="0"/>
              </a:spcBef>
              <a:spcAft>
                <a:spcPts val="0"/>
              </a:spcAft>
              <a:buClr>
                <a:srgbClr val="0070C0"/>
              </a:buClr>
              <a:buSzPts val="3200"/>
              <a:buFont typeface="Times New Roman"/>
              <a:buChar char="-"/>
            </a:pPr>
            <a:r>
              <a:rPr lang="en-US" sz="3200">
                <a:solidFill>
                  <a:srgbClr val="0070C0"/>
                </a:solidFill>
                <a:latin typeface="Times New Roman"/>
                <a:ea typeface="Times New Roman"/>
                <a:cs typeface="Times New Roman"/>
                <a:sym typeface="Times New Roman"/>
              </a:rPr>
              <a:t>Đây là hình ảnh của tôi:</a:t>
            </a:r>
            <a:endParaRPr sz="3200">
              <a:solidFill>
                <a:srgbClr val="FF0000"/>
              </a:solidFill>
              <a:latin typeface="Times New Roman"/>
              <a:ea typeface="Times New Roman"/>
              <a:cs typeface="Times New Roman"/>
              <a:sym typeface="Times New Roman"/>
            </a:endParaRPr>
          </a:p>
        </p:txBody>
      </p:sp>
      <p:sp>
        <p:nvSpPr>
          <p:cNvPr id="182" name="Google Shape;182;p9">
            <a:hlinkClick action="ppaction://hlinksldjump" r:id="rId5"/>
          </p:cNvPr>
          <p:cNvSpPr/>
          <p:nvPr/>
        </p:nvSpPr>
        <p:spPr>
          <a:xfrm>
            <a:off x="1149927" y="0"/>
            <a:ext cx="1261833" cy="1307288"/>
          </a:xfrm>
          <a:prstGeom prst="rect">
            <a:avLst/>
          </a:prstGeom>
          <a:solidFill>
            <a:srgbClr val="FABF8E"/>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rgbClr val="974806"/>
                </a:solidFill>
                <a:latin typeface="Times New Roman"/>
                <a:ea typeface="Times New Roman"/>
                <a:cs typeface="Times New Roman"/>
                <a:sym typeface="Times New Roman"/>
              </a:rPr>
              <a:t>Ô số 3</a:t>
            </a:r>
            <a:endParaRPr sz="4000">
              <a:solidFill>
                <a:srgbClr val="974806"/>
              </a:solidFill>
              <a:latin typeface="Times New Roman"/>
              <a:ea typeface="Times New Roman"/>
              <a:cs typeface="Times New Roman"/>
              <a:sym typeface="Times New Roman"/>
            </a:endParaRPr>
          </a:p>
        </p:txBody>
      </p:sp>
      <p:pic>
        <p:nvPicPr>
          <p:cNvPr id="183" name="Google Shape;183;p9"/>
          <p:cNvPicPr preferRelativeResize="0"/>
          <p:nvPr/>
        </p:nvPicPr>
        <p:blipFill rotWithShape="1">
          <a:blip r:embed="rId6">
            <a:alphaModFix/>
          </a:blip>
          <a:srcRect b="0" l="0" r="0" t="0"/>
          <a:stretch/>
        </p:blipFill>
        <p:spPr>
          <a:xfrm>
            <a:off x="7839903" y="5273826"/>
            <a:ext cx="1268601" cy="1584174"/>
          </a:xfrm>
          <a:prstGeom prst="rect">
            <a:avLst/>
          </a:prstGeom>
          <a:noFill/>
          <a:ln>
            <a:noFill/>
          </a:ln>
        </p:spPr>
      </p:pic>
      <p:pic>
        <p:nvPicPr>
          <p:cNvPr id="184" name="Google Shape;184;p9"/>
          <p:cNvPicPr preferRelativeResize="0"/>
          <p:nvPr/>
        </p:nvPicPr>
        <p:blipFill rotWithShape="1">
          <a:blip r:embed="rId7">
            <a:alphaModFix/>
          </a:blip>
          <a:srcRect b="0" l="0" r="0" t="0"/>
          <a:stretch/>
        </p:blipFill>
        <p:spPr>
          <a:xfrm>
            <a:off x="0" y="4605096"/>
            <a:ext cx="3006545" cy="2252904"/>
          </a:xfrm>
          <a:prstGeom prst="rect">
            <a:avLst/>
          </a:prstGeom>
          <a:noFill/>
          <a:ln>
            <a:noFill/>
          </a:ln>
        </p:spPr>
      </p:pic>
      <p:sp>
        <p:nvSpPr>
          <p:cNvPr id="185" name="Google Shape;185;p9"/>
          <p:cNvSpPr/>
          <p:nvPr/>
        </p:nvSpPr>
        <p:spPr>
          <a:xfrm>
            <a:off x="4355976" y="5949280"/>
            <a:ext cx="3758952" cy="908720"/>
          </a:xfrm>
          <a:prstGeom prst="rightArrow">
            <a:avLst>
              <a:gd fmla="val 50000" name="adj1"/>
              <a:gd fmla="val 50000" name="adj2"/>
            </a:avLst>
          </a:prstGeom>
          <a:gradFill>
            <a:gsLst>
              <a:gs pos="0">
                <a:srgbClr val="C86C1F"/>
              </a:gs>
              <a:gs pos="80000">
                <a:srgbClr val="FF8E29"/>
              </a:gs>
              <a:gs pos="100000">
                <a:srgbClr val="FF8D25"/>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Tớ là điện thoại thông minh</a:t>
            </a:r>
            <a:endParaRPr sz="2000">
              <a:solidFill>
                <a:schemeClr val="lt1"/>
              </a:solidFill>
              <a:latin typeface="Calibri"/>
              <a:ea typeface="Calibri"/>
              <a:cs typeface="Calibri"/>
              <a:sym typeface="Calibri"/>
            </a:endParaRPr>
          </a:p>
        </p:txBody>
      </p:sp>
      <p:sp>
        <p:nvSpPr>
          <p:cNvPr id="186" name="Google Shape;186;p9"/>
          <p:cNvSpPr/>
          <p:nvPr/>
        </p:nvSpPr>
        <p:spPr>
          <a:xfrm>
            <a:off x="2771800" y="4664174"/>
            <a:ext cx="3816424" cy="925066"/>
          </a:xfrm>
          <a:prstGeom prst="leftArrow">
            <a:avLst>
              <a:gd fmla="val 50000" name="adj1"/>
              <a:gd fmla="val 50000" name="adj2"/>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Tớ là máy tính bảng</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500"/>
                                        <p:tgtEl>
                                          <p:spTgt spid="1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500"/>
                                        <p:tgtEl>
                                          <p:spTgt spid="1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2022-07-16T14:48:15Z</dcterms:created>
  <dc:creator>HOANG_HANG</dc:creator>
</cp:coreProperties>
</file>