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35"/>
  </p:notesMasterIdLst>
  <p:sldIdLst>
    <p:sldId id="399" r:id="rId3"/>
    <p:sldId id="292" r:id="rId4"/>
    <p:sldId id="388" r:id="rId5"/>
    <p:sldId id="334" r:id="rId6"/>
    <p:sldId id="300" r:id="rId7"/>
    <p:sldId id="333" r:id="rId8"/>
    <p:sldId id="338" r:id="rId9"/>
    <p:sldId id="368" r:id="rId10"/>
    <p:sldId id="336" r:id="rId11"/>
    <p:sldId id="369" r:id="rId12"/>
    <p:sldId id="392" r:id="rId13"/>
    <p:sldId id="379" r:id="rId14"/>
    <p:sldId id="377" r:id="rId15"/>
    <p:sldId id="376" r:id="rId16"/>
    <p:sldId id="371" r:id="rId17"/>
    <p:sldId id="370" r:id="rId18"/>
    <p:sldId id="383" r:id="rId19"/>
    <p:sldId id="382" r:id="rId20"/>
    <p:sldId id="393" r:id="rId21"/>
    <p:sldId id="345" r:id="rId22"/>
    <p:sldId id="394" r:id="rId23"/>
    <p:sldId id="400" r:id="rId24"/>
    <p:sldId id="401" r:id="rId25"/>
    <p:sldId id="402" r:id="rId26"/>
    <p:sldId id="403" r:id="rId27"/>
    <p:sldId id="404" r:id="rId28"/>
    <p:sldId id="315" r:id="rId29"/>
    <p:sldId id="398" r:id="rId30"/>
    <p:sldId id="331" r:id="rId31"/>
    <p:sldId id="295" r:id="rId32"/>
    <p:sldId id="397" r:id="rId33"/>
    <p:sldId id="33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3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B00"/>
    <a:srgbClr val="E6971E"/>
    <a:srgbClr val="EF9A26"/>
    <a:srgbClr val="FFA60C"/>
    <a:srgbClr val="E9B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300"/>
    <p:restoredTop sz="94629"/>
  </p:normalViewPr>
  <p:slideViewPr>
    <p:cSldViewPr snapToGrid="0">
      <p:cViewPr varScale="1">
        <p:scale>
          <a:sx n="80" d="100"/>
          <a:sy n="80" d="100"/>
        </p:scale>
        <p:origin x="82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CD1F4-C9DF-1E10-7062-5875D3721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2699B-A53E-DDEA-02CF-1182E1B25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709B3-7019-0E3A-88BA-8CD7F0A81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63EB1-F717-AF42-F3C2-FBFE84436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11/07/2025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4B9B99-BBAF-5B00-1A32-D5A2D1A15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76630B-0DE2-9279-210D-6E2120EFF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51070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524A7-F6F6-C631-9EDB-27770F820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6E43D0-ADCC-C56C-A0E0-15F174F694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F89269-0578-787A-E8AC-2B8F85FD9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D63D4A-9892-4B34-FFB2-FE062ED38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11/07/2025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02B787-0DA3-8AD2-1839-9A949793B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7613E-2FD1-DDA1-19F9-5BB0D72B3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71881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9EF15-BC5F-A92D-5DD4-54AC9E0C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BCB950-AFCD-8BE2-E59C-02C51EBB8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7BD45-A916-25F0-C4FC-82870EB60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11/07/2025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10214-A41C-2CC0-A027-7DF95FED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B6433-6EB9-346C-D1FB-90090176A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61837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8CC7A8-8441-F818-7612-8C1AFC05F3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6E3856-D60A-1505-BF6D-41DC370F8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E3FEB-B64D-FA5F-C1B2-E101354F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11/07/2025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400AD-EE73-D5D3-B791-513A5CE97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9CFB1-84AE-97F9-AB2D-2A613DBD0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62289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7956C-61CE-9EAF-5D44-F081B3577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E2C8A1-C06B-5F29-9FEB-2D8E37817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739F9-C273-A7AB-92AF-B972CE840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11/07/2025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86C10-DCA9-5ED9-C9EA-5D031649E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733DC-D1B4-77DF-A07F-1FB0A3F65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50864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E032C-FF59-0585-DD67-20E115EB0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4DC7D-B0C7-D7EF-8E5D-5FB7BAAB7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1E899-789C-291E-737B-173179684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11/07/2025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A78CA-2F0C-5BD9-02A2-121C95111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7B6A5-12B7-3A55-DC13-D9423CCC5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23616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45AD7-F8CE-371D-A41D-4328CD004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9486C-B3F0-9563-D555-A4F06886C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C05FA-FAB9-226C-5194-3BF1240BC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11/07/2025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32FB9-50D5-D7C1-33C9-B88EFD9F9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2EA8C-7EC7-09D1-F970-A4A05A8F7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00226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13A84-85B4-EA9F-12CC-A8DD857E1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79CFA-3DC2-2096-3BCF-15C593E71E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AD251-7C0A-2CBF-ED20-6C8615576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81D346-CF6C-5FC0-A107-CB6AD53B4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11/07/2025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D6612F-ED8C-8F26-A805-844FF8E71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D99E8-F7E1-0921-3DCB-F17E688E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3562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891AF-C2E8-6C1A-00F0-C90D99812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7F378-0374-82A6-4BB5-010BEE334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615FE-C9D9-C01E-BC65-DB84D76B1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BFB0E5-D9DA-84CF-E037-0D2F16BF73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86705E-A31C-FCF0-C27F-81AA848557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27909A-3E2A-94CE-3228-C67165122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11/07/2025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C9ECE-70F9-88A3-A6EB-E94ABE61D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F6874D-9523-EB4F-10DB-F5ACB254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1328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0556F-CBAB-AE05-5870-0CA997232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4C6001-996F-A809-538F-3C1F37A6D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11/07/2025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4DED42-D8B8-351D-FB57-A8E34D1C5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10B6AB-1411-4067-ED17-76D5FEC72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91555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19FFC1-D15A-D71F-5A11-68D87781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11/07/2025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1F9BC1-33AC-2DE7-6B44-481E0A506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F4A82-6330-F3FB-0069-9952D55A9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39519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7949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38127" y="-32609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692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2.2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4C1DDA-0946-24F2-64D7-20CB968EE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7A1C8-C794-A87E-25A2-3EFFB27F9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6170C-42E3-0920-EE9E-FF0AF884D5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A645C-042C-894C-ACF0-1C7414EEC7AE}" type="datetimeFigureOut">
              <a:rPr lang="en-VN" smtClean="0"/>
              <a:t>11/07/2025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E1A41-80DE-88BF-888C-488404BB2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F9652-87F8-4B0E-550C-C777BA53C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528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6.mp3"/><Relationship Id="rId7" Type="http://schemas.openxmlformats.org/officeDocument/2006/relationships/image" Target="../media/image1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png"/><Relationship Id="rId4" Type="http://schemas.openxmlformats.org/officeDocument/2006/relationships/audio" Target="../media/media6.mp3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8.mp3"/><Relationship Id="rId7" Type="http://schemas.openxmlformats.org/officeDocument/2006/relationships/image" Target="../media/image23.png"/><Relationship Id="rId12" Type="http://schemas.openxmlformats.org/officeDocument/2006/relationships/image" Target="../media/image2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.pn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6.png"/><Relationship Id="rId4" Type="http://schemas.openxmlformats.org/officeDocument/2006/relationships/audio" Target="../media/media8.mp3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eduhome.com.vn/DHALesson?idGrade=3&amp;idSubject=1&amp;idSeries=119&amp;idTheme=1068&amp;IdLevel=2&amp;idThemeServer=71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127060&amp;picture=musical-notes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CB6AEF-A4F7-F6C8-EE10-C076DEF961F7}"/>
              </a:ext>
            </a:extLst>
          </p:cNvPr>
          <p:cNvSpPr txBox="1"/>
          <p:nvPr/>
        </p:nvSpPr>
        <p:spPr>
          <a:xfrm>
            <a:off x="523875" y="942975"/>
            <a:ext cx="1068705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>
                <a:latin typeface="Bahnschrift Light Condensed" panose="020B0502040204020203" pitchFamily="34" charset="0"/>
              </a:rPr>
              <a:t>Welcome to my English class!</a:t>
            </a:r>
          </a:p>
        </p:txBody>
      </p:sp>
    </p:spTree>
    <p:extLst>
      <p:ext uri="{BB962C8B-B14F-4D97-AF65-F5344CB8AC3E}">
        <p14:creationId xmlns:p14="http://schemas.microsoft.com/office/powerpoint/2010/main" val="3695172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F3411BF-BD1C-80CA-2C3F-9989DD6836C4}"/>
              </a:ext>
            </a:extLst>
          </p:cNvPr>
          <p:cNvSpPr/>
          <p:nvPr/>
        </p:nvSpPr>
        <p:spPr>
          <a:xfrm>
            <a:off x="2999743" y="2679301"/>
            <a:ext cx="3746946" cy="66247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 and point</a:t>
            </a:r>
            <a:endParaRPr lang="en-US" b="1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0C5F24D-088B-34E5-31FB-A522593425A3}"/>
              </a:ext>
            </a:extLst>
          </p:cNvPr>
          <p:cNvSpPr/>
          <p:nvPr/>
        </p:nvSpPr>
        <p:spPr>
          <a:xfrm>
            <a:off x="4385005" y="3893483"/>
            <a:ext cx="3892097" cy="662474"/>
          </a:xfrm>
          <a:prstGeom prst="roundRect">
            <a:avLst/>
          </a:prstGeom>
          <a:solidFill>
            <a:srgbClr val="E6971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 and clap</a:t>
            </a:r>
            <a:endParaRPr lang="en-US" b="1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211B9E5-4A8D-E238-76E5-409EDAD8777D}"/>
              </a:ext>
            </a:extLst>
          </p:cNvPr>
          <p:cNvSpPr/>
          <p:nvPr/>
        </p:nvSpPr>
        <p:spPr>
          <a:xfrm>
            <a:off x="5677436" y="5107666"/>
            <a:ext cx="3892097" cy="662474"/>
          </a:xfrm>
          <a:prstGeom prst="roundRect">
            <a:avLst/>
          </a:prstGeom>
          <a:solidFill>
            <a:srgbClr val="FF9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 and chant</a:t>
            </a:r>
            <a:endParaRPr lang="en-US" b="1" dirty="0"/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907D087-0F46-AAAD-A594-043E031E200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476592"/>
            <a:ext cx="5803900" cy="1651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1345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 3.2.mp4" descr="chant 3.2.mp4">
            <a:hlinkClick r:id="" action="ppaction://media"/>
            <a:extLst>
              <a:ext uri="{FF2B5EF4-FFF2-40B4-BE49-F238E27FC236}">
                <a16:creationId xmlns:a16="http://schemas.microsoft.com/office/drawing/2014/main" id="{4EA6DB97-EEEE-72AF-FB8E-DF7862890B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5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31" y="-55984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876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ECD842-1889-AC84-85DE-8AAA4E1E233B}"/>
              </a:ext>
            </a:extLst>
          </p:cNvPr>
          <p:cNvSpPr txBox="1"/>
          <p:nvPr/>
        </p:nvSpPr>
        <p:spPr>
          <a:xfrm>
            <a:off x="433123" y="2224263"/>
            <a:ext cx="116274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B0F0"/>
                </a:solidFill>
              </a:rPr>
              <a:t>Look at the pictures and answer these questions</a:t>
            </a:r>
            <a:r>
              <a:rPr lang="en-US" sz="4400" b="1" dirty="0">
                <a:solidFill>
                  <a:srgbClr val="00B0F0"/>
                </a:solidFill>
              </a:rPr>
              <a:t>.</a:t>
            </a:r>
            <a:endParaRPr lang="en-VN" sz="4400" b="1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641930" y="503851"/>
            <a:ext cx="1784028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3524454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7A9FDA-1500-8FBB-D689-7B46155AD087}"/>
              </a:ext>
            </a:extLst>
          </p:cNvPr>
          <p:cNvSpPr txBox="1"/>
          <p:nvPr/>
        </p:nvSpPr>
        <p:spPr>
          <a:xfrm>
            <a:off x="424324" y="521461"/>
            <a:ext cx="5832174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What are they doing? </a:t>
            </a:r>
            <a:endParaRPr lang="en-US" sz="6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08A1B0-5E6A-B563-4C33-62E6ABA24092}"/>
              </a:ext>
            </a:extLst>
          </p:cNvPr>
          <p:cNvSpPr txBox="1"/>
          <p:nvPr/>
        </p:nvSpPr>
        <p:spPr>
          <a:xfrm>
            <a:off x="436200" y="521461"/>
            <a:ext cx="5832174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Where are they?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1621AD-10DD-57DC-DEFB-B834670DA72A}"/>
              </a:ext>
            </a:extLst>
          </p:cNvPr>
          <p:cNvSpPr txBox="1"/>
          <p:nvPr/>
        </p:nvSpPr>
        <p:spPr>
          <a:xfrm>
            <a:off x="412448" y="521461"/>
            <a:ext cx="5820298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Who can you see?</a:t>
            </a: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E23282C4-0105-F551-0B7B-2A3012433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948" y="1167791"/>
            <a:ext cx="8502952" cy="493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D2-TRACK 11.mp3" descr="CD2-TRACK 11.mp3">
            <a:hlinkClick r:id="" action="ppaction://media"/>
            <a:extLst>
              <a:ext uri="{FF2B5EF4-FFF2-40B4-BE49-F238E27FC236}">
                <a16:creationId xmlns:a16="http://schemas.microsoft.com/office/drawing/2014/main" id="{69A3EF50-FF66-3E8D-4E61-D639549228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05236" y="884762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21BC6A-DBE3-9161-714C-04E8D492C263}"/>
              </a:ext>
            </a:extLst>
          </p:cNvPr>
          <p:cNvSpPr txBox="1"/>
          <p:nvPr/>
        </p:nvSpPr>
        <p:spPr>
          <a:xfrm>
            <a:off x="246618" y="2825841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1</a:t>
            </a:r>
            <a:r>
              <a:rPr lang="en-VN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879DF6-F162-E37E-1141-86395BF283CB}"/>
              </a:ext>
            </a:extLst>
          </p:cNvPr>
          <p:cNvSpPr txBox="1"/>
          <p:nvPr/>
        </p:nvSpPr>
        <p:spPr>
          <a:xfrm>
            <a:off x="205025" y="5022025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2</a:t>
            </a:r>
            <a:r>
              <a:rPr lang="en-VN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364AF2-AE90-AE03-CAAF-262726D5F38E}"/>
              </a:ext>
            </a:extLst>
          </p:cNvPr>
          <p:cNvSpPr txBox="1"/>
          <p:nvPr/>
        </p:nvSpPr>
        <p:spPr>
          <a:xfrm>
            <a:off x="6096000" y="2502675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3</a:t>
            </a:r>
            <a:r>
              <a:rPr lang="en-VN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45EF33-A685-17F5-B140-BFFBFEF1000E}"/>
              </a:ext>
            </a:extLst>
          </p:cNvPr>
          <p:cNvSpPr txBox="1"/>
          <p:nvPr/>
        </p:nvSpPr>
        <p:spPr>
          <a:xfrm>
            <a:off x="5999965" y="4839019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4</a:t>
            </a:r>
            <a:r>
              <a:rPr lang="en-VN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D88FD1-D15B-D1C5-23CF-0EE236E3022D}"/>
              </a:ext>
            </a:extLst>
          </p:cNvPr>
          <p:cNvSpPr txBox="1"/>
          <p:nvPr/>
        </p:nvSpPr>
        <p:spPr>
          <a:xfrm flipH="1">
            <a:off x="18472" y="338922"/>
            <a:ext cx="2053769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While-Listening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4D273B4B-3518-A784-6229-B70EB624A3B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437" y="1659689"/>
            <a:ext cx="4457825" cy="2587409"/>
          </a:xfrm>
          <a:prstGeom prst="rect">
            <a:avLst/>
          </a:prstGeom>
        </p:spPr>
      </p:pic>
      <p:pic>
        <p:nvPicPr>
          <p:cNvPr id="6" name="Picture 5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6ACF22C7-F544-1AA7-43D9-A822E7D9934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595" y="4266471"/>
            <a:ext cx="4457825" cy="2157438"/>
          </a:xfrm>
          <a:prstGeom prst="rect">
            <a:avLst/>
          </a:prstGeom>
        </p:spPr>
      </p:pic>
      <p:pic>
        <p:nvPicPr>
          <p:cNvPr id="18" name="Picture 1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9F867C0-8B8F-820D-2578-E9837886769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7797" y="1320779"/>
            <a:ext cx="4623061" cy="5082164"/>
          </a:xfrm>
          <a:prstGeom prst="rect">
            <a:avLst/>
          </a:prstGeom>
        </p:spPr>
      </p:pic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D46C69E2-8E3C-8B48-D2F7-E63A0817B03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849" y="745022"/>
            <a:ext cx="4889500" cy="825500"/>
          </a:xfrm>
          <a:prstGeom prst="rect">
            <a:avLst/>
          </a:prstGeom>
        </p:spPr>
      </p:pic>
      <p:pic>
        <p:nvPicPr>
          <p:cNvPr id="3" name="CD2-TRACK 11">
            <a:hlinkClick r:id="" action="ppaction://media"/>
            <a:extLst>
              <a:ext uri="{FF2B5EF4-FFF2-40B4-BE49-F238E27FC236}">
                <a16:creationId xmlns:a16="http://schemas.microsoft.com/office/drawing/2014/main" id="{91F1EA3B-77CC-D827-99B0-8DA5483D73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27349" y="6558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2-TRACK 12.mp3" descr="CD2-TRACK 12.mp3">
            <a:hlinkClick r:id="" action="ppaction://media"/>
            <a:extLst>
              <a:ext uri="{FF2B5EF4-FFF2-40B4-BE49-F238E27FC236}">
                <a16:creationId xmlns:a16="http://schemas.microsoft.com/office/drawing/2014/main" id="{938EF74A-DE68-E024-E5F4-6A02A9513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65798" y="356260"/>
            <a:ext cx="812800" cy="812800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F97B79DC-36D0-53E0-E7BA-16CDF0EF37C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78" y="359229"/>
            <a:ext cx="43942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2AF849AF-026F-4A02-9C40-DFE562B37D8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71" y="1428585"/>
            <a:ext cx="5906057" cy="27771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1D2BB5-802B-6633-757A-D857E846C21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71" y="4360723"/>
            <a:ext cx="6164200" cy="17467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DEF6AC-5743-568C-1515-3B0688BA05B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7558" y="1095986"/>
            <a:ext cx="5908471" cy="28025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444CD4-9B70-99E6-A822-AB598A51375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8993" y="3791689"/>
            <a:ext cx="5797036" cy="2554022"/>
          </a:xfrm>
          <a:prstGeom prst="rect">
            <a:avLst/>
          </a:prstGeom>
        </p:spPr>
      </p:pic>
      <p:pic>
        <p:nvPicPr>
          <p:cNvPr id="2" name="CD2-TRACK 12">
            <a:hlinkClick r:id="" action="ppaction://media"/>
            <a:extLst>
              <a:ext uri="{FF2B5EF4-FFF2-40B4-BE49-F238E27FC236}">
                <a16:creationId xmlns:a16="http://schemas.microsoft.com/office/drawing/2014/main" id="{ED4711B5-A6DE-7E3A-4479-E2EEE2799C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72604" y="5068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7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7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0AB4ED-3556-B0E9-AE34-EB85AD8ADEF6}"/>
              </a:ext>
            </a:extLst>
          </p:cNvPr>
          <p:cNvSpPr txBox="1"/>
          <p:nvPr/>
        </p:nvSpPr>
        <p:spPr>
          <a:xfrm>
            <a:off x="1923803" y="748145"/>
            <a:ext cx="2404184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b="1" dirty="0"/>
              <a:t>Let’s check!</a:t>
            </a: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B31F02C7-294E-0F22-6C6D-EE27F035D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828" y="1971302"/>
            <a:ext cx="9848343" cy="279070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3900E09-166C-4C80-82EC-E6A5B44916BD}"/>
              </a:ext>
            </a:extLst>
          </p:cNvPr>
          <p:cNvSpPr/>
          <p:nvPr/>
        </p:nvSpPr>
        <p:spPr>
          <a:xfrm>
            <a:off x="5857219" y="3336961"/>
            <a:ext cx="2075497" cy="760026"/>
          </a:xfrm>
          <a:custGeom>
            <a:avLst/>
            <a:gdLst>
              <a:gd name="connsiteX0" fmla="*/ 0 w 2075497"/>
              <a:gd name="connsiteY0" fmla="*/ 380013 h 760026"/>
              <a:gd name="connsiteX1" fmla="*/ 1037749 w 2075497"/>
              <a:gd name="connsiteY1" fmla="*/ 0 h 760026"/>
              <a:gd name="connsiteX2" fmla="*/ 2075498 w 2075497"/>
              <a:gd name="connsiteY2" fmla="*/ 380013 h 760026"/>
              <a:gd name="connsiteX3" fmla="*/ 1037749 w 2075497"/>
              <a:gd name="connsiteY3" fmla="*/ 760026 h 760026"/>
              <a:gd name="connsiteX4" fmla="*/ 0 w 2075497"/>
              <a:gd name="connsiteY4" fmla="*/ 380013 h 76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5497" h="760026" extrusionOk="0">
                <a:moveTo>
                  <a:pt x="0" y="380013"/>
                </a:moveTo>
                <a:cubicBezTo>
                  <a:pt x="-76968" y="122663"/>
                  <a:pt x="359618" y="39407"/>
                  <a:pt x="1037749" y="0"/>
                </a:cubicBezTo>
                <a:cubicBezTo>
                  <a:pt x="1648701" y="7962"/>
                  <a:pt x="2054557" y="170804"/>
                  <a:pt x="2075498" y="380013"/>
                </a:cubicBezTo>
                <a:cubicBezTo>
                  <a:pt x="2017075" y="646941"/>
                  <a:pt x="1589578" y="877780"/>
                  <a:pt x="1037749" y="760026"/>
                </a:cubicBezTo>
                <a:cubicBezTo>
                  <a:pt x="449948" y="752001"/>
                  <a:pt x="32901" y="605608"/>
                  <a:pt x="0" y="380013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7084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BD3ACBF2-F099-DC40-B41F-4CA0A39C59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123" y="1068779"/>
            <a:ext cx="9037944" cy="428699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0F41676-58F8-8896-F58F-84FEA3CA4E4D}"/>
              </a:ext>
            </a:extLst>
          </p:cNvPr>
          <p:cNvSpPr/>
          <p:nvPr/>
        </p:nvSpPr>
        <p:spPr>
          <a:xfrm>
            <a:off x="7282258" y="1888171"/>
            <a:ext cx="1529233" cy="760026"/>
          </a:xfrm>
          <a:custGeom>
            <a:avLst/>
            <a:gdLst>
              <a:gd name="connsiteX0" fmla="*/ 0 w 1529233"/>
              <a:gd name="connsiteY0" fmla="*/ 380013 h 760026"/>
              <a:gd name="connsiteX1" fmla="*/ 764617 w 1529233"/>
              <a:gd name="connsiteY1" fmla="*/ 0 h 760026"/>
              <a:gd name="connsiteX2" fmla="*/ 1529234 w 1529233"/>
              <a:gd name="connsiteY2" fmla="*/ 380013 h 760026"/>
              <a:gd name="connsiteX3" fmla="*/ 764617 w 1529233"/>
              <a:gd name="connsiteY3" fmla="*/ 760026 h 760026"/>
              <a:gd name="connsiteX4" fmla="*/ 0 w 1529233"/>
              <a:gd name="connsiteY4" fmla="*/ 380013 h 76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9233" h="760026" extrusionOk="0">
                <a:moveTo>
                  <a:pt x="0" y="380013"/>
                </a:moveTo>
                <a:cubicBezTo>
                  <a:pt x="-73607" y="124736"/>
                  <a:pt x="296173" y="17324"/>
                  <a:pt x="764617" y="0"/>
                </a:cubicBezTo>
                <a:cubicBezTo>
                  <a:pt x="1224722" y="7962"/>
                  <a:pt x="1508293" y="170804"/>
                  <a:pt x="1529234" y="380013"/>
                </a:cubicBezTo>
                <a:cubicBezTo>
                  <a:pt x="1482083" y="635933"/>
                  <a:pt x="1181622" y="789218"/>
                  <a:pt x="764617" y="760026"/>
                </a:cubicBezTo>
                <a:cubicBezTo>
                  <a:pt x="327663" y="752001"/>
                  <a:pt x="32901" y="605608"/>
                  <a:pt x="0" y="380013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6267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7B23BB5-E426-B540-597E-484830D32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65" y="688768"/>
            <a:ext cx="10107835" cy="445324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BA8DAC9-BBFE-EF31-6904-AC186BC6B402}"/>
              </a:ext>
            </a:extLst>
          </p:cNvPr>
          <p:cNvSpPr/>
          <p:nvPr/>
        </p:nvSpPr>
        <p:spPr>
          <a:xfrm>
            <a:off x="7769146" y="2066301"/>
            <a:ext cx="2491135" cy="760026"/>
          </a:xfrm>
          <a:custGeom>
            <a:avLst/>
            <a:gdLst>
              <a:gd name="connsiteX0" fmla="*/ 0 w 2491135"/>
              <a:gd name="connsiteY0" fmla="*/ 380013 h 760026"/>
              <a:gd name="connsiteX1" fmla="*/ 1245568 w 2491135"/>
              <a:gd name="connsiteY1" fmla="*/ 0 h 760026"/>
              <a:gd name="connsiteX2" fmla="*/ 2491136 w 2491135"/>
              <a:gd name="connsiteY2" fmla="*/ 380013 h 760026"/>
              <a:gd name="connsiteX3" fmla="*/ 1245568 w 2491135"/>
              <a:gd name="connsiteY3" fmla="*/ 760026 h 760026"/>
              <a:gd name="connsiteX4" fmla="*/ 0 w 2491135"/>
              <a:gd name="connsiteY4" fmla="*/ 380013 h 76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1135" h="760026" extrusionOk="0">
                <a:moveTo>
                  <a:pt x="0" y="380013"/>
                </a:moveTo>
                <a:cubicBezTo>
                  <a:pt x="-27113" y="153414"/>
                  <a:pt x="501748" y="20985"/>
                  <a:pt x="1245568" y="0"/>
                </a:cubicBezTo>
                <a:cubicBezTo>
                  <a:pt x="1971295" y="7962"/>
                  <a:pt x="2470195" y="170804"/>
                  <a:pt x="2491136" y="380013"/>
                </a:cubicBezTo>
                <a:cubicBezTo>
                  <a:pt x="2432561" y="647090"/>
                  <a:pt x="1908330" y="899016"/>
                  <a:pt x="1245568" y="760026"/>
                </a:cubicBezTo>
                <a:cubicBezTo>
                  <a:pt x="542992" y="752001"/>
                  <a:pt x="32901" y="605608"/>
                  <a:pt x="0" y="380013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5657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58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2AF849AF-026F-4A02-9C40-DFE562B37D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71" y="1428585"/>
            <a:ext cx="5906057" cy="27771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1D2BB5-802B-6633-757A-D857E846C2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93" y="4316149"/>
            <a:ext cx="6164200" cy="17467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DEF6AC-5743-568C-1515-3B0688BA05B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7558" y="1095986"/>
            <a:ext cx="5908471" cy="28025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444CD4-9B70-99E6-A822-AB598A51375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8993" y="3791689"/>
            <a:ext cx="5797036" cy="2554022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35F9CDEF-DEFF-5E6E-335D-9E05B064F17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32" y="377903"/>
            <a:ext cx="5511134" cy="8196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8466BF9-9778-004E-DF72-B00B2FF1FF3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7435" y="342451"/>
            <a:ext cx="1733243" cy="93688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C5668147-0C34-1642-946A-8C3415247750}"/>
              </a:ext>
            </a:extLst>
          </p:cNvPr>
          <p:cNvSpPr/>
          <p:nvPr/>
        </p:nvSpPr>
        <p:spPr>
          <a:xfrm>
            <a:off x="3059000" y="5189516"/>
            <a:ext cx="1346746" cy="522515"/>
          </a:xfrm>
          <a:custGeom>
            <a:avLst/>
            <a:gdLst>
              <a:gd name="connsiteX0" fmla="*/ 0 w 1346746"/>
              <a:gd name="connsiteY0" fmla="*/ 261258 h 522515"/>
              <a:gd name="connsiteX1" fmla="*/ 673373 w 1346746"/>
              <a:gd name="connsiteY1" fmla="*/ 0 h 522515"/>
              <a:gd name="connsiteX2" fmla="*/ 1346746 w 1346746"/>
              <a:gd name="connsiteY2" fmla="*/ 261258 h 522515"/>
              <a:gd name="connsiteX3" fmla="*/ 673373 w 1346746"/>
              <a:gd name="connsiteY3" fmla="*/ 522516 h 522515"/>
              <a:gd name="connsiteX4" fmla="*/ 0 w 1346746"/>
              <a:gd name="connsiteY4" fmla="*/ 261258 h 52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746" h="522515" extrusionOk="0">
                <a:moveTo>
                  <a:pt x="0" y="261258"/>
                </a:moveTo>
                <a:cubicBezTo>
                  <a:pt x="-68763" y="74555"/>
                  <a:pt x="234099" y="25289"/>
                  <a:pt x="673373" y="0"/>
                </a:cubicBezTo>
                <a:cubicBezTo>
                  <a:pt x="1051404" y="1292"/>
                  <a:pt x="1341678" y="117130"/>
                  <a:pt x="1346746" y="261258"/>
                </a:cubicBezTo>
                <a:cubicBezTo>
                  <a:pt x="1297776" y="453369"/>
                  <a:pt x="1033456" y="587797"/>
                  <a:pt x="673373" y="522516"/>
                </a:cubicBezTo>
                <a:cubicBezTo>
                  <a:pt x="290617" y="516573"/>
                  <a:pt x="26656" y="418284"/>
                  <a:pt x="0" y="261258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EAC531A-2314-2F03-E27E-078B13D57145}"/>
              </a:ext>
            </a:extLst>
          </p:cNvPr>
          <p:cNvSpPr/>
          <p:nvPr/>
        </p:nvSpPr>
        <p:spPr>
          <a:xfrm>
            <a:off x="10254343" y="1632857"/>
            <a:ext cx="963386" cy="489858"/>
          </a:xfrm>
          <a:custGeom>
            <a:avLst/>
            <a:gdLst>
              <a:gd name="connsiteX0" fmla="*/ 0 w 963386"/>
              <a:gd name="connsiteY0" fmla="*/ 244929 h 489858"/>
              <a:gd name="connsiteX1" fmla="*/ 481693 w 963386"/>
              <a:gd name="connsiteY1" fmla="*/ 0 h 489858"/>
              <a:gd name="connsiteX2" fmla="*/ 963386 w 963386"/>
              <a:gd name="connsiteY2" fmla="*/ 244929 h 489858"/>
              <a:gd name="connsiteX3" fmla="*/ 481693 w 963386"/>
              <a:gd name="connsiteY3" fmla="*/ 489858 h 489858"/>
              <a:gd name="connsiteX4" fmla="*/ 0 w 963386"/>
              <a:gd name="connsiteY4" fmla="*/ 244929 h 489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3386" h="489858" extrusionOk="0">
                <a:moveTo>
                  <a:pt x="0" y="244929"/>
                </a:moveTo>
                <a:cubicBezTo>
                  <a:pt x="-49377" y="79201"/>
                  <a:pt x="159924" y="20919"/>
                  <a:pt x="481693" y="0"/>
                </a:cubicBezTo>
                <a:cubicBezTo>
                  <a:pt x="779758" y="6744"/>
                  <a:pt x="949507" y="110099"/>
                  <a:pt x="963386" y="244929"/>
                </a:cubicBezTo>
                <a:cubicBezTo>
                  <a:pt x="927102" y="415633"/>
                  <a:pt x="743011" y="515916"/>
                  <a:pt x="481693" y="489858"/>
                </a:cubicBezTo>
                <a:cubicBezTo>
                  <a:pt x="189887" y="475757"/>
                  <a:pt x="3559" y="381900"/>
                  <a:pt x="0" y="244929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40C2201-C46F-27FD-677E-E8EEE327D603}"/>
              </a:ext>
            </a:extLst>
          </p:cNvPr>
          <p:cNvSpPr/>
          <p:nvPr/>
        </p:nvSpPr>
        <p:spPr>
          <a:xfrm>
            <a:off x="10123827" y="4546185"/>
            <a:ext cx="1436801" cy="522515"/>
          </a:xfrm>
          <a:custGeom>
            <a:avLst/>
            <a:gdLst>
              <a:gd name="connsiteX0" fmla="*/ 0 w 1436801"/>
              <a:gd name="connsiteY0" fmla="*/ 261258 h 522515"/>
              <a:gd name="connsiteX1" fmla="*/ 718401 w 1436801"/>
              <a:gd name="connsiteY1" fmla="*/ 0 h 522515"/>
              <a:gd name="connsiteX2" fmla="*/ 1436802 w 1436801"/>
              <a:gd name="connsiteY2" fmla="*/ 261258 h 522515"/>
              <a:gd name="connsiteX3" fmla="*/ 718401 w 1436801"/>
              <a:gd name="connsiteY3" fmla="*/ 522516 h 522515"/>
              <a:gd name="connsiteX4" fmla="*/ 0 w 1436801"/>
              <a:gd name="connsiteY4" fmla="*/ 261258 h 52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6801" h="522515" extrusionOk="0">
                <a:moveTo>
                  <a:pt x="0" y="261258"/>
                </a:moveTo>
                <a:cubicBezTo>
                  <a:pt x="-45464" y="88926"/>
                  <a:pt x="284612" y="13897"/>
                  <a:pt x="718401" y="0"/>
                </a:cubicBezTo>
                <a:cubicBezTo>
                  <a:pt x="1121300" y="1292"/>
                  <a:pt x="1431734" y="117130"/>
                  <a:pt x="1436802" y="261258"/>
                </a:cubicBezTo>
                <a:cubicBezTo>
                  <a:pt x="1412775" y="429011"/>
                  <a:pt x="1111752" y="541370"/>
                  <a:pt x="718401" y="522516"/>
                </a:cubicBezTo>
                <a:cubicBezTo>
                  <a:pt x="310777" y="516573"/>
                  <a:pt x="26656" y="418284"/>
                  <a:pt x="0" y="261258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87676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348698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6168903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92068" y="1818408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Phonics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>
                <a:solidFill>
                  <a:srgbClr val="0070C0"/>
                </a:solidFill>
              </a:rPr>
              <a:t>/</a:t>
            </a:r>
            <a:r>
              <a:rPr lang="en-US" sz="3600">
                <a:solidFill>
                  <a:srgbClr val="FF0000"/>
                </a:solidFill>
              </a:rPr>
              <a:t>ɪ</a:t>
            </a:r>
            <a:r>
              <a:rPr lang="en-US" sz="3600">
                <a:solidFill>
                  <a:srgbClr val="0070C0"/>
                </a:solidFill>
              </a:rPr>
              <a:t>/</a:t>
            </a:r>
            <a:endParaRPr lang="en-VN" sz="3600" dirty="0">
              <a:solidFill>
                <a:srgbClr val="0070C0"/>
              </a:solidFill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21311" y="1818408"/>
            <a:ext cx="6051285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Do you like </a:t>
            </a:r>
            <a:r>
              <a:rPr lang="en-US" sz="3600" i="1">
                <a:solidFill>
                  <a:srgbClr val="FF0000"/>
                </a:solidFill>
              </a:rPr>
              <a:t>English</a:t>
            </a:r>
            <a:r>
              <a:rPr lang="en-US" sz="3600" i="1">
                <a:solidFill>
                  <a:srgbClr val="0070C0"/>
                </a:solidFill>
              </a:rPr>
              <a:t>?</a:t>
            </a:r>
            <a:endParaRPr lang="en-US" sz="60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Yes</a:t>
            </a:r>
            <a:r>
              <a:rPr lang="en-US" sz="3600" i="1">
                <a:solidFill>
                  <a:srgbClr val="0070C0"/>
                </a:solidFill>
              </a:rPr>
              <a:t>, I do./</a:t>
            </a:r>
            <a:r>
              <a:rPr lang="en-US" sz="3600" i="1" dirty="0">
                <a:solidFill>
                  <a:srgbClr val="0070C0"/>
                </a:solidFill>
              </a:rPr>
              <a:t>No</a:t>
            </a:r>
            <a:r>
              <a:rPr lang="en-US" sz="3600" i="1">
                <a:solidFill>
                  <a:srgbClr val="0070C0"/>
                </a:solidFill>
              </a:rPr>
              <a:t>, I don’t. </a:t>
            </a:r>
            <a:endParaRPr lang="en-US" sz="6000" i="1" dirty="0">
              <a:solidFill>
                <a:srgbClr val="0070C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.</a:t>
            </a:r>
            <a:r>
              <a:rPr lang="en-US" sz="3600" i="1">
                <a:solidFill>
                  <a:srgbClr val="00B050"/>
                </a:solidFill>
              </a:rPr>
              <a:t> </a:t>
            </a:r>
            <a:endParaRPr lang="en-US" sz="60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605160"/>
      </p:ext>
    </p:extLst>
  </p:cSld>
  <p:clrMapOvr>
    <a:masterClrMapping/>
  </p:clrMapOvr>
  <p:transition spd="med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the vocabularies, structure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31 WB.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on page 23.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43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659161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812111"/>
      </p:ext>
    </p:extLst>
  </p:cSld>
  <p:clrMapOvr>
    <a:masterClrMapping/>
  </p:clrMapOvr>
  <p:transition spd="med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9B6C3DF-49AD-6EE1-E289-45E8B9175D82}"/>
              </a:ext>
            </a:extLst>
          </p:cNvPr>
          <p:cNvSpPr/>
          <p:nvPr/>
        </p:nvSpPr>
        <p:spPr>
          <a:xfrm>
            <a:off x="4062915" y="409036"/>
            <a:ext cx="2403986" cy="662474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Let’s play!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8574833" y="886408"/>
            <a:ext cx="3032449" cy="36933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C5364D-9A63-C65B-4647-665BD3734DA5}"/>
              </a:ext>
            </a:extLst>
          </p:cNvPr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DHA App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1300" y="2001911"/>
            <a:ext cx="8607163" cy="384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279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84E140-561F-F7AC-00E1-379CF44B7E4F}"/>
              </a:ext>
            </a:extLst>
          </p:cNvPr>
          <p:cNvSpPr txBox="1"/>
          <p:nvPr/>
        </p:nvSpPr>
        <p:spPr>
          <a:xfrm>
            <a:off x="730819" y="1306092"/>
            <a:ext cx="2783454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b="1" dirty="0"/>
              <a:t>LET’S CHANT!</a:t>
            </a:r>
          </a:p>
        </p:txBody>
      </p:sp>
      <p:pic>
        <p:nvPicPr>
          <p:cNvPr id="4" name="Picture 3" descr="A picture containing clipart, guitar&#10;&#10;Description automatically generated">
            <a:extLst>
              <a:ext uri="{FF2B5EF4-FFF2-40B4-BE49-F238E27FC236}">
                <a16:creationId xmlns:a16="http://schemas.microsoft.com/office/drawing/2014/main" id="{106FDE4F-5B4A-4D01-8ADD-172D82EBBD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357797" y="2505491"/>
            <a:ext cx="8834203" cy="333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806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92068" y="1818408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Phonics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eɪ</a:t>
            </a:r>
            <a:r>
              <a:rPr lang="en-US" sz="3600" dirty="0">
                <a:solidFill>
                  <a:srgbClr val="0070C0"/>
                </a:solidFill>
              </a:rPr>
              <a:t>/ and /</a:t>
            </a:r>
            <a:r>
              <a:rPr lang="en-US" sz="3600" dirty="0" err="1">
                <a:solidFill>
                  <a:srgbClr val="FF0000"/>
                </a:solidFill>
              </a:rPr>
              <a:t>ɪə</a:t>
            </a:r>
            <a:r>
              <a:rPr lang="en-US" sz="3600" dirty="0">
                <a:solidFill>
                  <a:srgbClr val="0070C0"/>
                </a:solidFill>
              </a:rPr>
              <a:t>/</a:t>
            </a:r>
            <a:endParaRPr lang="en-VN" sz="3600" dirty="0">
              <a:solidFill>
                <a:srgbClr val="0070C0"/>
              </a:solidFill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21311" y="1818408"/>
            <a:ext cx="6051285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Is this your (</a:t>
            </a:r>
            <a:r>
              <a:rPr lang="en-US" sz="3600" i="1" dirty="0">
                <a:solidFill>
                  <a:srgbClr val="FF0000"/>
                </a:solidFill>
              </a:rPr>
              <a:t>eraser</a:t>
            </a:r>
            <a:r>
              <a:rPr lang="en-US" sz="3600" i="1" dirty="0">
                <a:solidFill>
                  <a:srgbClr val="0070C0"/>
                </a:solidFill>
              </a:rPr>
              <a:t>)? </a:t>
            </a:r>
            <a:endParaRPr lang="en-US" sz="60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Yes, it is./No, it isn't. </a:t>
            </a:r>
            <a:endParaRPr lang="en-US" sz="60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Are these your (</a:t>
            </a:r>
            <a:r>
              <a:rPr lang="en-US" sz="3600" i="1" dirty="0">
                <a:solidFill>
                  <a:srgbClr val="FF0000"/>
                </a:solidFill>
              </a:rPr>
              <a:t>notebooks</a:t>
            </a:r>
            <a:r>
              <a:rPr lang="en-US" sz="3600" i="1" dirty="0">
                <a:solidFill>
                  <a:srgbClr val="0070C0"/>
                </a:solidFill>
              </a:rPr>
              <a:t>)? </a:t>
            </a:r>
            <a:endParaRPr lang="en-US" sz="60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Yes, they are./No, they aren't.</a:t>
            </a:r>
            <a:r>
              <a:rPr lang="en-US" sz="3600" i="1" dirty="0">
                <a:solidFill>
                  <a:srgbClr val="00B050"/>
                </a:solidFill>
              </a:rPr>
              <a:t> </a:t>
            </a:r>
            <a:endParaRPr lang="en-US" sz="60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the vocabularies, structure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31 WB.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on page 23.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43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451613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3: School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2.2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42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278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58379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</a:p>
          <a:p>
            <a:pPr algn="ctr"/>
            <a:endParaRPr lang="en-US" sz="40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F5DAD3-34B7-E608-4C51-592292A00A8C}"/>
              </a:ext>
            </a:extLst>
          </p:cNvPr>
          <p:cNvSpPr txBox="1"/>
          <p:nvPr/>
        </p:nvSpPr>
        <p:spPr>
          <a:xfrm>
            <a:off x="4463751" y="3682811"/>
            <a:ext cx="109356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/</a:t>
            </a:r>
            <a:r>
              <a:rPr lang="en-US" sz="6600" dirty="0" err="1">
                <a:solidFill>
                  <a:srgbClr val="FF0000"/>
                </a:solidFill>
              </a:rPr>
              <a:t>ɪ</a:t>
            </a:r>
            <a:r>
              <a:rPr lang="en-US" sz="6600" dirty="0">
                <a:solidFill>
                  <a:schemeClr val="bg1"/>
                </a:solidFill>
              </a:rPr>
              <a:t>/</a:t>
            </a:r>
            <a:endParaRPr lang="en-VN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26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hysical.mp3" descr="physical.mp3">
            <a:hlinkClick r:id="" action="ppaction://media"/>
            <a:extLst>
              <a:ext uri="{FF2B5EF4-FFF2-40B4-BE49-F238E27FC236}">
                <a16:creationId xmlns:a16="http://schemas.microsoft.com/office/drawing/2014/main" id="{4C025D77-E0EA-CAB1-6F82-08FC7B1700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35206" y="2712692"/>
            <a:ext cx="812800" cy="812800"/>
          </a:xfrm>
          <a:prstGeom prst="rect">
            <a:avLst/>
          </a:prstGeom>
        </p:spPr>
      </p:pic>
      <p:pic>
        <p:nvPicPr>
          <p:cNvPr id="5" name="english.mp3" descr="english.mp3">
            <a:hlinkClick r:id="" action="ppaction://media"/>
            <a:extLst>
              <a:ext uri="{FF2B5EF4-FFF2-40B4-BE49-F238E27FC236}">
                <a16:creationId xmlns:a16="http://schemas.microsoft.com/office/drawing/2014/main" id="{529F920D-296A-86BF-6699-B14D50821E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38995" y="2876720"/>
            <a:ext cx="812800" cy="812800"/>
          </a:xfrm>
          <a:prstGeom prst="rect">
            <a:avLst/>
          </a:prstGeom>
        </p:spPr>
      </p:pic>
      <p:pic>
        <p:nvPicPr>
          <p:cNvPr id="4" name="CD2-TRACK 9.mp3" descr="CD2-TRACK 9.mp3">
            <a:hlinkClick r:id="" action="ppaction://media"/>
            <a:extLst>
              <a:ext uri="{FF2B5EF4-FFF2-40B4-BE49-F238E27FC236}">
                <a16:creationId xmlns:a16="http://schemas.microsoft.com/office/drawing/2014/main" id="{4AA2963E-05B7-4B2A-28C1-FD2C9B1226B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07065" y="758497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57C0C2-A434-C801-26E9-A4AD66C013DF}"/>
              </a:ext>
            </a:extLst>
          </p:cNvPr>
          <p:cNvSpPr txBox="1"/>
          <p:nvPr/>
        </p:nvSpPr>
        <p:spPr>
          <a:xfrm>
            <a:off x="7557260" y="2877696"/>
            <a:ext cx="2148376" cy="76944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physical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17B1C4-D1DA-EE50-BFD6-7426532FA032}"/>
              </a:ext>
            </a:extLst>
          </p:cNvPr>
          <p:cNvSpPr txBox="1"/>
          <p:nvPr/>
        </p:nvSpPr>
        <p:spPr>
          <a:xfrm>
            <a:off x="2464807" y="2898400"/>
            <a:ext cx="2148377" cy="76944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English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E1A40A-FC4A-0509-88BE-284E8AEF75A9}"/>
              </a:ext>
            </a:extLst>
          </p:cNvPr>
          <p:cNvCxnSpPr>
            <a:cxnSpLocks/>
          </p:cNvCxnSpPr>
          <p:nvPr/>
        </p:nvCxnSpPr>
        <p:spPr>
          <a:xfrm>
            <a:off x="2793378" y="3525492"/>
            <a:ext cx="243453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9175872-3B06-741F-3411-1FAB1F748B96}"/>
              </a:ext>
            </a:extLst>
          </p:cNvPr>
          <p:cNvSpPr txBox="1"/>
          <p:nvPr/>
        </p:nvSpPr>
        <p:spPr>
          <a:xfrm>
            <a:off x="2574305" y="3667841"/>
            <a:ext cx="681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ɪ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  <a:endParaRPr lang="en-VN" sz="3600" dirty="0">
              <a:solidFill>
                <a:srgbClr val="0070C0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AC3C234-F11D-0D42-4C62-8BBA46B9DB8E}"/>
              </a:ext>
            </a:extLst>
          </p:cNvPr>
          <p:cNvCxnSpPr>
            <a:cxnSpLocks/>
          </p:cNvCxnSpPr>
          <p:nvPr/>
        </p:nvCxnSpPr>
        <p:spPr>
          <a:xfrm>
            <a:off x="8313479" y="3525492"/>
            <a:ext cx="243453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52250BA-7235-3647-E205-C255EEA4FE36}"/>
              </a:ext>
            </a:extLst>
          </p:cNvPr>
          <p:cNvSpPr txBox="1"/>
          <p:nvPr/>
        </p:nvSpPr>
        <p:spPr>
          <a:xfrm>
            <a:off x="7949851" y="3667841"/>
            <a:ext cx="681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ɪ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  <a:endParaRPr lang="en-VN" sz="36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0" y="1043443"/>
            <a:ext cx="351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icon to hear the sound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0FEAB6-2D7C-CE1E-C749-062A007B5ED9}"/>
              </a:ext>
            </a:extLst>
          </p:cNvPr>
          <p:cNvSpPr txBox="1"/>
          <p:nvPr/>
        </p:nvSpPr>
        <p:spPr>
          <a:xfrm>
            <a:off x="7237751" y="1529734"/>
            <a:ext cx="4034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each word to hear the sound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05DCE76-9C0F-BC7E-3F5C-7BE24C2DE22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434359"/>
            <a:ext cx="5943600" cy="15875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58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1415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7150</TotalTime>
  <Words>352</Words>
  <Application>Microsoft Office PowerPoint</Application>
  <PresentationFormat>Widescreen</PresentationFormat>
  <Paragraphs>80</Paragraphs>
  <Slides>32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APPLE CHANCERY</vt:lpstr>
      <vt:lpstr>Arial</vt:lpstr>
      <vt:lpstr>Bahnschrift Light Condensed</vt:lpstr>
      <vt:lpstr>Calibri</vt:lpstr>
      <vt:lpstr>Calibri Light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Nguyen Phuong</cp:lastModifiedBy>
  <cp:revision>180</cp:revision>
  <dcterms:created xsi:type="dcterms:W3CDTF">2020-12-08T03:17:05Z</dcterms:created>
  <dcterms:modified xsi:type="dcterms:W3CDTF">2025-11-07T10:41:59Z</dcterms:modified>
</cp:coreProperties>
</file>