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56" r:id="rId2"/>
    <p:sldId id="264" r:id="rId3"/>
    <p:sldId id="263" r:id="rId4"/>
    <p:sldId id="267" r:id="rId5"/>
    <p:sldId id="268" r:id="rId6"/>
    <p:sldId id="265" r:id="rId7"/>
    <p:sldId id="266" r:id="rId8"/>
    <p:sldId id="269" r:id="rId9"/>
    <p:sldId id="319" r:id="rId10"/>
    <p:sldId id="271" r:id="rId11"/>
    <p:sldId id="272" r:id="rId12"/>
    <p:sldId id="274" r:id="rId13"/>
    <p:sldId id="275" r:id="rId14"/>
    <p:sldId id="321" r:id="rId15"/>
    <p:sldId id="276" r:id="rId16"/>
    <p:sldId id="278" r:id="rId17"/>
    <p:sldId id="353" r:id="rId18"/>
    <p:sldId id="280" r:id="rId19"/>
    <p:sldId id="308" r:id="rId20"/>
  </p:sldIdLst>
  <p:sldSz cx="12192000" cy="6858000"/>
  <p:notesSz cx="6858000" cy="9144000"/>
  <p:embeddedFontLst>
    <p:embeddedFont>
      <p:font typeface="AbcPrint" panose="020B0604020202020204"/>
      <p:regular r:id="rId22"/>
    </p:embeddedFont>
    <p:embeddedFont>
      <p:font typeface="Arial Rounded MT Bold" panose="020F0704030504030204" pitchFamily="3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58" autoAdjust="0"/>
    <p:restoredTop sz="94660"/>
  </p:normalViewPr>
  <p:slideViewPr>
    <p:cSldViewPr snapToGrid="0">
      <p:cViewPr varScale="1">
        <p:scale>
          <a:sx n="83" d="100"/>
          <a:sy n="83" d="100"/>
        </p:scale>
        <p:origin x="6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7DB78-CA02-48B8-B3F4-8BD75E3D2FD3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A08949-4833-45DC-BF3C-89595F442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639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Thanh </a:t>
            </a:r>
            <a:r>
              <a:rPr lang="en-US" dirty="0" err="1"/>
              <a:t>Yến</a:t>
            </a:r>
            <a:r>
              <a:rPr lang="en-US" dirty="0"/>
              <a:t> </a:t>
            </a:r>
            <a:r>
              <a:rPr lang="en-US" dirty="0" err="1"/>
              <a:t>Trần</a:t>
            </a:r>
            <a:r>
              <a:rPr lang="en-US" dirty="0"/>
              <a:t> 0967 255 149 </a:t>
            </a:r>
            <a:r>
              <a:rPr lang="en-US" dirty="0" err="1"/>
              <a:t>zalo</a:t>
            </a:r>
            <a:r>
              <a:rPr lang="en-US" dirty="0"/>
              <a:t>/ FB https://www.facebook.com/thanhyentrananhngutaymy/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08949-4833-45DC-BF3C-89595F44223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674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Thanh </a:t>
            </a:r>
            <a:r>
              <a:rPr lang="en-US" dirty="0" err="1"/>
              <a:t>Yến</a:t>
            </a:r>
            <a:r>
              <a:rPr lang="en-US" dirty="0"/>
              <a:t> </a:t>
            </a:r>
            <a:r>
              <a:rPr lang="en-US" dirty="0" err="1"/>
              <a:t>Trần</a:t>
            </a:r>
            <a:r>
              <a:rPr lang="en-US" dirty="0"/>
              <a:t> 0967 255 149 </a:t>
            </a:r>
            <a:r>
              <a:rPr lang="en-US" dirty="0" err="1"/>
              <a:t>zalo</a:t>
            </a:r>
            <a:r>
              <a:rPr lang="en-US" dirty="0"/>
              <a:t>/ FB https://www.facebook.com/thanhyentrananhngutaymy/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08949-4833-45DC-BF3C-89595F44223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284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05CC6-6CEA-4D5B-B0F5-7EA8D910576C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C99A6-63A8-4CC3-941D-55ECA7099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59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05CC6-6CEA-4D5B-B0F5-7EA8D910576C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C99A6-63A8-4CC3-941D-55ECA7099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320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05CC6-6CEA-4D5B-B0F5-7EA8D910576C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C99A6-63A8-4CC3-941D-55ECA7099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267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05CC6-6CEA-4D5B-B0F5-7EA8D910576C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C99A6-63A8-4CC3-941D-55ECA7099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984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05CC6-6CEA-4D5B-B0F5-7EA8D910576C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C99A6-63A8-4CC3-941D-55ECA7099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648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05CC6-6CEA-4D5B-B0F5-7EA8D910576C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C99A6-63A8-4CC3-941D-55ECA7099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5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05CC6-6CEA-4D5B-B0F5-7EA8D910576C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C99A6-63A8-4CC3-941D-55ECA7099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629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05CC6-6CEA-4D5B-B0F5-7EA8D910576C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C99A6-63A8-4CC3-941D-55ECA7099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25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05CC6-6CEA-4D5B-B0F5-7EA8D910576C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C99A6-63A8-4CC3-941D-55ECA7099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325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05CC6-6CEA-4D5B-B0F5-7EA8D910576C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C99A6-63A8-4CC3-941D-55ECA7099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204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05CC6-6CEA-4D5B-B0F5-7EA8D910576C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C99A6-63A8-4CC3-941D-55ECA7099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853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05CC6-6CEA-4D5B-B0F5-7EA8D910576C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C99A6-63A8-4CC3-941D-55ECA7099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95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7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6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707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B6DADFF-8CFE-FCC7-1A60-2785BB0DAA83}"/>
              </a:ext>
            </a:extLst>
          </p:cNvPr>
          <p:cNvSpPr/>
          <p:nvPr/>
        </p:nvSpPr>
        <p:spPr>
          <a:xfrm>
            <a:off x="3195782" y="1122363"/>
            <a:ext cx="5754254" cy="284927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/>
              <a:t>Unit 3: School</a:t>
            </a:r>
          </a:p>
          <a:p>
            <a:pPr algn="ctr"/>
            <a:r>
              <a:rPr lang="en-US" sz="6000"/>
              <a:t>Lesson 1.1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D70041-15BF-58D8-93AA-11FA8B56E612}"/>
              </a:ext>
            </a:extLst>
          </p:cNvPr>
          <p:cNvSpPr txBox="1"/>
          <p:nvPr/>
        </p:nvSpPr>
        <p:spPr>
          <a:xfrm>
            <a:off x="3592944" y="4733126"/>
            <a:ext cx="5754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Teacher: Nguyen Thi Phuong</a:t>
            </a:r>
          </a:p>
        </p:txBody>
      </p:sp>
    </p:spTree>
    <p:extLst>
      <p:ext uri="{BB962C8B-B14F-4D97-AF65-F5344CB8AC3E}">
        <p14:creationId xmlns:p14="http://schemas.microsoft.com/office/powerpoint/2010/main" val="1388486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226" y="1144588"/>
            <a:ext cx="8305641" cy="330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540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851"/>
            <a:ext cx="12250272" cy="68604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57844" y="2909064"/>
            <a:ext cx="596279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Rounded MT Bold" panose="020F0704030504030204" pitchFamily="34" charset="0"/>
              </a:rPr>
              <a:t>B.1. Listen and prac</a:t>
            </a:r>
            <a:r>
              <a:rPr lang="en-US" sz="60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Rounded MT Bold" panose="020F0704030504030204" pitchFamily="34" charset="0"/>
              </a:rPr>
              <a:t>tice.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661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65951"/>
            <a:ext cx="12192000" cy="6955327"/>
          </a:xfrm>
          <a:prstGeom prst="rect">
            <a:avLst/>
          </a:prstGeom>
        </p:spPr>
      </p:pic>
      <p:sp>
        <p:nvSpPr>
          <p:cNvPr id="6" name="Cloud 5"/>
          <p:cNvSpPr/>
          <p:nvPr/>
        </p:nvSpPr>
        <p:spPr>
          <a:xfrm>
            <a:off x="322729" y="0"/>
            <a:ext cx="11694459" cy="6770781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5287" y="966394"/>
            <a:ext cx="4129666" cy="513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3380" y="2241591"/>
            <a:ext cx="1043245" cy="10480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6261" y="2175050"/>
            <a:ext cx="3307118" cy="5905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/>
          <a:srcRect b="2958"/>
          <a:stretch/>
        </p:blipFill>
        <p:spPr>
          <a:xfrm>
            <a:off x="6948690" y="2429704"/>
            <a:ext cx="4061540" cy="9320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28759" y="3967271"/>
            <a:ext cx="3154620" cy="5143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4568" y="3957596"/>
            <a:ext cx="1043245" cy="10480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92828" y="4792195"/>
            <a:ext cx="3630861" cy="5905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21486" y="3761535"/>
            <a:ext cx="761985" cy="7200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01389" y="4121573"/>
            <a:ext cx="830564" cy="9143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9883" y="2241591"/>
            <a:ext cx="1043245" cy="10480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2764" y="2175050"/>
            <a:ext cx="3307118" cy="59055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/>
          <a:srcRect b="2958"/>
          <a:stretch/>
        </p:blipFill>
        <p:spPr>
          <a:xfrm>
            <a:off x="6965193" y="2429704"/>
            <a:ext cx="4061540" cy="932056"/>
          </a:xfrm>
          <a:prstGeom prst="rect">
            <a:avLst/>
          </a:prstGeom>
        </p:spPr>
      </p:pic>
      <p:pic>
        <p:nvPicPr>
          <p:cNvPr id="5" name="smart 2 cd 2 (2)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234953" y="1142231"/>
            <a:ext cx="386696" cy="386696"/>
          </a:xfrm>
        </p:spPr>
      </p:pic>
    </p:spTree>
    <p:extLst>
      <p:ext uri="{BB962C8B-B14F-4D97-AF65-F5344CB8AC3E}">
        <p14:creationId xmlns:p14="http://schemas.microsoft.com/office/powerpoint/2010/main" val="299473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5951"/>
            <a:ext cx="12192000" cy="695532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72353" y="246530"/>
            <a:ext cx="10923494" cy="636536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 flipH="1">
            <a:off x="2170604" y="955754"/>
            <a:ext cx="5558118" cy="582878"/>
          </a:xfrm>
          <a:prstGeom prst="wedgeRoundRectCallout">
            <a:avLst>
              <a:gd name="adj1" fmla="val -19779"/>
              <a:gd name="adj2" fmla="val 44200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bcPrint" panose="00000400000000000000" pitchFamily="2" charset="0"/>
              </a:rPr>
              <a:t>Is this/that </a:t>
            </a:r>
            <a:r>
              <a:rPr lang="en-US" sz="3600" b="1" dirty="0">
                <a:solidFill>
                  <a:schemeClr val="tx1"/>
                </a:solidFill>
                <a:latin typeface="AbcPrint" panose="00000400000000000000" pitchFamily="2" charset="0"/>
              </a:rPr>
              <a:t>your</a:t>
            </a:r>
            <a:r>
              <a:rPr lang="en-US" sz="3600" b="1" dirty="0">
                <a:solidFill>
                  <a:srgbClr val="FF0000"/>
                </a:solidFill>
                <a:latin typeface="AbcPrint" panose="00000400000000000000" pitchFamily="2" charset="0"/>
              </a:rPr>
              <a:t> </a:t>
            </a:r>
            <a:r>
              <a:rPr lang="en-US" sz="3600" b="1">
                <a:solidFill>
                  <a:srgbClr val="FF0000"/>
                </a:solidFill>
                <a:latin typeface="AbcPrint" panose="00000400000000000000" pitchFamily="2" charset="0"/>
              </a:rPr>
              <a:t>+ ……. </a:t>
            </a:r>
            <a:r>
              <a:rPr lang="en-US" sz="3600" b="1" dirty="0">
                <a:solidFill>
                  <a:srgbClr val="FF0000"/>
                </a:solidFill>
                <a:latin typeface="AbcPrint" panose="00000400000000000000" pitchFamily="2" charset="0"/>
              </a:rPr>
              <a:t>?</a:t>
            </a:r>
          </a:p>
        </p:txBody>
      </p:sp>
      <p:pic>
        <p:nvPicPr>
          <p:cNvPr id="8" name="Picture 2" descr="Teacher Png - Female Teacher Clipart Transparent PNG - 956x750 - Free  Download on Nice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79974" y="649295"/>
            <a:ext cx="2667398" cy="203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ular Callout 8"/>
          <p:cNvSpPr/>
          <p:nvPr/>
        </p:nvSpPr>
        <p:spPr>
          <a:xfrm flipH="1">
            <a:off x="3648362" y="1707278"/>
            <a:ext cx="4080357" cy="771896"/>
          </a:xfrm>
          <a:prstGeom prst="wedgeRoundRectCallout">
            <a:avLst>
              <a:gd name="adj1" fmla="val -19779"/>
              <a:gd name="adj2" fmla="val 44200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bcPrint" panose="00000400000000000000" pitchFamily="2" charset="0"/>
              </a:rPr>
              <a:t>Yes,</a:t>
            </a:r>
            <a:r>
              <a:rPr lang="en-US" sz="3600" b="1" dirty="0">
                <a:solidFill>
                  <a:srgbClr val="00B0F0"/>
                </a:solidFill>
                <a:latin typeface="AbcPrint" panose="00000400000000000000" pitchFamily="2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AbcPrint" panose="00000400000000000000" pitchFamily="2" charset="0"/>
              </a:rPr>
              <a:t>it is</a:t>
            </a:r>
            <a:r>
              <a:rPr lang="en-US" sz="3600" b="1" dirty="0">
                <a:solidFill>
                  <a:schemeClr val="tx1"/>
                </a:solidFill>
                <a:latin typeface="AbcPrint" panose="00000400000000000000" pitchFamily="2" charset="0"/>
              </a:rPr>
              <a:t>/ No,</a:t>
            </a:r>
            <a:r>
              <a:rPr lang="en-US" sz="3600" b="1" dirty="0">
                <a:solidFill>
                  <a:srgbClr val="00B0F0"/>
                </a:solidFill>
                <a:latin typeface="AbcPrint" panose="00000400000000000000" pitchFamily="2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AbcPrint" panose="00000400000000000000" pitchFamily="2" charset="0"/>
              </a:rPr>
              <a:t>it isn’t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07305" y="3561753"/>
            <a:ext cx="158492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cPrint" panose="00000400000000000000" pitchFamily="2" charset="0"/>
              </a:rPr>
              <a:t>Example: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79051" y="3500993"/>
            <a:ext cx="364221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cPrint" panose="00000400000000000000" pitchFamily="2" charset="0"/>
              </a:rPr>
              <a:t>A: Is </a:t>
            </a:r>
            <a:r>
              <a:rPr lang="en-US" sz="32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cPrint" panose="00000400000000000000" pitchFamily="2" charset="0"/>
              </a:rPr>
              <a:t>this 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cPrint" panose="00000400000000000000" pitchFamily="2" charset="0"/>
              </a:rPr>
              <a:t>your </a:t>
            </a:r>
            <a:r>
              <a:rPr lang="en-US" sz="32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cPrint" panose="00000400000000000000" pitchFamily="2" charset="0"/>
              </a:rPr>
              <a:t>ruler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cPrint" panose="00000400000000000000" pitchFamily="2" charset="0"/>
              </a:rPr>
              <a:t> 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1401" y="2954873"/>
            <a:ext cx="859739" cy="8636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clrChange>
              <a:clrFrom>
                <a:srgbClr val="F9CADE"/>
              </a:clrFrom>
              <a:clrTo>
                <a:srgbClr val="F9CAD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64807" y="3411070"/>
            <a:ext cx="1378316" cy="73545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1401" y="3774045"/>
            <a:ext cx="830564" cy="91438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972761" y="4254203"/>
            <a:ext cx="19538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cPrint" panose="00000400000000000000" pitchFamily="2" charset="0"/>
              </a:rPr>
              <a:t>B: Yes</a:t>
            </a:r>
            <a:r>
              <a:rPr lang="en-US" sz="32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cPrint" panose="00000400000000000000" pitchFamily="2" charset="0"/>
              </a:rPr>
              <a:t>, </a:t>
            </a:r>
            <a:r>
              <a:rPr lang="en-US" sz="32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cPrint" panose="00000400000000000000" pitchFamily="2" charset="0"/>
              </a:rPr>
              <a:t>it is.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cPrint" panose="000004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24817" y="5107588"/>
            <a:ext cx="379828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cPrint" panose="00000400000000000000" pitchFamily="2" charset="0"/>
              </a:rPr>
              <a:t>A: Is </a:t>
            </a:r>
            <a:r>
              <a:rPr lang="en-US" sz="32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cPrint" panose="00000400000000000000" pitchFamily="2" charset="0"/>
              </a:rPr>
              <a:t>that 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cPrint" panose="00000400000000000000" pitchFamily="2" charset="0"/>
              </a:rPr>
              <a:t>your </a:t>
            </a:r>
            <a:r>
              <a:rPr lang="en-US" sz="32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cPrint" panose="00000400000000000000" pitchFamily="2" charset="0"/>
              </a:rPr>
              <a:t>ruler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cPrint" panose="00000400000000000000" pitchFamily="2" charset="0"/>
              </a:rPr>
              <a:t> ?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0843" y="4812759"/>
            <a:ext cx="827439" cy="83123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0843" y="5697515"/>
            <a:ext cx="830564" cy="91438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715688" y="5884575"/>
            <a:ext cx="239623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cPrint" panose="00000400000000000000" pitchFamily="2" charset="0"/>
              </a:rPr>
              <a:t>B: No</a:t>
            </a:r>
            <a:r>
              <a:rPr lang="en-US" sz="32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cPrint" panose="00000400000000000000" pitchFamily="2" charset="0"/>
              </a:rPr>
              <a:t>, </a:t>
            </a:r>
            <a:r>
              <a:rPr lang="en-US" sz="32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cPrint" panose="00000400000000000000" pitchFamily="2" charset="0"/>
              </a:rPr>
              <a:t>it isn’t.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cPrint" panose="000004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clrChange>
              <a:clrFrom>
                <a:srgbClr val="E2F1E4"/>
              </a:clrFrom>
              <a:clrTo>
                <a:srgbClr val="E2F1E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75879" y="4801893"/>
            <a:ext cx="1161498" cy="94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977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070" y="2902104"/>
            <a:ext cx="8996071" cy="2333828"/>
          </a:xfrm>
          <a:prstGeom prst="rect">
            <a:avLst/>
          </a:prstGeom>
        </p:spPr>
      </p:pic>
      <p:sp>
        <p:nvSpPr>
          <p:cNvPr id="9" name="Rounded Rectangular Callout 6">
            <a:extLst>
              <a:ext uri="{FF2B5EF4-FFF2-40B4-BE49-F238E27FC236}">
                <a16:creationId xmlns:a16="http://schemas.microsoft.com/office/drawing/2014/main" id="{CEB262B5-3429-A54A-3A1F-B9BA03737956}"/>
              </a:ext>
            </a:extLst>
          </p:cNvPr>
          <p:cNvSpPr/>
          <p:nvPr/>
        </p:nvSpPr>
        <p:spPr>
          <a:xfrm flipH="1">
            <a:off x="960640" y="1027906"/>
            <a:ext cx="5558118" cy="743725"/>
          </a:xfrm>
          <a:prstGeom prst="wedgeRoundRectCallout">
            <a:avLst>
              <a:gd name="adj1" fmla="val -19779"/>
              <a:gd name="adj2" fmla="val 44200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bcPrint" panose="00000400000000000000" pitchFamily="2" charset="0"/>
              </a:rPr>
              <a:t>A: Is </a:t>
            </a:r>
            <a:r>
              <a:rPr lang="en-US" sz="3600" b="1" dirty="0">
                <a:solidFill>
                  <a:srgbClr val="FF0000"/>
                </a:solidFill>
                <a:latin typeface="AbcPrint" panose="00000400000000000000" pitchFamily="2" charset="0"/>
              </a:rPr>
              <a:t>this/that </a:t>
            </a:r>
            <a:r>
              <a:rPr lang="en-US" sz="3600" b="1">
                <a:solidFill>
                  <a:schemeClr val="tx1"/>
                </a:solidFill>
                <a:latin typeface="AbcPrint" panose="00000400000000000000" pitchFamily="2" charset="0"/>
              </a:rPr>
              <a:t>your</a:t>
            </a:r>
            <a:r>
              <a:rPr lang="en-US" sz="3600" b="1">
                <a:solidFill>
                  <a:srgbClr val="FF0000"/>
                </a:solidFill>
                <a:latin typeface="AbcPrint" panose="00000400000000000000" pitchFamily="2" charset="0"/>
              </a:rPr>
              <a:t> + …… </a:t>
            </a:r>
            <a:r>
              <a:rPr lang="en-US" sz="3600" b="1" dirty="0">
                <a:solidFill>
                  <a:srgbClr val="FF0000"/>
                </a:solidFill>
                <a:latin typeface="AbcPrint" panose="00000400000000000000" pitchFamily="2" charset="0"/>
              </a:rPr>
              <a:t>?</a:t>
            </a:r>
          </a:p>
        </p:txBody>
      </p:sp>
      <p:sp>
        <p:nvSpPr>
          <p:cNvPr id="10" name="Rounded Rectangular Callout 8">
            <a:extLst>
              <a:ext uri="{FF2B5EF4-FFF2-40B4-BE49-F238E27FC236}">
                <a16:creationId xmlns:a16="http://schemas.microsoft.com/office/drawing/2014/main" id="{5DDF1399-0676-7DD6-EB58-1332252A9BB4}"/>
              </a:ext>
            </a:extLst>
          </p:cNvPr>
          <p:cNvSpPr/>
          <p:nvPr/>
        </p:nvSpPr>
        <p:spPr>
          <a:xfrm flipH="1">
            <a:off x="5947060" y="2124311"/>
            <a:ext cx="4425376" cy="744494"/>
          </a:xfrm>
          <a:prstGeom prst="wedgeRoundRectCallout">
            <a:avLst>
              <a:gd name="adj1" fmla="val -19779"/>
              <a:gd name="adj2" fmla="val 44200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AbcPrint" panose="00000400000000000000" pitchFamily="2" charset="0"/>
              </a:rPr>
              <a:t>B: Yes</a:t>
            </a:r>
            <a:r>
              <a:rPr lang="en-US" sz="3600" b="1" dirty="0">
                <a:solidFill>
                  <a:schemeClr val="tx1"/>
                </a:solidFill>
                <a:latin typeface="AbcPrint" panose="00000400000000000000" pitchFamily="2" charset="0"/>
              </a:rPr>
              <a:t>,</a:t>
            </a:r>
            <a:r>
              <a:rPr lang="en-US" sz="3600" b="1" dirty="0">
                <a:solidFill>
                  <a:srgbClr val="00B0F0"/>
                </a:solidFill>
                <a:latin typeface="AbcPrint" panose="00000400000000000000" pitchFamily="2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AbcPrint" panose="00000400000000000000" pitchFamily="2" charset="0"/>
              </a:rPr>
              <a:t>it is</a:t>
            </a:r>
            <a:r>
              <a:rPr lang="en-US" sz="3600" b="1" dirty="0">
                <a:solidFill>
                  <a:schemeClr val="tx1"/>
                </a:solidFill>
                <a:latin typeface="AbcPrint" panose="00000400000000000000" pitchFamily="2" charset="0"/>
              </a:rPr>
              <a:t>/ No,</a:t>
            </a:r>
            <a:r>
              <a:rPr lang="en-US" sz="3600" b="1" dirty="0">
                <a:solidFill>
                  <a:srgbClr val="00B0F0"/>
                </a:solidFill>
                <a:latin typeface="AbcPrint" panose="00000400000000000000" pitchFamily="2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AbcPrint" panose="00000400000000000000" pitchFamily="2" charset="0"/>
              </a:rPr>
              <a:t>it isn’t</a:t>
            </a:r>
          </a:p>
        </p:txBody>
      </p:sp>
    </p:spTree>
    <p:extLst>
      <p:ext uri="{BB962C8B-B14F-4D97-AF65-F5344CB8AC3E}">
        <p14:creationId xmlns:p14="http://schemas.microsoft.com/office/powerpoint/2010/main" val="854517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5951"/>
            <a:ext cx="12192000" cy="695532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64776" y="233082"/>
            <a:ext cx="11120718" cy="637881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ular Callout 5"/>
          <p:cNvSpPr/>
          <p:nvPr/>
        </p:nvSpPr>
        <p:spPr>
          <a:xfrm flipH="1">
            <a:off x="1041720" y="972544"/>
            <a:ext cx="7253302" cy="740215"/>
          </a:xfrm>
          <a:prstGeom prst="wedgeRoundRectCallout">
            <a:avLst>
              <a:gd name="adj1" fmla="val -19779"/>
              <a:gd name="adj2" fmla="val 44200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bcPrint" panose="00000400000000000000" pitchFamily="2" charset="0"/>
              </a:rPr>
              <a:t>Are these/those </a:t>
            </a:r>
            <a:r>
              <a:rPr lang="en-US" sz="3600" b="1" dirty="0">
                <a:solidFill>
                  <a:schemeClr val="tx1"/>
                </a:solidFill>
                <a:latin typeface="AbcPrint" panose="00000400000000000000" pitchFamily="2" charset="0"/>
              </a:rPr>
              <a:t>your</a:t>
            </a:r>
            <a:r>
              <a:rPr lang="en-US" sz="3600" b="1" dirty="0">
                <a:solidFill>
                  <a:srgbClr val="FF0000"/>
                </a:solidFill>
                <a:latin typeface="AbcPrint" panose="00000400000000000000" pitchFamily="2" charset="0"/>
              </a:rPr>
              <a:t> + N (plural) ?</a:t>
            </a:r>
          </a:p>
        </p:txBody>
      </p:sp>
      <p:pic>
        <p:nvPicPr>
          <p:cNvPr id="7" name="Picture 2" descr="Teacher Png - Female Teacher Clipart Transparent PNG - 956x750 - Free  Download on Nice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98541" y="773507"/>
            <a:ext cx="2667398" cy="203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ular Callout 7"/>
          <p:cNvSpPr/>
          <p:nvPr/>
        </p:nvSpPr>
        <p:spPr>
          <a:xfrm flipH="1">
            <a:off x="1621542" y="1947753"/>
            <a:ext cx="6656237" cy="781389"/>
          </a:xfrm>
          <a:prstGeom prst="wedgeRoundRectCallout">
            <a:avLst>
              <a:gd name="adj1" fmla="val -19779"/>
              <a:gd name="adj2" fmla="val 44200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bcPrint" panose="00000400000000000000" pitchFamily="2" charset="0"/>
              </a:rPr>
              <a:t>Yes,</a:t>
            </a:r>
            <a:r>
              <a:rPr lang="en-US" sz="3600" b="1" dirty="0">
                <a:solidFill>
                  <a:srgbClr val="00B0F0"/>
                </a:solidFill>
                <a:latin typeface="AbcPrint" panose="00000400000000000000" pitchFamily="2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AbcPrint" panose="00000400000000000000" pitchFamily="2" charset="0"/>
              </a:rPr>
              <a:t>they are</a:t>
            </a:r>
            <a:r>
              <a:rPr lang="en-US" sz="3600" b="1" dirty="0">
                <a:solidFill>
                  <a:schemeClr val="tx1"/>
                </a:solidFill>
                <a:latin typeface="AbcPrint" panose="00000400000000000000" pitchFamily="2" charset="0"/>
              </a:rPr>
              <a:t>/ No,</a:t>
            </a:r>
            <a:r>
              <a:rPr lang="en-US" sz="3600" b="1" dirty="0">
                <a:solidFill>
                  <a:srgbClr val="00B0F0"/>
                </a:solidFill>
                <a:latin typeface="AbcPrint" panose="00000400000000000000" pitchFamily="2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AbcPrint" panose="00000400000000000000" pitchFamily="2" charset="0"/>
              </a:rPr>
              <a:t>they aren’t.</a:t>
            </a:r>
          </a:p>
        </p:txBody>
      </p:sp>
      <p:sp>
        <p:nvSpPr>
          <p:cNvPr id="9" name="Rectangle 8"/>
          <p:cNvSpPr/>
          <p:nvPr/>
        </p:nvSpPr>
        <p:spPr>
          <a:xfrm>
            <a:off x="1107305" y="3561753"/>
            <a:ext cx="158492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cPrint" panose="00000400000000000000" pitchFamily="2" charset="0"/>
              </a:rPr>
              <a:t>Example: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68835" y="3273886"/>
            <a:ext cx="472700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cPrint" panose="00000400000000000000" pitchFamily="2" charset="0"/>
              </a:rPr>
              <a:t>A: Are</a:t>
            </a:r>
            <a:r>
              <a:rPr lang="en-US" sz="32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cPrint" panose="00000400000000000000" pitchFamily="2" charset="0"/>
              </a:rPr>
              <a:t> </a:t>
            </a:r>
            <a:r>
              <a:rPr lang="en-US" sz="32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cPrint" panose="00000400000000000000" pitchFamily="2" charset="0"/>
              </a:rPr>
              <a:t>these 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cPrint" panose="00000400000000000000" pitchFamily="2" charset="0"/>
              </a:rPr>
              <a:t>your </a:t>
            </a:r>
            <a:r>
              <a:rPr lang="en-US" sz="32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cPrint" panose="00000400000000000000" pitchFamily="2" charset="0"/>
              </a:rPr>
              <a:t>pencils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cPrint" panose="00000400000000000000" pitchFamily="2" charset="0"/>
              </a:rPr>
              <a:t> 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1401" y="2954873"/>
            <a:ext cx="859739" cy="8636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1401" y="3774045"/>
            <a:ext cx="830564" cy="91438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787593" y="4190573"/>
            <a:ext cx="281788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cPrint" panose="00000400000000000000" pitchFamily="2" charset="0"/>
              </a:rPr>
              <a:t>B: Yes</a:t>
            </a:r>
            <a:r>
              <a:rPr lang="en-US" sz="32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cPrint" panose="00000400000000000000" pitchFamily="2" charset="0"/>
              </a:rPr>
              <a:t>, </a:t>
            </a:r>
            <a:r>
              <a:rPr lang="en-US" sz="32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cPrint" panose="00000400000000000000" pitchFamily="2" charset="0"/>
              </a:rPr>
              <a:t>they are.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cPrint" panose="000004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74157" y="5001932"/>
            <a:ext cx="558255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cPrint" panose="00000400000000000000" pitchFamily="2" charset="0"/>
              </a:rPr>
              <a:t>A: Are </a:t>
            </a:r>
            <a:r>
              <a:rPr lang="en-US" sz="32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cPrint" panose="00000400000000000000" pitchFamily="2" charset="0"/>
              </a:rPr>
              <a:t>those </a:t>
            </a:r>
            <a:r>
              <a:rPr lang="en-US" sz="32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cPrint" panose="00000400000000000000" pitchFamily="2" charset="0"/>
              </a:rPr>
              <a:t>your </a:t>
            </a:r>
            <a:r>
              <a:rPr lang="en-US" sz="320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cPrint" panose="00000400000000000000" pitchFamily="2" charset="0"/>
              </a:rPr>
              <a:t>pencil cases</a:t>
            </a:r>
            <a:r>
              <a:rPr lang="en-US" sz="32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cPrint" panose="00000400000000000000" pitchFamily="2" charset="0"/>
              </a:rPr>
              <a:t> 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cPrint" panose="00000400000000000000" pitchFamily="2" charset="0"/>
              </a:rPr>
              <a:t>?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0843" y="4812759"/>
            <a:ext cx="827439" cy="83123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0843" y="5642708"/>
            <a:ext cx="830564" cy="91438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786403" y="5822252"/>
            <a:ext cx="32512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cPrint" panose="00000400000000000000" pitchFamily="2" charset="0"/>
              </a:rPr>
              <a:t>B: No</a:t>
            </a:r>
            <a:r>
              <a:rPr lang="en-US" sz="32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cPrint" panose="00000400000000000000" pitchFamily="2" charset="0"/>
              </a:rPr>
              <a:t>, </a:t>
            </a:r>
            <a:r>
              <a:rPr lang="en-US" sz="32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cPrint" panose="00000400000000000000" pitchFamily="2" charset="0"/>
              </a:rPr>
              <a:t>they aren’t.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cPrint" panose="000004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clrChange>
              <a:clrFrom>
                <a:srgbClr val="E2F1E4"/>
              </a:clrFrom>
              <a:clrTo>
                <a:srgbClr val="E2F1E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64667" y="2887208"/>
            <a:ext cx="956911" cy="78138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clrChange>
              <a:clrFrom>
                <a:srgbClr val="E2F1E4"/>
              </a:clrFrom>
              <a:clrTo>
                <a:srgbClr val="E2F1E4">
                  <a:alpha val="0"/>
                </a:srgbClr>
              </a:clrTo>
            </a:clrChange>
          </a:blip>
          <a:stretch>
            <a:fillRect/>
          </a:stretch>
        </p:blipFill>
        <p:spPr>
          <a:xfrm rot="17215236">
            <a:off x="8199245" y="2836665"/>
            <a:ext cx="956911" cy="78138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clrChange>
              <a:clrFrom>
                <a:srgbClr val="E2F1E4"/>
              </a:clrFrom>
              <a:clrTo>
                <a:srgbClr val="E2F1E4">
                  <a:alpha val="0"/>
                </a:srgbClr>
              </a:clrTo>
            </a:clrChange>
          </a:blip>
          <a:stretch>
            <a:fillRect/>
          </a:stretch>
        </p:blipFill>
        <p:spPr>
          <a:xfrm rot="16793550">
            <a:off x="8396800" y="2828741"/>
            <a:ext cx="956911" cy="78138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clrChange>
              <a:clrFrom>
                <a:srgbClr val="FCDDD0"/>
              </a:clrFrom>
              <a:clrTo>
                <a:srgbClr val="FCDDD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28997" y="4688428"/>
            <a:ext cx="1186103" cy="91818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clrChange>
              <a:clrFrom>
                <a:srgbClr val="FCDDD0"/>
              </a:clrFrom>
              <a:clrTo>
                <a:srgbClr val="FCDDD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24832" y="4841351"/>
            <a:ext cx="1186103" cy="91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826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5951"/>
            <a:ext cx="12192000" cy="695532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64776" y="233082"/>
            <a:ext cx="11120718" cy="637881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265" y="480627"/>
            <a:ext cx="9066683" cy="7923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793" y="1755229"/>
            <a:ext cx="5209101" cy="39032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606" y="1936262"/>
            <a:ext cx="4861428" cy="3603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60" y="575352"/>
            <a:ext cx="452893" cy="45289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181504" y="2084312"/>
            <a:ext cx="184518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cPrint" panose="00000400000000000000" pitchFamily="2" charset="0"/>
              </a:rPr>
              <a:t>Are these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21171" y="4876818"/>
            <a:ext cx="70404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cPrint" panose="00000400000000000000" pitchFamily="2" charset="0"/>
              </a:rPr>
              <a:t>No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742041" y="4760277"/>
            <a:ext cx="112665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cPrint" panose="00000400000000000000" pitchFamily="2" charset="0"/>
              </a:rPr>
              <a:t>aren’t</a:t>
            </a:r>
          </a:p>
        </p:txBody>
      </p:sp>
    </p:spTree>
    <p:extLst>
      <p:ext uri="{BB962C8B-B14F-4D97-AF65-F5344CB8AC3E}">
        <p14:creationId xmlns:p14="http://schemas.microsoft.com/office/powerpoint/2010/main" val="423962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851"/>
            <a:ext cx="12250272" cy="68604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9ADFFC-4128-78CD-BC4B-FD02F8A0D7F5}"/>
              </a:ext>
            </a:extLst>
          </p:cNvPr>
          <p:cNvSpPr txBox="1"/>
          <p:nvPr/>
        </p:nvSpPr>
        <p:spPr>
          <a:xfrm>
            <a:off x="3034145" y="2276916"/>
            <a:ext cx="673792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0990" indent="-380990">
              <a:buFontTx/>
              <a:buChar char="-"/>
            </a:pPr>
            <a:r>
              <a:rPr lang="en-US" sz="4000"/>
              <a:t>Learn new words and structure.</a:t>
            </a:r>
          </a:p>
          <a:p>
            <a:pPr marL="380990" indent="-380990">
              <a:buFontTx/>
              <a:buChar char="-"/>
            </a:pPr>
            <a:r>
              <a:rPr lang="en-US" sz="4000"/>
              <a:t>Do homework in workbook.</a:t>
            </a:r>
          </a:p>
          <a:p>
            <a:pPr marL="380990" indent="-380990">
              <a:buFontTx/>
              <a:buChar char="-"/>
            </a:pPr>
            <a:r>
              <a:rPr lang="en-US" sz="4000"/>
              <a:t>Prepare new lesson.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AD26A3-2C7F-E742-D1AD-680E14C716FC}"/>
              </a:ext>
            </a:extLst>
          </p:cNvPr>
          <p:cNvSpPr txBox="1"/>
          <p:nvPr/>
        </p:nvSpPr>
        <p:spPr>
          <a:xfrm>
            <a:off x="406400" y="277091"/>
            <a:ext cx="3094182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5400"/>
              <a:t>WRAP UP</a:t>
            </a:r>
          </a:p>
        </p:txBody>
      </p:sp>
    </p:spTree>
    <p:extLst>
      <p:ext uri="{BB962C8B-B14F-4D97-AF65-F5344CB8AC3E}">
        <p14:creationId xmlns:p14="http://schemas.microsoft.com/office/powerpoint/2010/main" val="881548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851"/>
            <a:ext cx="12250272" cy="68604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23371" y="2909064"/>
            <a:ext cx="779168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Rounded MT Bold" panose="020F0704030504030204" pitchFamily="34" charset="0"/>
              </a:rPr>
              <a:t>THANK YOU!</a:t>
            </a:r>
            <a:endParaRPr lang="en-US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8773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707" y="0"/>
            <a:ext cx="12192000" cy="695532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64776" y="233082"/>
            <a:ext cx="11120718" cy="637881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appy Teacher School Kid Vector Illustration Stock Illustration -  Illustration of study, children: 1573652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073" y="1568138"/>
            <a:ext cx="9034304" cy="466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076895" y="906419"/>
            <a:ext cx="596279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Rounded MT Bold" panose="020F0704030504030204" pitchFamily="34" charset="0"/>
              </a:rPr>
              <a:t>Good Bye</a:t>
            </a:r>
            <a:endParaRPr lang="en-US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300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851"/>
            <a:ext cx="12250272" cy="68604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43639" y="2819417"/>
            <a:ext cx="596279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Rounded MT Bold" panose="020F0704030504030204" pitchFamily="34" charset="0"/>
              </a:rPr>
              <a:t>A. 1. Listen and point. Repeat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837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clrChange>
              <a:clrFrom>
                <a:srgbClr val="DCE9A4"/>
              </a:clrFrom>
              <a:clrTo>
                <a:srgbClr val="DCE9A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5877" y="1144588"/>
            <a:ext cx="4568382" cy="31533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50716" y="2654838"/>
            <a:ext cx="2026683" cy="747268"/>
          </a:xfrm>
          <a:prstGeom prst="rect">
            <a:avLst/>
          </a:prstGeom>
        </p:spPr>
      </p:pic>
      <p:pic>
        <p:nvPicPr>
          <p:cNvPr id="7" name="1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402093" y="3610922"/>
            <a:ext cx="523927" cy="523927"/>
          </a:xfrm>
        </p:spPr>
      </p:pic>
    </p:spTree>
    <p:extLst>
      <p:ext uri="{BB962C8B-B14F-4D97-AF65-F5344CB8AC3E}">
        <p14:creationId xmlns:p14="http://schemas.microsoft.com/office/powerpoint/2010/main" val="346517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clrChange>
              <a:clrFrom>
                <a:srgbClr val="F9CADE"/>
              </a:clrFrom>
              <a:clrTo>
                <a:srgbClr val="F9CAD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57066" y="1515876"/>
            <a:ext cx="5107281" cy="27252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7913" y="2670597"/>
            <a:ext cx="1856140" cy="718505"/>
          </a:xfrm>
          <a:prstGeom prst="rect">
            <a:avLst/>
          </a:prstGeom>
        </p:spPr>
      </p:pic>
      <p:pic>
        <p:nvPicPr>
          <p:cNvPr id="7" name="2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18489" y="3750493"/>
            <a:ext cx="490584" cy="490584"/>
          </a:xfrm>
        </p:spPr>
      </p:pic>
    </p:spTree>
    <p:extLst>
      <p:ext uri="{BB962C8B-B14F-4D97-AF65-F5344CB8AC3E}">
        <p14:creationId xmlns:p14="http://schemas.microsoft.com/office/powerpoint/2010/main" val="303766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clrChange>
              <a:clrFrom>
                <a:srgbClr val="E2F1E4"/>
              </a:clrFrom>
              <a:clrTo>
                <a:srgbClr val="E2F1E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66056" y="686401"/>
            <a:ext cx="4677862" cy="38198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3329" y="2596312"/>
            <a:ext cx="2102659" cy="1040025"/>
          </a:xfrm>
          <a:prstGeom prst="rect">
            <a:avLst/>
          </a:prstGeom>
        </p:spPr>
      </p:pic>
      <p:pic>
        <p:nvPicPr>
          <p:cNvPr id="9" name="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04852" y="3520087"/>
            <a:ext cx="663207" cy="663207"/>
          </a:xfrm>
        </p:spPr>
      </p:pic>
    </p:spTree>
    <p:extLst>
      <p:ext uri="{BB962C8B-B14F-4D97-AF65-F5344CB8AC3E}">
        <p14:creationId xmlns:p14="http://schemas.microsoft.com/office/powerpoint/2010/main" val="271443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clrChange>
              <a:clrFrom>
                <a:srgbClr val="CBE5F6"/>
              </a:clrFrom>
              <a:clrTo>
                <a:srgbClr val="CBE5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7835" y="896091"/>
            <a:ext cx="3954412" cy="3626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0273" y="2448319"/>
            <a:ext cx="2370586" cy="865379"/>
          </a:xfrm>
          <a:prstGeom prst="rect">
            <a:avLst/>
          </a:prstGeom>
        </p:spPr>
      </p:pic>
      <p:pic>
        <p:nvPicPr>
          <p:cNvPr id="7" name="4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65364" y="3396011"/>
            <a:ext cx="675318" cy="675318"/>
          </a:xfrm>
        </p:spPr>
      </p:pic>
    </p:spTree>
    <p:extLst>
      <p:ext uri="{BB962C8B-B14F-4D97-AF65-F5344CB8AC3E}">
        <p14:creationId xmlns:p14="http://schemas.microsoft.com/office/powerpoint/2010/main" val="314739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clrChange>
              <a:clrFrom>
                <a:srgbClr val="FCDDD0"/>
              </a:clrFrom>
              <a:clrTo>
                <a:srgbClr val="FCDDD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75915" y="1181775"/>
            <a:ext cx="3973238" cy="30757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1762" y="2334504"/>
            <a:ext cx="3210096" cy="1180662"/>
          </a:xfrm>
          <a:prstGeom prst="rect">
            <a:avLst/>
          </a:prstGeom>
        </p:spPr>
      </p:pic>
      <p:pic>
        <p:nvPicPr>
          <p:cNvPr id="7" name="5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19791" y="3579287"/>
            <a:ext cx="463371" cy="463371"/>
          </a:xfrm>
        </p:spPr>
      </p:pic>
    </p:spTree>
    <p:extLst>
      <p:ext uri="{BB962C8B-B14F-4D97-AF65-F5344CB8AC3E}">
        <p14:creationId xmlns:p14="http://schemas.microsoft.com/office/powerpoint/2010/main" val="250872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2921" y="965840"/>
            <a:ext cx="4305218" cy="5067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6998" y="1969231"/>
            <a:ext cx="8996071" cy="2333828"/>
          </a:xfrm>
          <a:prstGeom prst="rect">
            <a:avLst/>
          </a:prstGeom>
        </p:spPr>
      </p:pic>
      <p:pic>
        <p:nvPicPr>
          <p:cNvPr id="7" name="smart 2 cd 2 (1)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96000" y="886899"/>
            <a:ext cx="664602" cy="664602"/>
          </a:xfrm>
        </p:spPr>
      </p:pic>
    </p:spTree>
    <p:extLst>
      <p:ext uri="{BB962C8B-B14F-4D97-AF65-F5344CB8AC3E}">
        <p14:creationId xmlns:p14="http://schemas.microsoft.com/office/powerpoint/2010/main" val="291322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8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851"/>
            <a:ext cx="12250272" cy="68604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57844" y="2909064"/>
            <a:ext cx="596279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Rounded MT Bold" panose="020F0704030504030204" pitchFamily="34" charset="0"/>
              </a:rPr>
              <a:t>2. Play slow motion.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1838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1085</TotalTime>
  <Words>220</Words>
  <Application>Microsoft Office PowerPoint</Application>
  <PresentationFormat>Widescreen</PresentationFormat>
  <Paragraphs>35</Paragraphs>
  <Slides>19</Slides>
  <Notes>2</Notes>
  <HiddenSlides>0</HiddenSlides>
  <MMClips>7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Calibri Light</vt:lpstr>
      <vt:lpstr>AbcPrint</vt:lpstr>
      <vt:lpstr>Arial Rounded MT Bold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Hieu Duong</dc:creator>
  <cp:lastModifiedBy>Nguyen Phuong</cp:lastModifiedBy>
  <cp:revision>29</cp:revision>
  <dcterms:created xsi:type="dcterms:W3CDTF">2022-05-20T21:48:21Z</dcterms:created>
  <dcterms:modified xsi:type="dcterms:W3CDTF">2025-11-07T10:38:07Z</dcterms:modified>
</cp:coreProperties>
</file>