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6" r:id="rId2"/>
  </p:sldMasterIdLst>
  <p:sldIdLst>
    <p:sldId id="257" r:id="rId3"/>
    <p:sldId id="260" r:id="rId4"/>
    <p:sldId id="261" r:id="rId5"/>
    <p:sldId id="259" r:id="rId6"/>
    <p:sldId id="262" r:id="rId7"/>
    <p:sldId id="263" r:id="rId8"/>
    <p:sldId id="264" r:id="rId9"/>
    <p:sldId id="265" r:id="rId10"/>
    <p:sldId id="266" r:id="rId11"/>
    <p:sldId id="258" r:id="rId12"/>
    <p:sldId id="267" r:id="rId13"/>
    <p:sldId id="269" r:id="rId14"/>
    <p:sldId id="271" r:id="rId15"/>
    <p:sldId id="272" r:id="rId16"/>
    <p:sldId id="273" r:id="rId17"/>
    <p:sldId id="275" r:id="rId18"/>
    <p:sldId id="268" r:id="rId19"/>
    <p:sldId id="274" r:id="rId20"/>
  </p:sldIdLst>
  <p:sldSz cx="12192000" cy="6858000"/>
  <p:notesSz cx="6858000" cy="9144000"/>
  <p:embeddedFontLst>
    <p:embeddedFont>
      <p:font typeface="#9Slide07 HoneyCream" pitchFamily="2" charset="0"/>
      <p:regular r:id="rId21"/>
    </p:embeddedFont>
    <p:embeddedFont>
      <p:font typeface="Tahoma" panose="020B0604030504040204" pitchFamily="34" charset="0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UTM Avo" panose="02040603050506020204" pitchFamily="18" charset="0"/>
      <p:regular r:id="rId32"/>
      <p:bold r:id="rId33"/>
      <p:italic r:id="rId34"/>
      <p:boldItalic r:id="rId35"/>
    </p:embeddedFont>
    <p:embeddedFont>
      <p:font typeface="SVN-Newton" panose="02040603050506020204" pitchFamily="18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CC"/>
    <a:srgbClr val="006699"/>
    <a:srgbClr val="FF5050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756" y="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839858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055452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86245" y="-194947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482092" y="781758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2913963" y="9124747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300973" y="9488688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186247" y="171681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86247" y="-194947"/>
            <a:ext cx="2186247" cy="231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2802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392152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10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 rot="8225332">
            <a:off x="4009141" y="4943575"/>
            <a:ext cx="2380088" cy="2515867"/>
          </a:xfrm>
          <a:prstGeom prst="rect">
            <a:avLst/>
          </a:prstGeom>
        </p:spPr>
      </p:pic>
      <p:pic>
        <p:nvPicPr>
          <p:cNvPr id="9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-58767" y="5084252"/>
            <a:ext cx="2380088" cy="2515867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 rot="8225332">
            <a:off x="10187202" y="4703251"/>
            <a:ext cx="2380088" cy="2515867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316523" y="263769"/>
            <a:ext cx="11641015" cy="633046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814" y="-706568"/>
            <a:ext cx="1940673" cy="1940673"/>
          </a:xfrm>
          <a:prstGeom prst="rect">
            <a:avLst/>
          </a:prstGeom>
        </p:spPr>
      </p:pic>
      <p:pic>
        <p:nvPicPr>
          <p:cNvPr id="8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122" y="-44488"/>
            <a:ext cx="1466109" cy="146610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985607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391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86245" y="-194947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482092" y="7817580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2913963" y="9124747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300973" y="9488688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186247" y="171681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86247" y="-194947"/>
            <a:ext cx="2186247" cy="231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96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8" r:id="rId3"/>
    <p:sldLayoutId id="2147483669" r:id="rId4"/>
    <p:sldLayoutId id="2147483675" r:id="rId5"/>
  </p:sldLayoutIdLst>
  <p:transition>
    <p:wip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魂107号-萌趣欢乐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86245" y="-194947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482092" y="781758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2913963" y="9124747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300973" y="9488688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186247" y="171681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86247" y="-194947"/>
            <a:ext cx="2186247" cy="231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056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iming>
    <p:tnLst>
      <p:par>
        <p:cTn id="1" dur="indefinite" restart="never" nodeType="tmRoot"/>
      </p:par>
    </p:tnLst>
  </p:timing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image" Target="../media/image10.pn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932" y="18919"/>
            <a:ext cx="1940673" cy="19406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5" b="89994" l="3510" r="98288">
                        <a14:foregroundMark x1="54880" y1="49121" x2="55822" y2="51425"/>
                        <a14:foregroundMark x1="40068" y1="50091" x2="45334" y2="50273"/>
                        <a14:foregroundMark x1="80308" y1="39054" x2="80009" y2="45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413" y="3429000"/>
            <a:ext cx="5716696" cy="40363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61" y="-123920"/>
            <a:ext cx="1523956" cy="167839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27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14" y="-54329"/>
            <a:ext cx="1466109" cy="14661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5109" y="454541"/>
            <a:ext cx="9961727" cy="474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3459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86668" y="4122891"/>
            <a:ext cx="2380088" cy="2515867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2" y="5435646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sp>
        <p:nvSpPr>
          <p:cNvPr id="8" name="圆角矩形 16"/>
          <p:cNvSpPr/>
          <p:nvPr/>
        </p:nvSpPr>
        <p:spPr>
          <a:xfrm>
            <a:off x="4821379" y="981661"/>
            <a:ext cx="2197289" cy="545911"/>
          </a:xfrm>
          <a:prstGeom prst="roundRect">
            <a:avLst>
              <a:gd name="adj" fmla="val 50000"/>
            </a:avLst>
          </a:prstGeom>
          <a:solidFill>
            <a:srgbClr val="F6AB0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56号-萌趣苏打饼" panose="00000500000000000000" pitchFamily="2" charset="-122"/>
              <a:ea typeface="字魂156号-萌趣苏打饼" panose="00000500000000000000" pitchFamily="2" charset="-122"/>
            </a:endParaRPr>
          </a:p>
        </p:txBody>
      </p:sp>
      <p:pic>
        <p:nvPicPr>
          <p:cNvPr id="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295" y="-84756"/>
            <a:ext cx="1940673" cy="19406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94031" y="984739"/>
            <a:ext cx="1817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latin typeface="UTM Avo" panose="02040603050506020204" pitchFamily="18" charset="0"/>
              </a:rPr>
              <a:t>Ghi nhớ</a:t>
            </a:r>
            <a:endParaRPr lang="en-US" sz="3200" b="1">
              <a:latin typeface="UTM Avo" panose="020406030505060202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661138" y="1813233"/>
            <a:ext cx="7924800" cy="3908815"/>
            <a:chOff x="8407682" y="1623692"/>
            <a:chExt cx="3476267" cy="1743576"/>
          </a:xfrm>
        </p:grpSpPr>
        <p:sp>
          <p:nvSpPr>
            <p:cNvPr id="13" name="Google Shape;117;p2"/>
            <p:cNvSpPr/>
            <p:nvPr/>
          </p:nvSpPr>
          <p:spPr>
            <a:xfrm>
              <a:off x="8407682" y="1623692"/>
              <a:ext cx="3476267" cy="174357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505388" y="1692541"/>
              <a:ext cx="3378560" cy="1578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 cáo thảo luận thường gồm </a:t>
              </a:r>
              <a:r>
                <a:rPr lang="en-US" sz="32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phần</a:t>
              </a:r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/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 </a:t>
              </a:r>
              <a:r>
                <a:rPr lang="en-US" sz="32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 đầu </a:t>
              </a:r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(quốc hiệu và tiêu ngữ, địa điểm và thời gian viết báo cáo).</a:t>
              </a:r>
              <a:endParaRPr lang="en-US" sz="32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 chính </a:t>
              </a:r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(tiêu đề, người nhận, nội dung báo cáo).</a:t>
              </a:r>
              <a:endParaRPr lang="en-US" sz="32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 cuối </a:t>
              </a:r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(chữ </a:t>
              </a:r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kí, họ và </a:t>
              </a:r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 của người viết báo cáo).</a:t>
              </a:r>
              <a:endPara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872174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3015" y="470932"/>
            <a:ext cx="99083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85839" y="2020842"/>
            <a:ext cx="4528950" cy="1240881"/>
            <a:chOff x="823518" y="2910696"/>
            <a:chExt cx="4079933" cy="829983"/>
          </a:xfrm>
        </p:grpSpPr>
        <p:sp>
          <p:nvSpPr>
            <p:cNvPr id="7" name="Rectangle: Rounded Corners 3">
              <a:extLst>
                <a:ext uri="{FF2B5EF4-FFF2-40B4-BE49-F238E27FC236}">
                  <a16:creationId xmlns:a16="http://schemas.microsoft.com/office/drawing/2014/main" id="{BF9CAB77-253B-4E68-9CD5-2F483C38E33B}"/>
                </a:ext>
              </a:extLst>
            </p:cNvPr>
            <p:cNvSpPr/>
            <p:nvPr/>
          </p:nvSpPr>
          <p:spPr>
            <a:xfrm>
              <a:off x="823518" y="2910696"/>
              <a:ext cx="4079933" cy="829983"/>
            </a:xfrm>
            <a:custGeom>
              <a:avLst/>
              <a:gdLst>
                <a:gd name="connsiteX0" fmla="*/ 0 w 5439649"/>
                <a:gd name="connsiteY0" fmla="*/ 269934 h 1619569"/>
                <a:gd name="connsiteX1" fmla="*/ 269934 w 5439649"/>
                <a:gd name="connsiteY1" fmla="*/ 0 h 1619569"/>
                <a:gd name="connsiteX2" fmla="*/ 765356 w 5439649"/>
                <a:gd name="connsiteY2" fmla="*/ 0 h 1619569"/>
                <a:gd name="connsiteX3" fmla="*/ 1358774 w 5439649"/>
                <a:gd name="connsiteY3" fmla="*/ 0 h 1619569"/>
                <a:gd name="connsiteX4" fmla="*/ 2001190 w 5439649"/>
                <a:gd name="connsiteY4" fmla="*/ 0 h 1619569"/>
                <a:gd name="connsiteX5" fmla="*/ 2643606 w 5439649"/>
                <a:gd name="connsiteY5" fmla="*/ 0 h 1619569"/>
                <a:gd name="connsiteX6" fmla="*/ 3286021 w 5439649"/>
                <a:gd name="connsiteY6" fmla="*/ 0 h 1619569"/>
                <a:gd name="connsiteX7" fmla="*/ 3683448 w 5439649"/>
                <a:gd name="connsiteY7" fmla="*/ 0 h 1619569"/>
                <a:gd name="connsiteX8" fmla="*/ 4080875 w 5439649"/>
                <a:gd name="connsiteY8" fmla="*/ 0 h 1619569"/>
                <a:gd name="connsiteX9" fmla="*/ 4576297 w 5439649"/>
                <a:gd name="connsiteY9" fmla="*/ 0 h 1619569"/>
                <a:gd name="connsiteX10" fmla="*/ 5169715 w 5439649"/>
                <a:gd name="connsiteY10" fmla="*/ 0 h 1619569"/>
                <a:gd name="connsiteX11" fmla="*/ 5439649 w 5439649"/>
                <a:gd name="connsiteY11" fmla="*/ 269934 h 1619569"/>
                <a:gd name="connsiteX12" fmla="*/ 5439649 w 5439649"/>
                <a:gd name="connsiteY12" fmla="*/ 820582 h 1619569"/>
                <a:gd name="connsiteX13" fmla="*/ 5439649 w 5439649"/>
                <a:gd name="connsiteY13" fmla="*/ 1349635 h 1619569"/>
                <a:gd name="connsiteX14" fmla="*/ 5169715 w 5439649"/>
                <a:gd name="connsiteY14" fmla="*/ 1619569 h 1619569"/>
                <a:gd name="connsiteX15" fmla="*/ 4723291 w 5439649"/>
                <a:gd name="connsiteY15" fmla="*/ 1619569 h 1619569"/>
                <a:gd name="connsiteX16" fmla="*/ 4276866 w 5439649"/>
                <a:gd name="connsiteY16" fmla="*/ 1619569 h 1619569"/>
                <a:gd name="connsiteX17" fmla="*/ 3683448 w 5439649"/>
                <a:gd name="connsiteY17" fmla="*/ 1619569 h 1619569"/>
                <a:gd name="connsiteX18" fmla="*/ 3090030 w 5439649"/>
                <a:gd name="connsiteY18" fmla="*/ 1619569 h 1619569"/>
                <a:gd name="connsiteX19" fmla="*/ 2594608 w 5439649"/>
                <a:gd name="connsiteY19" fmla="*/ 1619569 h 1619569"/>
                <a:gd name="connsiteX20" fmla="*/ 2050188 w 5439649"/>
                <a:gd name="connsiteY20" fmla="*/ 1619569 h 1619569"/>
                <a:gd name="connsiteX21" fmla="*/ 1407772 w 5439649"/>
                <a:gd name="connsiteY21" fmla="*/ 1619569 h 1619569"/>
                <a:gd name="connsiteX22" fmla="*/ 765356 w 5439649"/>
                <a:gd name="connsiteY22" fmla="*/ 1619569 h 1619569"/>
                <a:gd name="connsiteX23" fmla="*/ 269934 w 5439649"/>
                <a:gd name="connsiteY23" fmla="*/ 1619569 h 1619569"/>
                <a:gd name="connsiteX24" fmla="*/ 0 w 5439649"/>
                <a:gd name="connsiteY24" fmla="*/ 1349635 h 1619569"/>
                <a:gd name="connsiteX25" fmla="*/ 0 w 5439649"/>
                <a:gd name="connsiteY25" fmla="*/ 842176 h 1619569"/>
                <a:gd name="connsiteX26" fmla="*/ 0 w 5439649"/>
                <a:gd name="connsiteY26" fmla="*/ 269934 h 161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39649" h="1619569" fill="none" extrusionOk="0">
                  <a:moveTo>
                    <a:pt x="0" y="269934"/>
                  </a:moveTo>
                  <a:cubicBezTo>
                    <a:pt x="-25203" y="125100"/>
                    <a:pt x="98579" y="11336"/>
                    <a:pt x="269934" y="0"/>
                  </a:cubicBezTo>
                  <a:cubicBezTo>
                    <a:pt x="464683" y="-6186"/>
                    <a:pt x="556767" y="41848"/>
                    <a:pt x="765356" y="0"/>
                  </a:cubicBezTo>
                  <a:cubicBezTo>
                    <a:pt x="973945" y="-41848"/>
                    <a:pt x="1096416" y="26425"/>
                    <a:pt x="1358774" y="0"/>
                  </a:cubicBezTo>
                  <a:cubicBezTo>
                    <a:pt x="1621132" y="-26425"/>
                    <a:pt x="1737048" y="26078"/>
                    <a:pt x="2001190" y="0"/>
                  </a:cubicBezTo>
                  <a:cubicBezTo>
                    <a:pt x="2265332" y="-26078"/>
                    <a:pt x="2512723" y="23255"/>
                    <a:pt x="2643606" y="0"/>
                  </a:cubicBezTo>
                  <a:cubicBezTo>
                    <a:pt x="2774489" y="-23255"/>
                    <a:pt x="3154109" y="51684"/>
                    <a:pt x="3286021" y="0"/>
                  </a:cubicBezTo>
                  <a:cubicBezTo>
                    <a:pt x="3417933" y="-51684"/>
                    <a:pt x="3590680" y="23765"/>
                    <a:pt x="3683448" y="0"/>
                  </a:cubicBezTo>
                  <a:cubicBezTo>
                    <a:pt x="3776216" y="-23765"/>
                    <a:pt x="3922051" y="42939"/>
                    <a:pt x="4080875" y="0"/>
                  </a:cubicBezTo>
                  <a:cubicBezTo>
                    <a:pt x="4239699" y="-42939"/>
                    <a:pt x="4463353" y="30667"/>
                    <a:pt x="4576297" y="0"/>
                  </a:cubicBezTo>
                  <a:cubicBezTo>
                    <a:pt x="4689241" y="-30667"/>
                    <a:pt x="4981791" y="16663"/>
                    <a:pt x="5169715" y="0"/>
                  </a:cubicBezTo>
                  <a:cubicBezTo>
                    <a:pt x="5293801" y="-19190"/>
                    <a:pt x="5436761" y="122748"/>
                    <a:pt x="5439649" y="269934"/>
                  </a:cubicBezTo>
                  <a:cubicBezTo>
                    <a:pt x="5441440" y="390104"/>
                    <a:pt x="5400522" y="584512"/>
                    <a:pt x="5439649" y="820582"/>
                  </a:cubicBezTo>
                  <a:cubicBezTo>
                    <a:pt x="5478776" y="1056652"/>
                    <a:pt x="5411244" y="1099666"/>
                    <a:pt x="5439649" y="1349635"/>
                  </a:cubicBezTo>
                  <a:cubicBezTo>
                    <a:pt x="5465642" y="1506196"/>
                    <a:pt x="5337452" y="1599619"/>
                    <a:pt x="5169715" y="1619569"/>
                  </a:cubicBezTo>
                  <a:cubicBezTo>
                    <a:pt x="5002226" y="1663484"/>
                    <a:pt x="4931694" y="1600524"/>
                    <a:pt x="4723291" y="1619569"/>
                  </a:cubicBezTo>
                  <a:cubicBezTo>
                    <a:pt x="4514888" y="1638614"/>
                    <a:pt x="4372216" y="1612811"/>
                    <a:pt x="4276866" y="1619569"/>
                  </a:cubicBezTo>
                  <a:cubicBezTo>
                    <a:pt x="4181517" y="1626327"/>
                    <a:pt x="3882831" y="1582064"/>
                    <a:pt x="3683448" y="1619569"/>
                  </a:cubicBezTo>
                  <a:cubicBezTo>
                    <a:pt x="3484065" y="1657074"/>
                    <a:pt x="3333524" y="1610855"/>
                    <a:pt x="3090030" y="1619569"/>
                  </a:cubicBezTo>
                  <a:cubicBezTo>
                    <a:pt x="2846536" y="1628283"/>
                    <a:pt x="2760670" y="1563327"/>
                    <a:pt x="2594608" y="1619569"/>
                  </a:cubicBezTo>
                  <a:cubicBezTo>
                    <a:pt x="2428546" y="1675811"/>
                    <a:pt x="2160398" y="1573085"/>
                    <a:pt x="2050188" y="1619569"/>
                  </a:cubicBezTo>
                  <a:cubicBezTo>
                    <a:pt x="1939978" y="1666053"/>
                    <a:pt x="1662321" y="1544699"/>
                    <a:pt x="1407772" y="1619569"/>
                  </a:cubicBezTo>
                  <a:cubicBezTo>
                    <a:pt x="1153223" y="1694439"/>
                    <a:pt x="1083199" y="1606138"/>
                    <a:pt x="765356" y="1619569"/>
                  </a:cubicBezTo>
                  <a:cubicBezTo>
                    <a:pt x="447513" y="1633000"/>
                    <a:pt x="486519" y="1605958"/>
                    <a:pt x="269934" y="1619569"/>
                  </a:cubicBezTo>
                  <a:cubicBezTo>
                    <a:pt x="106914" y="1649882"/>
                    <a:pt x="39904" y="1478905"/>
                    <a:pt x="0" y="1349635"/>
                  </a:cubicBezTo>
                  <a:cubicBezTo>
                    <a:pt x="-25967" y="1230305"/>
                    <a:pt x="57630" y="988151"/>
                    <a:pt x="0" y="842176"/>
                  </a:cubicBezTo>
                  <a:cubicBezTo>
                    <a:pt x="-57630" y="696201"/>
                    <a:pt x="32182" y="423715"/>
                    <a:pt x="0" y="269934"/>
                  </a:cubicBezTo>
                  <a:close/>
                </a:path>
                <a:path w="5439649" h="1619569" stroke="0" extrusionOk="0">
                  <a:moveTo>
                    <a:pt x="0" y="269934"/>
                  </a:moveTo>
                  <a:cubicBezTo>
                    <a:pt x="-14429" y="147423"/>
                    <a:pt x="137027" y="11930"/>
                    <a:pt x="269934" y="0"/>
                  </a:cubicBezTo>
                  <a:cubicBezTo>
                    <a:pt x="390353" y="-29780"/>
                    <a:pt x="590446" y="54561"/>
                    <a:pt x="814354" y="0"/>
                  </a:cubicBezTo>
                  <a:cubicBezTo>
                    <a:pt x="1038262" y="-54561"/>
                    <a:pt x="1107573" y="42885"/>
                    <a:pt x="1260779" y="0"/>
                  </a:cubicBezTo>
                  <a:cubicBezTo>
                    <a:pt x="1413986" y="-42885"/>
                    <a:pt x="1655480" y="58528"/>
                    <a:pt x="1756201" y="0"/>
                  </a:cubicBezTo>
                  <a:cubicBezTo>
                    <a:pt x="1856922" y="-58528"/>
                    <a:pt x="1972464" y="19281"/>
                    <a:pt x="2153628" y="0"/>
                  </a:cubicBezTo>
                  <a:cubicBezTo>
                    <a:pt x="2334792" y="-19281"/>
                    <a:pt x="2509071" y="1100"/>
                    <a:pt x="2796043" y="0"/>
                  </a:cubicBezTo>
                  <a:cubicBezTo>
                    <a:pt x="3083015" y="-1100"/>
                    <a:pt x="3037749" y="17553"/>
                    <a:pt x="3193470" y="0"/>
                  </a:cubicBezTo>
                  <a:cubicBezTo>
                    <a:pt x="3349191" y="-17553"/>
                    <a:pt x="3500737" y="2762"/>
                    <a:pt x="3639894" y="0"/>
                  </a:cubicBezTo>
                  <a:cubicBezTo>
                    <a:pt x="3779051" y="-2762"/>
                    <a:pt x="4054139" y="40174"/>
                    <a:pt x="4184315" y="0"/>
                  </a:cubicBezTo>
                  <a:cubicBezTo>
                    <a:pt x="4314491" y="-40174"/>
                    <a:pt x="4430850" y="22993"/>
                    <a:pt x="4581741" y="0"/>
                  </a:cubicBezTo>
                  <a:cubicBezTo>
                    <a:pt x="4732632" y="-22993"/>
                    <a:pt x="4994819" y="8780"/>
                    <a:pt x="5169715" y="0"/>
                  </a:cubicBezTo>
                  <a:cubicBezTo>
                    <a:pt x="5306541" y="-18604"/>
                    <a:pt x="5418120" y="141521"/>
                    <a:pt x="5439649" y="269934"/>
                  </a:cubicBezTo>
                  <a:cubicBezTo>
                    <a:pt x="5489214" y="481394"/>
                    <a:pt x="5382359" y="632977"/>
                    <a:pt x="5439649" y="798987"/>
                  </a:cubicBezTo>
                  <a:cubicBezTo>
                    <a:pt x="5496939" y="964997"/>
                    <a:pt x="5406762" y="1117969"/>
                    <a:pt x="5439649" y="1349635"/>
                  </a:cubicBezTo>
                  <a:cubicBezTo>
                    <a:pt x="5458374" y="1492702"/>
                    <a:pt x="5312382" y="1628125"/>
                    <a:pt x="5169715" y="1619569"/>
                  </a:cubicBezTo>
                  <a:cubicBezTo>
                    <a:pt x="5044622" y="1648038"/>
                    <a:pt x="4721211" y="1598013"/>
                    <a:pt x="4576297" y="1619569"/>
                  </a:cubicBezTo>
                  <a:cubicBezTo>
                    <a:pt x="4431383" y="1641125"/>
                    <a:pt x="4341515" y="1605935"/>
                    <a:pt x="4178870" y="1619569"/>
                  </a:cubicBezTo>
                  <a:cubicBezTo>
                    <a:pt x="4016225" y="1633203"/>
                    <a:pt x="3829213" y="1616659"/>
                    <a:pt x="3585452" y="1619569"/>
                  </a:cubicBezTo>
                  <a:cubicBezTo>
                    <a:pt x="3341691" y="1622479"/>
                    <a:pt x="3213122" y="1582907"/>
                    <a:pt x="3090030" y="1619569"/>
                  </a:cubicBezTo>
                  <a:cubicBezTo>
                    <a:pt x="2966938" y="1656231"/>
                    <a:pt x="2684421" y="1554975"/>
                    <a:pt x="2496612" y="1619569"/>
                  </a:cubicBezTo>
                  <a:cubicBezTo>
                    <a:pt x="2308803" y="1684163"/>
                    <a:pt x="2105497" y="1566922"/>
                    <a:pt x="2001190" y="1619569"/>
                  </a:cubicBezTo>
                  <a:cubicBezTo>
                    <a:pt x="1896883" y="1672216"/>
                    <a:pt x="1674182" y="1604523"/>
                    <a:pt x="1358774" y="1619569"/>
                  </a:cubicBezTo>
                  <a:cubicBezTo>
                    <a:pt x="1043366" y="1634615"/>
                    <a:pt x="1006199" y="1566671"/>
                    <a:pt x="814354" y="1619569"/>
                  </a:cubicBezTo>
                  <a:cubicBezTo>
                    <a:pt x="622509" y="1672467"/>
                    <a:pt x="464646" y="1575987"/>
                    <a:pt x="269934" y="1619569"/>
                  </a:cubicBezTo>
                  <a:cubicBezTo>
                    <a:pt x="147865" y="1600836"/>
                    <a:pt x="-28392" y="1524606"/>
                    <a:pt x="0" y="1349635"/>
                  </a:cubicBezTo>
                  <a:cubicBezTo>
                    <a:pt x="-34697" y="1120438"/>
                    <a:pt x="9911" y="927173"/>
                    <a:pt x="0" y="809785"/>
                  </a:cubicBezTo>
                  <a:cubicBezTo>
                    <a:pt x="-9911" y="692397"/>
                    <a:pt x="51669" y="394709"/>
                    <a:pt x="0" y="269934"/>
                  </a:cubicBezTo>
                  <a:close/>
                </a:path>
              </a:pathLst>
            </a:custGeom>
            <a:solidFill>
              <a:srgbClr val="33CCCC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82485699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54556" y="2953010"/>
              <a:ext cx="3617857" cy="720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kumimoji="0" lang="en-US" sz="3200" b="1" i="0" u="none" strike="noStrike" kern="0" cap="none" spc="0" normalizeH="0" noProof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trình bày quốc hiệu và tiêu ngữ</a:t>
              </a:r>
              <a:endParaRPr kumimoji="0" lang="en-US" sz="3200" b="1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269065" y="1976517"/>
            <a:ext cx="4348135" cy="1184806"/>
            <a:chOff x="823518" y="2910697"/>
            <a:chExt cx="5342578" cy="1184806"/>
          </a:xfrm>
        </p:grpSpPr>
        <p:sp>
          <p:nvSpPr>
            <p:cNvPr id="10" name="Rectangle: Rounded Corners 3">
              <a:extLst>
                <a:ext uri="{FF2B5EF4-FFF2-40B4-BE49-F238E27FC236}">
                  <a16:creationId xmlns:a16="http://schemas.microsoft.com/office/drawing/2014/main" id="{BF9CAB77-253B-4E68-9CD5-2F483C38E33B}"/>
                </a:ext>
              </a:extLst>
            </p:cNvPr>
            <p:cNvSpPr/>
            <p:nvPr/>
          </p:nvSpPr>
          <p:spPr>
            <a:xfrm>
              <a:off x="823518" y="2910697"/>
              <a:ext cx="5342578" cy="1184806"/>
            </a:xfrm>
            <a:custGeom>
              <a:avLst/>
              <a:gdLst>
                <a:gd name="connsiteX0" fmla="*/ 0 w 5439649"/>
                <a:gd name="connsiteY0" fmla="*/ 269934 h 1619569"/>
                <a:gd name="connsiteX1" fmla="*/ 269934 w 5439649"/>
                <a:gd name="connsiteY1" fmla="*/ 0 h 1619569"/>
                <a:gd name="connsiteX2" fmla="*/ 765356 w 5439649"/>
                <a:gd name="connsiteY2" fmla="*/ 0 h 1619569"/>
                <a:gd name="connsiteX3" fmla="*/ 1358774 w 5439649"/>
                <a:gd name="connsiteY3" fmla="*/ 0 h 1619569"/>
                <a:gd name="connsiteX4" fmla="*/ 2001190 w 5439649"/>
                <a:gd name="connsiteY4" fmla="*/ 0 h 1619569"/>
                <a:gd name="connsiteX5" fmla="*/ 2643606 w 5439649"/>
                <a:gd name="connsiteY5" fmla="*/ 0 h 1619569"/>
                <a:gd name="connsiteX6" fmla="*/ 3286021 w 5439649"/>
                <a:gd name="connsiteY6" fmla="*/ 0 h 1619569"/>
                <a:gd name="connsiteX7" fmla="*/ 3683448 w 5439649"/>
                <a:gd name="connsiteY7" fmla="*/ 0 h 1619569"/>
                <a:gd name="connsiteX8" fmla="*/ 4080875 w 5439649"/>
                <a:gd name="connsiteY8" fmla="*/ 0 h 1619569"/>
                <a:gd name="connsiteX9" fmla="*/ 4576297 w 5439649"/>
                <a:gd name="connsiteY9" fmla="*/ 0 h 1619569"/>
                <a:gd name="connsiteX10" fmla="*/ 5169715 w 5439649"/>
                <a:gd name="connsiteY10" fmla="*/ 0 h 1619569"/>
                <a:gd name="connsiteX11" fmla="*/ 5439649 w 5439649"/>
                <a:gd name="connsiteY11" fmla="*/ 269934 h 1619569"/>
                <a:gd name="connsiteX12" fmla="*/ 5439649 w 5439649"/>
                <a:gd name="connsiteY12" fmla="*/ 820582 h 1619569"/>
                <a:gd name="connsiteX13" fmla="*/ 5439649 w 5439649"/>
                <a:gd name="connsiteY13" fmla="*/ 1349635 h 1619569"/>
                <a:gd name="connsiteX14" fmla="*/ 5169715 w 5439649"/>
                <a:gd name="connsiteY14" fmla="*/ 1619569 h 1619569"/>
                <a:gd name="connsiteX15" fmla="*/ 4723291 w 5439649"/>
                <a:gd name="connsiteY15" fmla="*/ 1619569 h 1619569"/>
                <a:gd name="connsiteX16" fmla="*/ 4276866 w 5439649"/>
                <a:gd name="connsiteY16" fmla="*/ 1619569 h 1619569"/>
                <a:gd name="connsiteX17" fmla="*/ 3683448 w 5439649"/>
                <a:gd name="connsiteY17" fmla="*/ 1619569 h 1619569"/>
                <a:gd name="connsiteX18" fmla="*/ 3090030 w 5439649"/>
                <a:gd name="connsiteY18" fmla="*/ 1619569 h 1619569"/>
                <a:gd name="connsiteX19" fmla="*/ 2594608 w 5439649"/>
                <a:gd name="connsiteY19" fmla="*/ 1619569 h 1619569"/>
                <a:gd name="connsiteX20" fmla="*/ 2050188 w 5439649"/>
                <a:gd name="connsiteY20" fmla="*/ 1619569 h 1619569"/>
                <a:gd name="connsiteX21" fmla="*/ 1407772 w 5439649"/>
                <a:gd name="connsiteY21" fmla="*/ 1619569 h 1619569"/>
                <a:gd name="connsiteX22" fmla="*/ 765356 w 5439649"/>
                <a:gd name="connsiteY22" fmla="*/ 1619569 h 1619569"/>
                <a:gd name="connsiteX23" fmla="*/ 269934 w 5439649"/>
                <a:gd name="connsiteY23" fmla="*/ 1619569 h 1619569"/>
                <a:gd name="connsiteX24" fmla="*/ 0 w 5439649"/>
                <a:gd name="connsiteY24" fmla="*/ 1349635 h 1619569"/>
                <a:gd name="connsiteX25" fmla="*/ 0 w 5439649"/>
                <a:gd name="connsiteY25" fmla="*/ 842176 h 1619569"/>
                <a:gd name="connsiteX26" fmla="*/ 0 w 5439649"/>
                <a:gd name="connsiteY26" fmla="*/ 269934 h 161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39649" h="1619569" fill="none" extrusionOk="0">
                  <a:moveTo>
                    <a:pt x="0" y="269934"/>
                  </a:moveTo>
                  <a:cubicBezTo>
                    <a:pt x="-25203" y="125100"/>
                    <a:pt x="98579" y="11336"/>
                    <a:pt x="269934" y="0"/>
                  </a:cubicBezTo>
                  <a:cubicBezTo>
                    <a:pt x="464683" y="-6186"/>
                    <a:pt x="556767" y="41848"/>
                    <a:pt x="765356" y="0"/>
                  </a:cubicBezTo>
                  <a:cubicBezTo>
                    <a:pt x="973945" y="-41848"/>
                    <a:pt x="1096416" y="26425"/>
                    <a:pt x="1358774" y="0"/>
                  </a:cubicBezTo>
                  <a:cubicBezTo>
                    <a:pt x="1621132" y="-26425"/>
                    <a:pt x="1737048" y="26078"/>
                    <a:pt x="2001190" y="0"/>
                  </a:cubicBezTo>
                  <a:cubicBezTo>
                    <a:pt x="2265332" y="-26078"/>
                    <a:pt x="2512723" y="23255"/>
                    <a:pt x="2643606" y="0"/>
                  </a:cubicBezTo>
                  <a:cubicBezTo>
                    <a:pt x="2774489" y="-23255"/>
                    <a:pt x="3154109" y="51684"/>
                    <a:pt x="3286021" y="0"/>
                  </a:cubicBezTo>
                  <a:cubicBezTo>
                    <a:pt x="3417933" y="-51684"/>
                    <a:pt x="3590680" y="23765"/>
                    <a:pt x="3683448" y="0"/>
                  </a:cubicBezTo>
                  <a:cubicBezTo>
                    <a:pt x="3776216" y="-23765"/>
                    <a:pt x="3922051" y="42939"/>
                    <a:pt x="4080875" y="0"/>
                  </a:cubicBezTo>
                  <a:cubicBezTo>
                    <a:pt x="4239699" y="-42939"/>
                    <a:pt x="4463353" y="30667"/>
                    <a:pt x="4576297" y="0"/>
                  </a:cubicBezTo>
                  <a:cubicBezTo>
                    <a:pt x="4689241" y="-30667"/>
                    <a:pt x="4981791" y="16663"/>
                    <a:pt x="5169715" y="0"/>
                  </a:cubicBezTo>
                  <a:cubicBezTo>
                    <a:pt x="5293801" y="-19190"/>
                    <a:pt x="5436761" y="122748"/>
                    <a:pt x="5439649" y="269934"/>
                  </a:cubicBezTo>
                  <a:cubicBezTo>
                    <a:pt x="5441440" y="390104"/>
                    <a:pt x="5400522" y="584512"/>
                    <a:pt x="5439649" y="820582"/>
                  </a:cubicBezTo>
                  <a:cubicBezTo>
                    <a:pt x="5478776" y="1056652"/>
                    <a:pt x="5411244" y="1099666"/>
                    <a:pt x="5439649" y="1349635"/>
                  </a:cubicBezTo>
                  <a:cubicBezTo>
                    <a:pt x="5465642" y="1506196"/>
                    <a:pt x="5337452" y="1599619"/>
                    <a:pt x="5169715" y="1619569"/>
                  </a:cubicBezTo>
                  <a:cubicBezTo>
                    <a:pt x="5002226" y="1663484"/>
                    <a:pt x="4931694" y="1600524"/>
                    <a:pt x="4723291" y="1619569"/>
                  </a:cubicBezTo>
                  <a:cubicBezTo>
                    <a:pt x="4514888" y="1638614"/>
                    <a:pt x="4372216" y="1612811"/>
                    <a:pt x="4276866" y="1619569"/>
                  </a:cubicBezTo>
                  <a:cubicBezTo>
                    <a:pt x="4181517" y="1626327"/>
                    <a:pt x="3882831" y="1582064"/>
                    <a:pt x="3683448" y="1619569"/>
                  </a:cubicBezTo>
                  <a:cubicBezTo>
                    <a:pt x="3484065" y="1657074"/>
                    <a:pt x="3333524" y="1610855"/>
                    <a:pt x="3090030" y="1619569"/>
                  </a:cubicBezTo>
                  <a:cubicBezTo>
                    <a:pt x="2846536" y="1628283"/>
                    <a:pt x="2760670" y="1563327"/>
                    <a:pt x="2594608" y="1619569"/>
                  </a:cubicBezTo>
                  <a:cubicBezTo>
                    <a:pt x="2428546" y="1675811"/>
                    <a:pt x="2160398" y="1573085"/>
                    <a:pt x="2050188" y="1619569"/>
                  </a:cubicBezTo>
                  <a:cubicBezTo>
                    <a:pt x="1939978" y="1666053"/>
                    <a:pt x="1662321" y="1544699"/>
                    <a:pt x="1407772" y="1619569"/>
                  </a:cubicBezTo>
                  <a:cubicBezTo>
                    <a:pt x="1153223" y="1694439"/>
                    <a:pt x="1083199" y="1606138"/>
                    <a:pt x="765356" y="1619569"/>
                  </a:cubicBezTo>
                  <a:cubicBezTo>
                    <a:pt x="447513" y="1633000"/>
                    <a:pt x="486519" y="1605958"/>
                    <a:pt x="269934" y="1619569"/>
                  </a:cubicBezTo>
                  <a:cubicBezTo>
                    <a:pt x="106914" y="1649882"/>
                    <a:pt x="39904" y="1478905"/>
                    <a:pt x="0" y="1349635"/>
                  </a:cubicBezTo>
                  <a:cubicBezTo>
                    <a:pt x="-25967" y="1230305"/>
                    <a:pt x="57630" y="988151"/>
                    <a:pt x="0" y="842176"/>
                  </a:cubicBezTo>
                  <a:cubicBezTo>
                    <a:pt x="-57630" y="696201"/>
                    <a:pt x="32182" y="423715"/>
                    <a:pt x="0" y="269934"/>
                  </a:cubicBezTo>
                  <a:close/>
                </a:path>
                <a:path w="5439649" h="1619569" stroke="0" extrusionOk="0">
                  <a:moveTo>
                    <a:pt x="0" y="269934"/>
                  </a:moveTo>
                  <a:cubicBezTo>
                    <a:pt x="-14429" y="147423"/>
                    <a:pt x="137027" y="11930"/>
                    <a:pt x="269934" y="0"/>
                  </a:cubicBezTo>
                  <a:cubicBezTo>
                    <a:pt x="390353" y="-29780"/>
                    <a:pt x="590446" y="54561"/>
                    <a:pt x="814354" y="0"/>
                  </a:cubicBezTo>
                  <a:cubicBezTo>
                    <a:pt x="1038262" y="-54561"/>
                    <a:pt x="1107573" y="42885"/>
                    <a:pt x="1260779" y="0"/>
                  </a:cubicBezTo>
                  <a:cubicBezTo>
                    <a:pt x="1413986" y="-42885"/>
                    <a:pt x="1655480" y="58528"/>
                    <a:pt x="1756201" y="0"/>
                  </a:cubicBezTo>
                  <a:cubicBezTo>
                    <a:pt x="1856922" y="-58528"/>
                    <a:pt x="1972464" y="19281"/>
                    <a:pt x="2153628" y="0"/>
                  </a:cubicBezTo>
                  <a:cubicBezTo>
                    <a:pt x="2334792" y="-19281"/>
                    <a:pt x="2509071" y="1100"/>
                    <a:pt x="2796043" y="0"/>
                  </a:cubicBezTo>
                  <a:cubicBezTo>
                    <a:pt x="3083015" y="-1100"/>
                    <a:pt x="3037749" y="17553"/>
                    <a:pt x="3193470" y="0"/>
                  </a:cubicBezTo>
                  <a:cubicBezTo>
                    <a:pt x="3349191" y="-17553"/>
                    <a:pt x="3500737" y="2762"/>
                    <a:pt x="3639894" y="0"/>
                  </a:cubicBezTo>
                  <a:cubicBezTo>
                    <a:pt x="3779051" y="-2762"/>
                    <a:pt x="4054139" y="40174"/>
                    <a:pt x="4184315" y="0"/>
                  </a:cubicBezTo>
                  <a:cubicBezTo>
                    <a:pt x="4314491" y="-40174"/>
                    <a:pt x="4430850" y="22993"/>
                    <a:pt x="4581741" y="0"/>
                  </a:cubicBezTo>
                  <a:cubicBezTo>
                    <a:pt x="4732632" y="-22993"/>
                    <a:pt x="4994819" y="8780"/>
                    <a:pt x="5169715" y="0"/>
                  </a:cubicBezTo>
                  <a:cubicBezTo>
                    <a:pt x="5306541" y="-18604"/>
                    <a:pt x="5418120" y="141521"/>
                    <a:pt x="5439649" y="269934"/>
                  </a:cubicBezTo>
                  <a:cubicBezTo>
                    <a:pt x="5489214" y="481394"/>
                    <a:pt x="5382359" y="632977"/>
                    <a:pt x="5439649" y="798987"/>
                  </a:cubicBezTo>
                  <a:cubicBezTo>
                    <a:pt x="5496939" y="964997"/>
                    <a:pt x="5406762" y="1117969"/>
                    <a:pt x="5439649" y="1349635"/>
                  </a:cubicBezTo>
                  <a:cubicBezTo>
                    <a:pt x="5458374" y="1492702"/>
                    <a:pt x="5312382" y="1628125"/>
                    <a:pt x="5169715" y="1619569"/>
                  </a:cubicBezTo>
                  <a:cubicBezTo>
                    <a:pt x="5044622" y="1648038"/>
                    <a:pt x="4721211" y="1598013"/>
                    <a:pt x="4576297" y="1619569"/>
                  </a:cubicBezTo>
                  <a:cubicBezTo>
                    <a:pt x="4431383" y="1641125"/>
                    <a:pt x="4341515" y="1605935"/>
                    <a:pt x="4178870" y="1619569"/>
                  </a:cubicBezTo>
                  <a:cubicBezTo>
                    <a:pt x="4016225" y="1633203"/>
                    <a:pt x="3829213" y="1616659"/>
                    <a:pt x="3585452" y="1619569"/>
                  </a:cubicBezTo>
                  <a:cubicBezTo>
                    <a:pt x="3341691" y="1622479"/>
                    <a:pt x="3213122" y="1582907"/>
                    <a:pt x="3090030" y="1619569"/>
                  </a:cubicBezTo>
                  <a:cubicBezTo>
                    <a:pt x="2966938" y="1656231"/>
                    <a:pt x="2684421" y="1554975"/>
                    <a:pt x="2496612" y="1619569"/>
                  </a:cubicBezTo>
                  <a:cubicBezTo>
                    <a:pt x="2308803" y="1684163"/>
                    <a:pt x="2105497" y="1566922"/>
                    <a:pt x="2001190" y="1619569"/>
                  </a:cubicBezTo>
                  <a:cubicBezTo>
                    <a:pt x="1896883" y="1672216"/>
                    <a:pt x="1674182" y="1604523"/>
                    <a:pt x="1358774" y="1619569"/>
                  </a:cubicBezTo>
                  <a:cubicBezTo>
                    <a:pt x="1043366" y="1634615"/>
                    <a:pt x="1006199" y="1566671"/>
                    <a:pt x="814354" y="1619569"/>
                  </a:cubicBezTo>
                  <a:cubicBezTo>
                    <a:pt x="622509" y="1672467"/>
                    <a:pt x="464646" y="1575987"/>
                    <a:pt x="269934" y="1619569"/>
                  </a:cubicBezTo>
                  <a:cubicBezTo>
                    <a:pt x="147865" y="1600836"/>
                    <a:pt x="-28392" y="1524606"/>
                    <a:pt x="0" y="1349635"/>
                  </a:cubicBezTo>
                  <a:cubicBezTo>
                    <a:pt x="-34697" y="1120438"/>
                    <a:pt x="9911" y="927173"/>
                    <a:pt x="0" y="809785"/>
                  </a:cubicBezTo>
                  <a:cubicBezTo>
                    <a:pt x="-9911" y="692397"/>
                    <a:pt x="51669" y="394709"/>
                    <a:pt x="0" y="269934"/>
                  </a:cubicBezTo>
                  <a:close/>
                </a:path>
              </a:pathLst>
            </a:custGeom>
            <a:solidFill>
              <a:srgbClr val="33CCCC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82485699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53797" y="2992884"/>
              <a:ext cx="481768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kumimoji="0" lang="en-US" sz="3200" b="1" i="0" u="none" strike="noStrike" kern="0" cap="none" spc="0" normalizeH="0" noProof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trình bày tiêu đề báo cáo</a:t>
              </a:r>
              <a:endParaRPr kumimoji="0" lang="en-US" sz="3200" b="1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480076" y="3579223"/>
            <a:ext cx="4306900" cy="1184805"/>
            <a:chOff x="1364155" y="2910696"/>
            <a:chExt cx="2892682" cy="1184805"/>
          </a:xfrm>
        </p:grpSpPr>
        <p:sp>
          <p:nvSpPr>
            <p:cNvPr id="16" name="Rectangle: Rounded Corners 3">
              <a:extLst>
                <a:ext uri="{FF2B5EF4-FFF2-40B4-BE49-F238E27FC236}">
                  <a16:creationId xmlns:a16="http://schemas.microsoft.com/office/drawing/2014/main" id="{BF9CAB77-253B-4E68-9CD5-2F483C38E33B}"/>
                </a:ext>
              </a:extLst>
            </p:cNvPr>
            <p:cNvSpPr/>
            <p:nvPr/>
          </p:nvSpPr>
          <p:spPr>
            <a:xfrm>
              <a:off x="1364155" y="2910696"/>
              <a:ext cx="2892682" cy="1184805"/>
            </a:xfrm>
            <a:custGeom>
              <a:avLst/>
              <a:gdLst>
                <a:gd name="connsiteX0" fmla="*/ 0 w 5439649"/>
                <a:gd name="connsiteY0" fmla="*/ 269934 h 1619569"/>
                <a:gd name="connsiteX1" fmla="*/ 269934 w 5439649"/>
                <a:gd name="connsiteY1" fmla="*/ 0 h 1619569"/>
                <a:gd name="connsiteX2" fmla="*/ 765356 w 5439649"/>
                <a:gd name="connsiteY2" fmla="*/ 0 h 1619569"/>
                <a:gd name="connsiteX3" fmla="*/ 1358774 w 5439649"/>
                <a:gd name="connsiteY3" fmla="*/ 0 h 1619569"/>
                <a:gd name="connsiteX4" fmla="*/ 2001190 w 5439649"/>
                <a:gd name="connsiteY4" fmla="*/ 0 h 1619569"/>
                <a:gd name="connsiteX5" fmla="*/ 2643606 w 5439649"/>
                <a:gd name="connsiteY5" fmla="*/ 0 h 1619569"/>
                <a:gd name="connsiteX6" fmla="*/ 3286021 w 5439649"/>
                <a:gd name="connsiteY6" fmla="*/ 0 h 1619569"/>
                <a:gd name="connsiteX7" fmla="*/ 3683448 w 5439649"/>
                <a:gd name="connsiteY7" fmla="*/ 0 h 1619569"/>
                <a:gd name="connsiteX8" fmla="*/ 4080875 w 5439649"/>
                <a:gd name="connsiteY8" fmla="*/ 0 h 1619569"/>
                <a:gd name="connsiteX9" fmla="*/ 4576297 w 5439649"/>
                <a:gd name="connsiteY9" fmla="*/ 0 h 1619569"/>
                <a:gd name="connsiteX10" fmla="*/ 5169715 w 5439649"/>
                <a:gd name="connsiteY10" fmla="*/ 0 h 1619569"/>
                <a:gd name="connsiteX11" fmla="*/ 5439649 w 5439649"/>
                <a:gd name="connsiteY11" fmla="*/ 269934 h 1619569"/>
                <a:gd name="connsiteX12" fmla="*/ 5439649 w 5439649"/>
                <a:gd name="connsiteY12" fmla="*/ 820582 h 1619569"/>
                <a:gd name="connsiteX13" fmla="*/ 5439649 w 5439649"/>
                <a:gd name="connsiteY13" fmla="*/ 1349635 h 1619569"/>
                <a:gd name="connsiteX14" fmla="*/ 5169715 w 5439649"/>
                <a:gd name="connsiteY14" fmla="*/ 1619569 h 1619569"/>
                <a:gd name="connsiteX15" fmla="*/ 4723291 w 5439649"/>
                <a:gd name="connsiteY15" fmla="*/ 1619569 h 1619569"/>
                <a:gd name="connsiteX16" fmla="*/ 4276866 w 5439649"/>
                <a:gd name="connsiteY16" fmla="*/ 1619569 h 1619569"/>
                <a:gd name="connsiteX17" fmla="*/ 3683448 w 5439649"/>
                <a:gd name="connsiteY17" fmla="*/ 1619569 h 1619569"/>
                <a:gd name="connsiteX18" fmla="*/ 3090030 w 5439649"/>
                <a:gd name="connsiteY18" fmla="*/ 1619569 h 1619569"/>
                <a:gd name="connsiteX19" fmla="*/ 2594608 w 5439649"/>
                <a:gd name="connsiteY19" fmla="*/ 1619569 h 1619569"/>
                <a:gd name="connsiteX20" fmla="*/ 2050188 w 5439649"/>
                <a:gd name="connsiteY20" fmla="*/ 1619569 h 1619569"/>
                <a:gd name="connsiteX21" fmla="*/ 1407772 w 5439649"/>
                <a:gd name="connsiteY21" fmla="*/ 1619569 h 1619569"/>
                <a:gd name="connsiteX22" fmla="*/ 765356 w 5439649"/>
                <a:gd name="connsiteY22" fmla="*/ 1619569 h 1619569"/>
                <a:gd name="connsiteX23" fmla="*/ 269934 w 5439649"/>
                <a:gd name="connsiteY23" fmla="*/ 1619569 h 1619569"/>
                <a:gd name="connsiteX24" fmla="*/ 0 w 5439649"/>
                <a:gd name="connsiteY24" fmla="*/ 1349635 h 1619569"/>
                <a:gd name="connsiteX25" fmla="*/ 0 w 5439649"/>
                <a:gd name="connsiteY25" fmla="*/ 842176 h 1619569"/>
                <a:gd name="connsiteX26" fmla="*/ 0 w 5439649"/>
                <a:gd name="connsiteY26" fmla="*/ 269934 h 161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39649" h="1619569" fill="none" extrusionOk="0">
                  <a:moveTo>
                    <a:pt x="0" y="269934"/>
                  </a:moveTo>
                  <a:cubicBezTo>
                    <a:pt x="-25203" y="125100"/>
                    <a:pt x="98579" y="11336"/>
                    <a:pt x="269934" y="0"/>
                  </a:cubicBezTo>
                  <a:cubicBezTo>
                    <a:pt x="464683" y="-6186"/>
                    <a:pt x="556767" y="41848"/>
                    <a:pt x="765356" y="0"/>
                  </a:cubicBezTo>
                  <a:cubicBezTo>
                    <a:pt x="973945" y="-41848"/>
                    <a:pt x="1096416" y="26425"/>
                    <a:pt x="1358774" y="0"/>
                  </a:cubicBezTo>
                  <a:cubicBezTo>
                    <a:pt x="1621132" y="-26425"/>
                    <a:pt x="1737048" y="26078"/>
                    <a:pt x="2001190" y="0"/>
                  </a:cubicBezTo>
                  <a:cubicBezTo>
                    <a:pt x="2265332" y="-26078"/>
                    <a:pt x="2512723" y="23255"/>
                    <a:pt x="2643606" y="0"/>
                  </a:cubicBezTo>
                  <a:cubicBezTo>
                    <a:pt x="2774489" y="-23255"/>
                    <a:pt x="3154109" y="51684"/>
                    <a:pt x="3286021" y="0"/>
                  </a:cubicBezTo>
                  <a:cubicBezTo>
                    <a:pt x="3417933" y="-51684"/>
                    <a:pt x="3590680" y="23765"/>
                    <a:pt x="3683448" y="0"/>
                  </a:cubicBezTo>
                  <a:cubicBezTo>
                    <a:pt x="3776216" y="-23765"/>
                    <a:pt x="3922051" y="42939"/>
                    <a:pt x="4080875" y="0"/>
                  </a:cubicBezTo>
                  <a:cubicBezTo>
                    <a:pt x="4239699" y="-42939"/>
                    <a:pt x="4463353" y="30667"/>
                    <a:pt x="4576297" y="0"/>
                  </a:cubicBezTo>
                  <a:cubicBezTo>
                    <a:pt x="4689241" y="-30667"/>
                    <a:pt x="4981791" y="16663"/>
                    <a:pt x="5169715" y="0"/>
                  </a:cubicBezTo>
                  <a:cubicBezTo>
                    <a:pt x="5293801" y="-19190"/>
                    <a:pt x="5436761" y="122748"/>
                    <a:pt x="5439649" y="269934"/>
                  </a:cubicBezTo>
                  <a:cubicBezTo>
                    <a:pt x="5441440" y="390104"/>
                    <a:pt x="5400522" y="584512"/>
                    <a:pt x="5439649" y="820582"/>
                  </a:cubicBezTo>
                  <a:cubicBezTo>
                    <a:pt x="5478776" y="1056652"/>
                    <a:pt x="5411244" y="1099666"/>
                    <a:pt x="5439649" y="1349635"/>
                  </a:cubicBezTo>
                  <a:cubicBezTo>
                    <a:pt x="5465642" y="1506196"/>
                    <a:pt x="5337452" y="1599619"/>
                    <a:pt x="5169715" y="1619569"/>
                  </a:cubicBezTo>
                  <a:cubicBezTo>
                    <a:pt x="5002226" y="1663484"/>
                    <a:pt x="4931694" y="1600524"/>
                    <a:pt x="4723291" y="1619569"/>
                  </a:cubicBezTo>
                  <a:cubicBezTo>
                    <a:pt x="4514888" y="1638614"/>
                    <a:pt x="4372216" y="1612811"/>
                    <a:pt x="4276866" y="1619569"/>
                  </a:cubicBezTo>
                  <a:cubicBezTo>
                    <a:pt x="4181517" y="1626327"/>
                    <a:pt x="3882831" y="1582064"/>
                    <a:pt x="3683448" y="1619569"/>
                  </a:cubicBezTo>
                  <a:cubicBezTo>
                    <a:pt x="3484065" y="1657074"/>
                    <a:pt x="3333524" y="1610855"/>
                    <a:pt x="3090030" y="1619569"/>
                  </a:cubicBezTo>
                  <a:cubicBezTo>
                    <a:pt x="2846536" y="1628283"/>
                    <a:pt x="2760670" y="1563327"/>
                    <a:pt x="2594608" y="1619569"/>
                  </a:cubicBezTo>
                  <a:cubicBezTo>
                    <a:pt x="2428546" y="1675811"/>
                    <a:pt x="2160398" y="1573085"/>
                    <a:pt x="2050188" y="1619569"/>
                  </a:cubicBezTo>
                  <a:cubicBezTo>
                    <a:pt x="1939978" y="1666053"/>
                    <a:pt x="1662321" y="1544699"/>
                    <a:pt x="1407772" y="1619569"/>
                  </a:cubicBezTo>
                  <a:cubicBezTo>
                    <a:pt x="1153223" y="1694439"/>
                    <a:pt x="1083199" y="1606138"/>
                    <a:pt x="765356" y="1619569"/>
                  </a:cubicBezTo>
                  <a:cubicBezTo>
                    <a:pt x="447513" y="1633000"/>
                    <a:pt x="486519" y="1605958"/>
                    <a:pt x="269934" y="1619569"/>
                  </a:cubicBezTo>
                  <a:cubicBezTo>
                    <a:pt x="106914" y="1649882"/>
                    <a:pt x="39904" y="1478905"/>
                    <a:pt x="0" y="1349635"/>
                  </a:cubicBezTo>
                  <a:cubicBezTo>
                    <a:pt x="-25967" y="1230305"/>
                    <a:pt x="57630" y="988151"/>
                    <a:pt x="0" y="842176"/>
                  </a:cubicBezTo>
                  <a:cubicBezTo>
                    <a:pt x="-57630" y="696201"/>
                    <a:pt x="32182" y="423715"/>
                    <a:pt x="0" y="269934"/>
                  </a:cubicBezTo>
                  <a:close/>
                </a:path>
                <a:path w="5439649" h="1619569" stroke="0" extrusionOk="0">
                  <a:moveTo>
                    <a:pt x="0" y="269934"/>
                  </a:moveTo>
                  <a:cubicBezTo>
                    <a:pt x="-14429" y="147423"/>
                    <a:pt x="137027" y="11930"/>
                    <a:pt x="269934" y="0"/>
                  </a:cubicBezTo>
                  <a:cubicBezTo>
                    <a:pt x="390353" y="-29780"/>
                    <a:pt x="590446" y="54561"/>
                    <a:pt x="814354" y="0"/>
                  </a:cubicBezTo>
                  <a:cubicBezTo>
                    <a:pt x="1038262" y="-54561"/>
                    <a:pt x="1107573" y="42885"/>
                    <a:pt x="1260779" y="0"/>
                  </a:cubicBezTo>
                  <a:cubicBezTo>
                    <a:pt x="1413986" y="-42885"/>
                    <a:pt x="1655480" y="58528"/>
                    <a:pt x="1756201" y="0"/>
                  </a:cubicBezTo>
                  <a:cubicBezTo>
                    <a:pt x="1856922" y="-58528"/>
                    <a:pt x="1972464" y="19281"/>
                    <a:pt x="2153628" y="0"/>
                  </a:cubicBezTo>
                  <a:cubicBezTo>
                    <a:pt x="2334792" y="-19281"/>
                    <a:pt x="2509071" y="1100"/>
                    <a:pt x="2796043" y="0"/>
                  </a:cubicBezTo>
                  <a:cubicBezTo>
                    <a:pt x="3083015" y="-1100"/>
                    <a:pt x="3037749" y="17553"/>
                    <a:pt x="3193470" y="0"/>
                  </a:cubicBezTo>
                  <a:cubicBezTo>
                    <a:pt x="3349191" y="-17553"/>
                    <a:pt x="3500737" y="2762"/>
                    <a:pt x="3639894" y="0"/>
                  </a:cubicBezTo>
                  <a:cubicBezTo>
                    <a:pt x="3779051" y="-2762"/>
                    <a:pt x="4054139" y="40174"/>
                    <a:pt x="4184315" y="0"/>
                  </a:cubicBezTo>
                  <a:cubicBezTo>
                    <a:pt x="4314491" y="-40174"/>
                    <a:pt x="4430850" y="22993"/>
                    <a:pt x="4581741" y="0"/>
                  </a:cubicBezTo>
                  <a:cubicBezTo>
                    <a:pt x="4732632" y="-22993"/>
                    <a:pt x="4994819" y="8780"/>
                    <a:pt x="5169715" y="0"/>
                  </a:cubicBezTo>
                  <a:cubicBezTo>
                    <a:pt x="5306541" y="-18604"/>
                    <a:pt x="5418120" y="141521"/>
                    <a:pt x="5439649" y="269934"/>
                  </a:cubicBezTo>
                  <a:cubicBezTo>
                    <a:pt x="5489214" y="481394"/>
                    <a:pt x="5382359" y="632977"/>
                    <a:pt x="5439649" y="798987"/>
                  </a:cubicBezTo>
                  <a:cubicBezTo>
                    <a:pt x="5496939" y="964997"/>
                    <a:pt x="5406762" y="1117969"/>
                    <a:pt x="5439649" y="1349635"/>
                  </a:cubicBezTo>
                  <a:cubicBezTo>
                    <a:pt x="5458374" y="1492702"/>
                    <a:pt x="5312382" y="1628125"/>
                    <a:pt x="5169715" y="1619569"/>
                  </a:cubicBezTo>
                  <a:cubicBezTo>
                    <a:pt x="5044622" y="1648038"/>
                    <a:pt x="4721211" y="1598013"/>
                    <a:pt x="4576297" y="1619569"/>
                  </a:cubicBezTo>
                  <a:cubicBezTo>
                    <a:pt x="4431383" y="1641125"/>
                    <a:pt x="4341515" y="1605935"/>
                    <a:pt x="4178870" y="1619569"/>
                  </a:cubicBezTo>
                  <a:cubicBezTo>
                    <a:pt x="4016225" y="1633203"/>
                    <a:pt x="3829213" y="1616659"/>
                    <a:pt x="3585452" y="1619569"/>
                  </a:cubicBezTo>
                  <a:cubicBezTo>
                    <a:pt x="3341691" y="1622479"/>
                    <a:pt x="3213122" y="1582907"/>
                    <a:pt x="3090030" y="1619569"/>
                  </a:cubicBezTo>
                  <a:cubicBezTo>
                    <a:pt x="2966938" y="1656231"/>
                    <a:pt x="2684421" y="1554975"/>
                    <a:pt x="2496612" y="1619569"/>
                  </a:cubicBezTo>
                  <a:cubicBezTo>
                    <a:pt x="2308803" y="1684163"/>
                    <a:pt x="2105497" y="1566922"/>
                    <a:pt x="2001190" y="1619569"/>
                  </a:cubicBezTo>
                  <a:cubicBezTo>
                    <a:pt x="1896883" y="1672216"/>
                    <a:pt x="1674182" y="1604523"/>
                    <a:pt x="1358774" y="1619569"/>
                  </a:cubicBezTo>
                  <a:cubicBezTo>
                    <a:pt x="1043366" y="1634615"/>
                    <a:pt x="1006199" y="1566671"/>
                    <a:pt x="814354" y="1619569"/>
                  </a:cubicBezTo>
                  <a:cubicBezTo>
                    <a:pt x="622509" y="1672467"/>
                    <a:pt x="464646" y="1575987"/>
                    <a:pt x="269934" y="1619569"/>
                  </a:cubicBezTo>
                  <a:cubicBezTo>
                    <a:pt x="147865" y="1600836"/>
                    <a:pt x="-28392" y="1524606"/>
                    <a:pt x="0" y="1349635"/>
                  </a:cubicBezTo>
                  <a:cubicBezTo>
                    <a:pt x="-34697" y="1120438"/>
                    <a:pt x="9911" y="927173"/>
                    <a:pt x="0" y="809785"/>
                  </a:cubicBezTo>
                  <a:cubicBezTo>
                    <a:pt x="-9911" y="692397"/>
                    <a:pt x="51669" y="394709"/>
                    <a:pt x="0" y="269934"/>
                  </a:cubicBezTo>
                  <a:close/>
                </a:path>
              </a:pathLst>
            </a:custGeom>
            <a:solidFill>
              <a:srgbClr val="33CCCC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82485699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430209" y="2964489"/>
              <a:ext cx="276057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err="1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kumimoji="0" lang="en-US" sz="3200" b="1" i="0" u="none" strike="noStrike" kern="0" cap="none" spc="0" normalizeH="0" noProof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noProof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trình bày các kết quả thảo luận</a:t>
              </a:r>
              <a:endParaRPr kumimoji="0" lang="en-US" sz="32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283" y="3907280"/>
            <a:ext cx="6078239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1244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96" y="1676423"/>
            <a:ext cx="7876715" cy="486503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31631" y="399987"/>
            <a:ext cx="10527324" cy="127643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73016" y="476094"/>
            <a:ext cx="10644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thầm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lướt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62654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8" y="1455551"/>
            <a:ext cx="4974767" cy="5072312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C4D30510-0035-9809-3E24-C1E789ED36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24213">
            <a:off x="4926688" y="739211"/>
            <a:ext cx="6291460" cy="47548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97203" y="2054800"/>
            <a:ext cx="45504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4400" b="1" dirty="0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b="1" dirty="0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400" b="1" dirty="0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400" b="1" dirty="0" err="1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400" b="1" dirty="0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b="1" dirty="0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b="1" dirty="0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4400" b="1" dirty="0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4400" b="1" dirty="0">
              <a:solidFill>
                <a:srgbClr val="0066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82192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53215" y="194576"/>
            <a:ext cx="2688040" cy="2236834"/>
            <a:chOff x="653215" y="194576"/>
            <a:chExt cx="2688040" cy="2236834"/>
          </a:xfrm>
        </p:grpSpPr>
        <p:pic>
          <p:nvPicPr>
            <p:cNvPr id="2" name="图片 2">
              <a:extLst>
                <a:ext uri="{FF2B5EF4-FFF2-40B4-BE49-F238E27FC236}">
                  <a16:creationId xmlns:a16="http://schemas.microsoft.com/office/drawing/2014/main" id="{1CB3157B-D03A-457E-954E-2226BF2C3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3215" y="194576"/>
              <a:ext cx="2688040" cy="223683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117548" y="1026664"/>
              <a:ext cx="20154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endPara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341255" y="534221"/>
            <a:ext cx="7690160" cy="1077218"/>
          </a:xfrm>
          <a:prstGeom prst="rect">
            <a:avLst/>
          </a:prstGeom>
          <a:noFill/>
          <a:ln w="28575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3200" b="1" smtClean="0">
                <a:latin typeface="Cambria" panose="02040503050406030204" pitchFamily="18" charset="0"/>
                <a:ea typeface="Cambria" panose="02040503050406030204" pitchFamily="18" charset="0"/>
              </a:rPr>
              <a:t>hững điểm cần lưu ý khi viết báo cáo thảo luận:</a:t>
            </a:r>
            <a:endParaRPr lang="en-US" sz="32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9774" y="3622696"/>
            <a:ext cx="10627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IN HOA 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2537" y="4583032"/>
            <a:ext cx="111636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quả thảo luận: </a:t>
            </a:r>
            <a:r>
              <a:rPr lang="en-US" sz="3200" b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 các ý kiến đã thống nhất trong nhóm, sắp xếp theo mục để dễ theo dõi.</a:t>
            </a:r>
            <a:endParaRPr lang="en-US" sz="3200" b="1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2537" y="2610412"/>
            <a:ext cx="10627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 hiệu, tiêu ngữ:</a:t>
            </a:r>
            <a:r>
              <a:rPr lang="en-US" sz="3200" b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889500" y="2302199"/>
            <a:ext cx="5194300" cy="817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latin typeface="Cambria" panose="02040503050406030204" pitchFamily="18" charset="0"/>
                <a:ea typeface="Cambria" panose="02040503050406030204" pitchFamily="18" charset="0"/>
              </a:rPr>
              <a:t>CỘNG HÒA XÃ HỘI CHỦ NGHĨA VIỆT NAM</a:t>
            </a:r>
          </a:p>
          <a:p>
            <a:pPr algn="ctr"/>
            <a:r>
              <a:rPr lang="en-US" sz="2000" smtClean="0">
                <a:latin typeface="Cambria" panose="02040503050406030204" pitchFamily="18" charset="0"/>
                <a:ea typeface="Cambria" panose="02040503050406030204" pitchFamily="18" charset="0"/>
              </a:rPr>
              <a:t>Độc lập – Tự do -  Hạnh phúc</a:t>
            </a:r>
            <a:endParaRPr lang="en-US"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65158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/>
      <p:bldP spid="11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86668" y="4122891"/>
            <a:ext cx="2380088" cy="2515867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2" y="5435646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pic>
        <p:nvPicPr>
          <p:cNvPr id="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295" y="-84756"/>
            <a:ext cx="1940673" cy="1940673"/>
          </a:xfrm>
          <a:prstGeom prst="rect">
            <a:avLst/>
          </a:prstGeom>
        </p:spPr>
      </p:pic>
      <p:sp>
        <p:nvSpPr>
          <p:cNvPr id="13" name="Google Shape;117;p2"/>
          <p:cNvSpPr/>
          <p:nvPr/>
        </p:nvSpPr>
        <p:spPr>
          <a:xfrm>
            <a:off x="2661138" y="1813233"/>
            <a:ext cx="7924798" cy="380016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83877" y="1967581"/>
            <a:ext cx="770205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Báo </a:t>
            </a:r>
            <a:r>
              <a:rPr lang="en-US" sz="28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 thảo luận thường gồm </a:t>
            </a:r>
            <a:r>
              <a:rPr lang="en-US" sz="28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28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</a:t>
            </a:r>
            <a:r>
              <a:rPr lang="en-US" sz="28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 </a:t>
            </a:r>
            <a:r>
              <a:rPr lang="en-US" sz="28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(quốc hiệu và tiêu ngữ, địa điểm và thời gian viết báo cáo).</a:t>
            </a:r>
            <a:r>
              <a:rPr lang="en-US" sz="28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</a:t>
            </a:r>
            <a:r>
              <a:rPr lang="en-US" sz="28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 </a:t>
            </a:r>
            <a:r>
              <a:rPr lang="en-US" sz="28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(tiêu đề, người nhận, nội dung báo cáo).</a:t>
            </a:r>
            <a:r>
              <a:rPr lang="en-US" sz="28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</a:t>
            </a:r>
            <a:r>
              <a:rPr lang="en-US" sz="28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 </a:t>
            </a:r>
            <a:r>
              <a:rPr lang="en-US" sz="28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(chữ </a:t>
            </a:r>
            <a:r>
              <a:rPr lang="en-US" sz="28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kí, họ và </a:t>
            </a:r>
            <a:r>
              <a:rPr lang="en-US" sz="28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 của người viết báo cáo</a:t>
            </a:r>
            <a:r>
              <a:rPr lang="en-US" sz="28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pPr algn="just"/>
            <a:r>
              <a:rPr lang="en-US" sz="28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Nội dung báo cáo nêu kết quả thảo luận (gồm các ý kiến đã thống nhất trong nhóm) được sắp xếp theo mục để dễ theo dõi.</a:t>
            </a:r>
            <a:endParaRPr lang="vi-VN" sz="2800" b="1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1615" y="855172"/>
            <a:ext cx="244470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1072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86668" y="4122891"/>
            <a:ext cx="2380088" cy="2515867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2" y="5435646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pic>
        <p:nvPicPr>
          <p:cNvPr id="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295" y="-84756"/>
            <a:ext cx="1940673" cy="1940673"/>
          </a:xfrm>
          <a:prstGeom prst="rect">
            <a:avLst/>
          </a:prstGeom>
        </p:spPr>
      </p:pic>
      <p:sp>
        <p:nvSpPr>
          <p:cNvPr id="13" name="Google Shape;117;p2"/>
          <p:cNvSpPr/>
          <p:nvPr/>
        </p:nvSpPr>
        <p:spPr>
          <a:xfrm>
            <a:off x="2922694" y="2168355"/>
            <a:ext cx="7086601" cy="152135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88772" y="2307066"/>
            <a:ext cx="66792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 thành báo cáo thảo luận  nhóm.</a:t>
            </a:r>
          </a:p>
          <a:p>
            <a:pPr marL="457200" indent="-457200" algn="just">
              <a:buFontTx/>
              <a:buChar char="-"/>
            </a:pPr>
            <a:r>
              <a:rPr lang="en-US" sz="28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 bị bài tiếp theo.</a:t>
            </a:r>
            <a:endParaRPr lang="vi-VN" sz="2800" b="1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8894" y="1083255"/>
            <a:ext cx="2438611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35331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8599544" y="4077202"/>
            <a:ext cx="2380088" cy="2515867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5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/>
        </p:blipFill>
        <p:spPr>
          <a:xfrm>
            <a:off x="9512967" y="2866590"/>
            <a:ext cx="2679032" cy="3678354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pic>
        <p:nvPicPr>
          <p:cNvPr id="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345" y="323239"/>
            <a:ext cx="1940673" cy="19406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3A87FF-C857-1D60-7395-6723E607D6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0137" y="1655671"/>
            <a:ext cx="7365649" cy="312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2731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064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2706" y="248193"/>
            <a:ext cx="8721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2060"/>
                </a:solidFill>
                <a:latin typeface="UTM Avo" panose="02040603050506020204" pitchFamily="18" charset="0"/>
              </a:rPr>
              <a:t>1. Đọc báo cáo dưới đây và trả lời câu hỏi.</a:t>
            </a:r>
            <a:endParaRPr lang="en-US" sz="24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12003" y="685156"/>
            <a:ext cx="8035164" cy="6120592"/>
            <a:chOff x="298939" y="812392"/>
            <a:chExt cx="8581292" cy="5928042"/>
          </a:xfrm>
        </p:grpSpPr>
        <p:sp>
          <p:nvSpPr>
            <p:cNvPr id="11" name="Rectangle 10"/>
            <p:cNvSpPr/>
            <p:nvPr/>
          </p:nvSpPr>
          <p:spPr>
            <a:xfrm>
              <a:off x="298939" y="823811"/>
              <a:ext cx="8581292" cy="5916623"/>
            </a:xfrm>
            <a:prstGeom prst="rect">
              <a:avLst/>
            </a:prstGeom>
            <a:solidFill>
              <a:srgbClr val="66CCFF">
                <a:alpha val="31000"/>
              </a:srgbClr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98939" y="5844692"/>
              <a:ext cx="8581291" cy="89574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8939" y="861621"/>
              <a:ext cx="8581291" cy="873652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79231" y="812392"/>
              <a:ext cx="7752301" cy="983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CỘNG HÒA XÃ HỘI CHỦ NGHĨA VIỆT NAM</a:t>
              </a:r>
              <a:endParaRPr lang="en-US" sz="2000" b="1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sz="2000" b="1" u="sng" smtClean="0">
                  <a:latin typeface="Cambria" panose="02040503050406030204" pitchFamily="18" charset="0"/>
                  <a:ea typeface="Cambria" panose="02040503050406030204" pitchFamily="18" charset="0"/>
                </a:rPr>
                <a:t>Độc lập – Tự do- Hạnh phúc</a:t>
              </a:r>
            </a:p>
            <a:p>
              <a:pPr algn="r"/>
              <a:r>
                <a:rPr lang="en-US" sz="2000" i="1" smtClean="0">
                  <a:latin typeface="Cambria" panose="02040503050406030204" pitchFamily="18" charset="0"/>
                  <a:ea typeface="Cambria" panose="02040503050406030204" pitchFamily="18" charset="0"/>
                </a:rPr>
                <a:t>Yên Ninh, ngày 12 tháng 10 năm 2023</a:t>
              </a:r>
              <a:endParaRPr lang="en-US" sz="2000" i="1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98940" y="1765421"/>
              <a:ext cx="8478985" cy="4178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en-US" sz="21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 CÁO KẾT QUẢ THẢO LUẬN NHÓM</a:t>
              </a:r>
            </a:p>
            <a:p>
              <a:pPr algn="ctr">
                <a:lnSpc>
                  <a:spcPct val="95000"/>
                </a:lnSpc>
                <a:spcAft>
                  <a:spcPts val="600"/>
                </a:spcAft>
              </a:pP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về “Hoạt động chuẩn bị chào mừng ngày Nhà giáo Việt Nam”</a:t>
              </a:r>
            </a:p>
            <a:p>
              <a:pPr>
                <a:lnSpc>
                  <a:spcPct val="95000"/>
                </a:lnSpc>
                <a:spcAft>
                  <a:spcPts val="600"/>
                </a:spcAft>
              </a:pP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 Kính gửi: Cô giáo chủ nhiệm lớp 4A, Trường Tiểu học Yên Ninh.</a:t>
              </a:r>
            </a:p>
            <a:p>
              <a:pPr algn="just">
                <a:lnSpc>
                  <a:spcPct val="95000"/>
                </a:lnSpc>
                <a:spcAft>
                  <a:spcPts val="600"/>
                </a:spcAft>
              </a:pP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 Ngày 9 tháng 10 năm 2023, nhóm 3 đã thảo luận về “Hoạt động chuẩn bị chào mừng ngày Nhà giáo Việt Nam”. Nhóm xin báo cáo kết quả thảo luận như sau:</a:t>
              </a:r>
            </a:p>
            <a:p>
              <a:pPr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1. Tham gia làm báo tường: Vũ Quang Anh, Nguyễn Ngọc Bích.</a:t>
              </a:r>
            </a:p>
            <a:p>
              <a:pPr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2. Tham gia văn nghệ:</a:t>
              </a:r>
            </a:p>
            <a:p>
              <a:pPr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Đơn ca: Hà Ngọc Phương.</a:t>
              </a:r>
            </a:p>
            <a:p>
              <a:pPr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Tốp ca: Trần Hải Yến, Hồ Quốc Cường.</a:t>
              </a:r>
            </a:p>
            <a:p>
              <a:pPr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3. Tham gia hội thao:</a:t>
              </a:r>
            </a:p>
            <a:p>
              <a:pPr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Bóng đá: Nguyễn Gia Hưng, Bùi Huy Hiệp.</a:t>
              </a:r>
            </a:p>
            <a:p>
              <a:pPr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Cầu lông: Phạm Thị Thúy, Phùng Ngọc Dương.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25625" y="5943096"/>
              <a:ext cx="3305907" cy="715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Nhóm trưởng</a:t>
              </a:r>
              <a:endParaRPr lang="en-US" sz="200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>
                <a:lnSpc>
                  <a:spcPct val="70000"/>
                </a:lnSpc>
              </a:pP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kí tên)</a:t>
              </a:r>
            </a:p>
            <a:p>
              <a:pPr algn="ctr">
                <a:lnSpc>
                  <a:spcPct val="70000"/>
                </a:lnSpc>
              </a:pP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Vũ Quang Anh</a:t>
              </a:r>
              <a:endParaRPr lang="en-US"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019816" y="279628"/>
            <a:ext cx="3213677" cy="1287008"/>
            <a:chOff x="9079953" y="601378"/>
            <a:chExt cx="2771965" cy="1538905"/>
          </a:xfrm>
        </p:grpSpPr>
        <p:grpSp>
          <p:nvGrpSpPr>
            <p:cNvPr id="18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19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20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9202795" y="894184"/>
              <a:ext cx="2649123" cy="1214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Quốc hiệu và tiêu ngữ</a:t>
              </a:r>
              <a:endParaRPr lang="en-US" sz="200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285750" indent="-285750">
                <a:buFontTx/>
                <a:buChar char="-"/>
              </a:pP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Địa điểm và thời gian viết báo cáo</a:t>
              </a:r>
              <a:endParaRPr lang="en-US" sz="200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467408" y="1504063"/>
            <a:ext cx="1479917" cy="801175"/>
            <a:chOff x="9079953" y="601378"/>
            <a:chExt cx="2663556" cy="1538905"/>
          </a:xfrm>
        </p:grpSpPr>
        <p:grpSp>
          <p:nvGrpSpPr>
            <p:cNvPr id="22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24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25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104717" y="1042505"/>
              <a:ext cx="2519620" cy="476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Tiêu đề</a:t>
              </a:r>
              <a:endParaRPr lang="en-US" sz="200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811021" y="2163614"/>
            <a:ext cx="2563000" cy="864779"/>
            <a:chOff x="9079953" y="601378"/>
            <a:chExt cx="2663556" cy="1538905"/>
          </a:xfrm>
        </p:grpSpPr>
        <p:grpSp>
          <p:nvGrpSpPr>
            <p:cNvPr id="27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29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30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9144882" y="1125039"/>
              <a:ext cx="2477224" cy="813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Người nhận báo cáo</a:t>
              </a:r>
              <a:endParaRPr lang="en-US" sz="200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522644" y="3749409"/>
            <a:ext cx="1898334" cy="1233813"/>
            <a:chOff x="9079953" y="601378"/>
            <a:chExt cx="2663556" cy="1538905"/>
          </a:xfrm>
        </p:grpSpPr>
        <p:grpSp>
          <p:nvGrpSpPr>
            <p:cNvPr id="32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34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35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9645870" y="980902"/>
              <a:ext cx="1636780" cy="813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Nội dung báo cáo</a:t>
              </a:r>
              <a:endParaRPr lang="en-US" sz="200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439550" y="5512103"/>
            <a:ext cx="2600952" cy="1345897"/>
            <a:chOff x="9079953" y="601378"/>
            <a:chExt cx="2663556" cy="1546782"/>
          </a:xfrm>
        </p:grpSpPr>
        <p:grpSp>
          <p:nvGrpSpPr>
            <p:cNvPr id="37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39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40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9165047" y="980902"/>
              <a:ext cx="2498249" cy="1167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Người </a:t>
              </a: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viết báo cáo</a:t>
              </a:r>
              <a:endParaRPr lang="en-US" sz="200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(chữ kí, họ và tên)</a:t>
              </a:r>
            </a:p>
          </p:txBody>
        </p:sp>
      </p:grpSp>
      <p:sp>
        <p:nvSpPr>
          <p:cNvPr id="43" name="Rectangular Callout 42"/>
          <p:cNvSpPr/>
          <p:nvPr/>
        </p:nvSpPr>
        <p:spPr>
          <a:xfrm>
            <a:off x="312003" y="1697970"/>
            <a:ext cx="8045351" cy="634619"/>
          </a:xfrm>
          <a:prstGeom prst="wedgeRectCallout">
            <a:avLst>
              <a:gd name="adj1" fmla="val 52705"/>
              <a:gd name="adj2" fmla="val -12707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ular Callout 43"/>
          <p:cNvSpPr/>
          <p:nvPr/>
        </p:nvSpPr>
        <p:spPr>
          <a:xfrm>
            <a:off x="312003" y="2383770"/>
            <a:ext cx="8045351" cy="360136"/>
          </a:xfrm>
          <a:prstGeom prst="wedgeRectCallout">
            <a:avLst>
              <a:gd name="adj1" fmla="val 55073"/>
              <a:gd name="adj2" fmla="val 33553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ular Callout 44"/>
          <p:cNvSpPr/>
          <p:nvPr/>
        </p:nvSpPr>
        <p:spPr>
          <a:xfrm>
            <a:off x="312003" y="2790169"/>
            <a:ext cx="8045351" cy="3090739"/>
          </a:xfrm>
          <a:prstGeom prst="wedgeRectCallout">
            <a:avLst>
              <a:gd name="adj1" fmla="val 55547"/>
              <a:gd name="adj2" fmla="val -7703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71893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3" grpId="0" animBg="1"/>
      <p:bldP spid="44" grpId="0" animBg="1"/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52" y="3201578"/>
            <a:ext cx="5090468" cy="34737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1286" y="522513"/>
            <a:ext cx="1043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2060"/>
                </a:solidFill>
                <a:latin typeface="UTM Avo" panose="02040603050506020204" pitchFamily="18" charset="0"/>
              </a:rPr>
              <a:t>Hãy thảo luận nhóm và trả lời câu hỏi.</a:t>
            </a:r>
            <a:endParaRPr lang="en-US" sz="32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74920" y="1616528"/>
            <a:ext cx="65836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600">
                <a:latin typeface="Cambria" panose="02040503050406030204" pitchFamily="18" charset="0"/>
                <a:ea typeface="Cambria" panose="02040503050406030204" pitchFamily="18" charset="0"/>
              </a:rPr>
              <a:t>a. Báo cáo trên viết về vấn đề gì?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600">
                <a:latin typeface="Cambria" panose="02040503050406030204" pitchFamily="18" charset="0"/>
                <a:ea typeface="Cambria" panose="02040503050406030204" pitchFamily="18" charset="0"/>
              </a:rPr>
              <a:t>b. Báo cáo do ai viết và được gửi cho ai?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600">
                <a:latin typeface="Cambria" panose="02040503050406030204" pitchFamily="18" charset="0"/>
                <a:ea typeface="Cambria" panose="02040503050406030204" pitchFamily="18" charset="0"/>
              </a:rPr>
              <a:t>c. Báo cáo gồm mấy phần? Mỗi phần gồm những thông tin gì?</a:t>
            </a:r>
          </a:p>
        </p:txBody>
      </p:sp>
      <p:sp>
        <p:nvSpPr>
          <p:cNvPr id="10" name="Google Shape;117;p2"/>
          <p:cNvSpPr/>
          <p:nvPr/>
        </p:nvSpPr>
        <p:spPr>
          <a:xfrm>
            <a:off x="4849572" y="1570808"/>
            <a:ext cx="7034376" cy="345839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5108312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652" y="652641"/>
            <a:ext cx="8725208" cy="5954110"/>
          </a:xfrm>
          <a:prstGeom prst="rect">
            <a:avLst/>
          </a:prstGeom>
        </p:spPr>
      </p:pic>
      <p:pic>
        <p:nvPicPr>
          <p:cNvPr id="3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10022463" y="4787735"/>
            <a:ext cx="2380088" cy="2515867"/>
          </a:xfrm>
          <a:prstGeom prst="rect">
            <a:avLst/>
          </a:prstGeom>
        </p:spPr>
      </p:pic>
      <p:pic>
        <p:nvPicPr>
          <p:cNvPr id="4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4" y="201799"/>
            <a:ext cx="1940673" cy="1940673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805" y="200985"/>
            <a:ext cx="1466109" cy="146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0524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5364" y="248190"/>
            <a:ext cx="8721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521253" y="479025"/>
            <a:ext cx="3476995" cy="1254784"/>
            <a:chOff x="8521253" y="1616528"/>
            <a:chExt cx="3476995" cy="1254784"/>
          </a:xfrm>
        </p:grpSpPr>
        <p:sp>
          <p:nvSpPr>
            <p:cNvPr id="44" name="Google Shape;117;p2"/>
            <p:cNvSpPr/>
            <p:nvPr/>
          </p:nvSpPr>
          <p:spPr>
            <a:xfrm>
              <a:off x="8597869" y="1623692"/>
              <a:ext cx="3286079" cy="124762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521253" y="1616528"/>
              <a:ext cx="347699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vi-VN" sz="32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Báo cáo trên viết về vấn đề gì</a:t>
              </a:r>
              <a:r>
                <a:rPr lang="vi-VN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763000" y="2133600"/>
            <a:ext cx="2895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chuẩn bị chào </a:t>
            </a:r>
            <a:r>
              <a:rPr lang="en-US" sz="28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mừng ngày Nhà giáo Việt </a:t>
            </a:r>
            <a:r>
              <a:rPr lang="en-US" sz="28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Nam. </a:t>
            </a:r>
            <a:endParaRPr lang="en-US" sz="28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12003" y="685156"/>
            <a:ext cx="8035164" cy="6120592"/>
            <a:chOff x="298939" y="812392"/>
            <a:chExt cx="8581292" cy="5928042"/>
          </a:xfrm>
        </p:grpSpPr>
        <p:sp>
          <p:nvSpPr>
            <p:cNvPr id="16" name="Rectangle 15"/>
            <p:cNvSpPr/>
            <p:nvPr/>
          </p:nvSpPr>
          <p:spPr>
            <a:xfrm>
              <a:off x="298939" y="823811"/>
              <a:ext cx="8581292" cy="5916623"/>
            </a:xfrm>
            <a:prstGeom prst="rect">
              <a:avLst/>
            </a:prstGeom>
            <a:solidFill>
              <a:srgbClr val="66CCFF">
                <a:alpha val="31000"/>
              </a:srgbClr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98939" y="5844692"/>
              <a:ext cx="8581291" cy="89574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98939" y="861621"/>
              <a:ext cx="8581291" cy="873652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79231" y="812392"/>
              <a:ext cx="7752301" cy="983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CỘNG HÒA XÃ HỘI CHỦ NGHĨA VIỆT NAM</a:t>
              </a:r>
              <a:endParaRPr lang="en-US" sz="2000" b="1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sz="2000" b="1" u="sng" smtClean="0">
                  <a:latin typeface="Cambria" panose="02040503050406030204" pitchFamily="18" charset="0"/>
                  <a:ea typeface="Cambria" panose="02040503050406030204" pitchFamily="18" charset="0"/>
                </a:rPr>
                <a:t>Độc lập – Tự do- Hạnh phúc</a:t>
              </a:r>
            </a:p>
            <a:p>
              <a:pPr algn="r"/>
              <a:r>
                <a:rPr lang="en-US" sz="2000" i="1" smtClean="0">
                  <a:latin typeface="Cambria" panose="02040503050406030204" pitchFamily="18" charset="0"/>
                  <a:ea typeface="Cambria" panose="02040503050406030204" pitchFamily="18" charset="0"/>
                </a:rPr>
                <a:t>Yên Ninh, ngày 12 tháng 10 năm 2023</a:t>
              </a:r>
              <a:endParaRPr lang="en-US" sz="2000" i="1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98940" y="1765421"/>
              <a:ext cx="8478985" cy="4178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en-US" sz="21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 CÁO KẾT QUẢ THẢO LUẬN NHÓM</a:t>
              </a:r>
            </a:p>
            <a:p>
              <a:pPr algn="ctr">
                <a:lnSpc>
                  <a:spcPct val="95000"/>
                </a:lnSpc>
                <a:spcAft>
                  <a:spcPts val="600"/>
                </a:spcAft>
              </a:pP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về “Hoạt động chuẩn bị chào mừng ngày Nhà giáo Việt Nam”</a:t>
              </a:r>
            </a:p>
            <a:p>
              <a:pPr>
                <a:lnSpc>
                  <a:spcPct val="95000"/>
                </a:lnSpc>
                <a:spcAft>
                  <a:spcPts val="600"/>
                </a:spcAft>
              </a:pP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 Kính gửi: Cô giáo chủ nhiệm lớp 4A, Trường Tiểu học Yên Ninh.</a:t>
              </a:r>
            </a:p>
            <a:p>
              <a:pPr algn="just">
                <a:lnSpc>
                  <a:spcPct val="95000"/>
                </a:lnSpc>
                <a:spcAft>
                  <a:spcPts val="600"/>
                </a:spcAft>
              </a:pP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 Ngày 9 tháng 10 năm 2023, nhóm 3 đã thảo luận về “Hoạt động chuẩn bị chào mừng ngày Nhà giáo Việt Nam”. Nhóm xin báo cáo kết quả thảo luận như sau:</a:t>
              </a:r>
            </a:p>
            <a:p>
              <a:pPr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1. Tham gia làm báo tường: Vũ Quang Anh, Nguyễn Ngọc Bích.</a:t>
              </a:r>
            </a:p>
            <a:p>
              <a:pPr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2. Tham gia văn nghệ:</a:t>
              </a:r>
            </a:p>
            <a:p>
              <a:pPr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Đơn ca: Hà Ngọc Phương.</a:t>
              </a:r>
            </a:p>
            <a:p>
              <a:pPr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Tốp ca: Trần Hải Yến, Hồ Quốc Cường.</a:t>
              </a:r>
            </a:p>
            <a:p>
              <a:pPr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3. Tham gia hội thao:</a:t>
              </a:r>
            </a:p>
            <a:p>
              <a:pPr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Bóng đá: Nguyễn Gia Hưng, Bùi Huy Hiệp.</a:t>
              </a:r>
            </a:p>
            <a:p>
              <a:pPr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Cầu lông: Phạm Thị Thúy, Phùng Ngọc Dương.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366314" y="5930795"/>
              <a:ext cx="3305907" cy="715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Nhóm trưởng</a:t>
              </a:r>
              <a:endParaRPr lang="en-US" sz="200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>
                <a:lnSpc>
                  <a:spcPct val="70000"/>
                </a:lnSpc>
              </a:pP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kí tên)</a:t>
              </a:r>
            </a:p>
            <a:p>
              <a:pPr algn="ctr">
                <a:lnSpc>
                  <a:spcPct val="70000"/>
                </a:lnSpc>
              </a:pP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Vũ Quang Anh</a:t>
              </a:r>
              <a:endParaRPr lang="en-US"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879939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2706" y="248193"/>
            <a:ext cx="8721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521254" y="492931"/>
            <a:ext cx="3384263" cy="1393019"/>
            <a:chOff x="8521254" y="1623693"/>
            <a:chExt cx="3362694" cy="717655"/>
          </a:xfrm>
        </p:grpSpPr>
        <p:sp>
          <p:nvSpPr>
            <p:cNvPr id="44" name="Google Shape;117;p2"/>
            <p:cNvSpPr/>
            <p:nvPr/>
          </p:nvSpPr>
          <p:spPr>
            <a:xfrm>
              <a:off x="8597869" y="1623693"/>
              <a:ext cx="3286079" cy="71765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521254" y="1692541"/>
              <a:ext cx="3362694" cy="554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Ai là người viết báo cáo?</a:t>
              </a:r>
              <a:endPara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265716" y="2264327"/>
            <a:ext cx="38953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 trưởng</a:t>
            </a:r>
            <a:endParaRPr lang="en-US" sz="2800" b="1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Vũ Quang Anh </a:t>
            </a:r>
          </a:p>
          <a:p>
            <a:pPr algn="ctr"/>
            <a:r>
              <a:rPr lang="en-US" sz="28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</a:t>
            </a:r>
            <a:r>
              <a:rPr lang="en-US" sz="28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 cáo.</a:t>
            </a:r>
            <a:endParaRPr lang="en-US" sz="28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12003" y="685156"/>
            <a:ext cx="8035164" cy="6120592"/>
            <a:chOff x="298939" y="812392"/>
            <a:chExt cx="8581292" cy="5928042"/>
          </a:xfrm>
        </p:grpSpPr>
        <p:sp>
          <p:nvSpPr>
            <p:cNvPr id="24" name="Rectangle 23"/>
            <p:cNvSpPr/>
            <p:nvPr/>
          </p:nvSpPr>
          <p:spPr>
            <a:xfrm>
              <a:off x="298939" y="823811"/>
              <a:ext cx="8581292" cy="5916623"/>
            </a:xfrm>
            <a:prstGeom prst="rect">
              <a:avLst/>
            </a:prstGeom>
            <a:solidFill>
              <a:srgbClr val="66CCFF">
                <a:alpha val="31000"/>
              </a:srgbClr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98939" y="5844692"/>
              <a:ext cx="8581291" cy="89574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98939" y="861621"/>
              <a:ext cx="8581291" cy="873652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79231" y="812392"/>
              <a:ext cx="7752301" cy="983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CỘNG HÒA XÃ HỘI CHỦ NGHĨA VIỆT NAM</a:t>
              </a:r>
              <a:endParaRPr lang="en-US" sz="2000" b="1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sz="2000" b="1" u="sng" smtClean="0">
                  <a:latin typeface="Cambria" panose="02040503050406030204" pitchFamily="18" charset="0"/>
                  <a:ea typeface="Cambria" panose="02040503050406030204" pitchFamily="18" charset="0"/>
                </a:rPr>
                <a:t>Độc lập – Tự do- Hạnh phúc</a:t>
              </a:r>
            </a:p>
            <a:p>
              <a:pPr algn="r"/>
              <a:r>
                <a:rPr lang="en-US" sz="2000" i="1" smtClean="0">
                  <a:latin typeface="Cambria" panose="02040503050406030204" pitchFamily="18" charset="0"/>
                  <a:ea typeface="Cambria" panose="02040503050406030204" pitchFamily="18" charset="0"/>
                </a:rPr>
                <a:t>Yên Ninh, ngày 12 tháng 10 năm 2023</a:t>
              </a:r>
              <a:endParaRPr lang="en-US" sz="2000" i="1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98940" y="1765421"/>
              <a:ext cx="8478985" cy="4178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en-US" sz="21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 CÁO KẾT QUẢ THẢO LUẬN NHÓM</a:t>
              </a:r>
            </a:p>
            <a:p>
              <a:pPr algn="ctr">
                <a:lnSpc>
                  <a:spcPct val="95000"/>
                </a:lnSpc>
                <a:spcAft>
                  <a:spcPts val="600"/>
                </a:spcAft>
              </a:pP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về “Hoạt động chuẩn bị chào mừng ngày Nhà giáo Việt Nam”</a:t>
              </a:r>
            </a:p>
            <a:p>
              <a:pPr>
                <a:lnSpc>
                  <a:spcPct val="95000"/>
                </a:lnSpc>
                <a:spcAft>
                  <a:spcPts val="600"/>
                </a:spcAft>
              </a:pP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 Kính gửi: Cô giáo chủ nhiệm lớp 4A, Trường Tiểu học Yên Ninh.</a:t>
              </a:r>
            </a:p>
            <a:p>
              <a:pPr algn="just">
                <a:lnSpc>
                  <a:spcPct val="95000"/>
                </a:lnSpc>
                <a:spcAft>
                  <a:spcPts val="600"/>
                </a:spcAft>
              </a:pP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 Ngày 9 tháng 10 năm 2023, nhóm 3 đã thảo luận về “Hoạt động chuẩn bị chào mừng ngày Nhà giáo Việt Nam”. Nhóm xin báo cáo kết quả thảo luận như sau:</a:t>
              </a:r>
            </a:p>
            <a:p>
              <a:pPr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1. Tham gia làm báo tường: Vũ Quang Anh, Nguyễn Ngọc Bích.</a:t>
              </a:r>
            </a:p>
            <a:p>
              <a:pPr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2. Tham gia văn nghệ:</a:t>
              </a:r>
            </a:p>
            <a:p>
              <a:pPr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Đơn ca: Hà Ngọc Phương.</a:t>
              </a:r>
            </a:p>
            <a:p>
              <a:pPr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Tốp ca: Trần Hải Yến, Hồ Quốc Cường.</a:t>
              </a:r>
            </a:p>
            <a:p>
              <a:pPr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3. Tham gia hội thao:</a:t>
              </a:r>
            </a:p>
            <a:p>
              <a:pPr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Bóng đá: Nguyễn Gia Hưng, Bùi Huy Hiệp.</a:t>
              </a:r>
            </a:p>
            <a:p>
              <a:pPr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Cầu lông: Phạm Thị Thúy, Phùng Ngọc Dương.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547197" y="5984480"/>
              <a:ext cx="3305907" cy="715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Nhóm trưởng</a:t>
              </a:r>
              <a:endParaRPr lang="en-US" sz="200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>
                <a:lnSpc>
                  <a:spcPct val="70000"/>
                </a:lnSpc>
              </a:pP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kí tên)</a:t>
              </a:r>
            </a:p>
            <a:p>
              <a:pPr algn="ctr">
                <a:lnSpc>
                  <a:spcPct val="70000"/>
                </a:lnSpc>
              </a:pP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Vũ Quang Anh</a:t>
              </a:r>
              <a:endParaRPr lang="en-US"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5446221" y="5880911"/>
            <a:ext cx="2875545" cy="9366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2721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2706" y="248193"/>
            <a:ext cx="8721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521254" y="492931"/>
            <a:ext cx="3384263" cy="1393019"/>
            <a:chOff x="8521254" y="1623693"/>
            <a:chExt cx="3362694" cy="717655"/>
          </a:xfrm>
        </p:grpSpPr>
        <p:sp>
          <p:nvSpPr>
            <p:cNvPr id="44" name="Google Shape;117;p2"/>
            <p:cNvSpPr/>
            <p:nvPr/>
          </p:nvSpPr>
          <p:spPr>
            <a:xfrm>
              <a:off x="8597869" y="1623693"/>
              <a:ext cx="3286079" cy="71765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521254" y="1692541"/>
              <a:ext cx="3362694" cy="554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Báo cáo được gửi cho ai?</a:t>
              </a:r>
              <a:endPara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265716" y="2264327"/>
            <a:ext cx="38953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Gửi cho cô giáo chủ nhiệm lớp </a:t>
            </a:r>
            <a:r>
              <a:rPr lang="en-US" sz="28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4A, trường Tiểu học Yên Ninh.</a:t>
            </a:r>
            <a:endParaRPr lang="en-US" sz="28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12003" y="685156"/>
            <a:ext cx="8035164" cy="6120592"/>
            <a:chOff x="298939" y="812392"/>
            <a:chExt cx="8581292" cy="5928042"/>
          </a:xfrm>
        </p:grpSpPr>
        <p:sp>
          <p:nvSpPr>
            <p:cNvPr id="17" name="Rectangle 16"/>
            <p:cNvSpPr/>
            <p:nvPr/>
          </p:nvSpPr>
          <p:spPr>
            <a:xfrm>
              <a:off x="298939" y="823811"/>
              <a:ext cx="8581292" cy="5916623"/>
            </a:xfrm>
            <a:prstGeom prst="rect">
              <a:avLst/>
            </a:prstGeom>
            <a:solidFill>
              <a:srgbClr val="66CCFF">
                <a:alpha val="31000"/>
              </a:srgbClr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98939" y="5844692"/>
              <a:ext cx="8581291" cy="89574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98939" y="861621"/>
              <a:ext cx="8581291" cy="873652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79231" y="812392"/>
              <a:ext cx="7752301" cy="983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CỘNG HÒA XÃ HỘI CHỦ NGHĨA VIỆT NAM</a:t>
              </a:r>
              <a:endParaRPr lang="en-US" sz="2000" b="1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sz="2000" b="1" u="sng" smtClean="0">
                  <a:latin typeface="Cambria" panose="02040503050406030204" pitchFamily="18" charset="0"/>
                  <a:ea typeface="Cambria" panose="02040503050406030204" pitchFamily="18" charset="0"/>
                </a:rPr>
                <a:t>Độc lập – Tự do- Hạnh phúc</a:t>
              </a:r>
            </a:p>
            <a:p>
              <a:pPr algn="r"/>
              <a:r>
                <a:rPr lang="en-US" sz="2000" i="1" smtClean="0">
                  <a:latin typeface="Cambria" panose="02040503050406030204" pitchFamily="18" charset="0"/>
                  <a:ea typeface="Cambria" panose="02040503050406030204" pitchFamily="18" charset="0"/>
                </a:rPr>
                <a:t>Yên Ninh, ngày 12 tháng 10 năm 2023</a:t>
              </a:r>
              <a:endParaRPr lang="en-US" sz="2000" i="1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98940" y="1765421"/>
              <a:ext cx="8478985" cy="4178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en-US" sz="21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 CÁO KẾT QUẢ THẢO LUẬN NHÓM</a:t>
              </a:r>
            </a:p>
            <a:p>
              <a:pPr algn="ctr">
                <a:lnSpc>
                  <a:spcPct val="95000"/>
                </a:lnSpc>
                <a:spcAft>
                  <a:spcPts val="600"/>
                </a:spcAft>
              </a:pP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về “Hoạt động chuẩn bị chào mừng ngày Nhà giáo Việt Nam”</a:t>
              </a:r>
            </a:p>
            <a:p>
              <a:pPr>
                <a:lnSpc>
                  <a:spcPct val="95000"/>
                </a:lnSpc>
                <a:spcAft>
                  <a:spcPts val="600"/>
                </a:spcAft>
              </a:pP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 Kính gửi: Cô giáo chủ nhiệm lớp 4A, Trường Tiểu học Yên Ninh.</a:t>
              </a:r>
            </a:p>
            <a:p>
              <a:pPr algn="just">
                <a:lnSpc>
                  <a:spcPct val="95000"/>
                </a:lnSpc>
                <a:spcAft>
                  <a:spcPts val="600"/>
                </a:spcAft>
              </a:pP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 Ngày 9 tháng 10 năm 2023, nhóm 3 đã thảo luận về “Hoạt động chuẩn bị chào mừng ngày Nhà giáo Việt Nam”. Nhóm xin báo cáo kết quả thảo luận như sau:</a:t>
              </a:r>
            </a:p>
            <a:p>
              <a:pPr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1. Tham gia làm báo tường: Vũ Quang Anh, Nguyễn Ngọc Bích.</a:t>
              </a:r>
            </a:p>
            <a:p>
              <a:pPr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2. Tham gia văn nghệ:</a:t>
              </a:r>
            </a:p>
            <a:p>
              <a:pPr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Đơn ca: Hà Ngọc Phương.</a:t>
              </a:r>
            </a:p>
            <a:p>
              <a:pPr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Tốp ca: Trần Hải Yến, Hồ Quốc Cường.</a:t>
              </a:r>
            </a:p>
            <a:p>
              <a:pPr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3. Tham gia hội thao:</a:t>
              </a:r>
            </a:p>
            <a:p>
              <a:pPr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Bóng đá: Nguyễn Gia Hưng, Bùi Huy Hiệp.</a:t>
              </a:r>
            </a:p>
            <a:p>
              <a:pPr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Cầu lông: Phạm Thị Thúy, Phùng Ngọc Dương.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547197" y="5984480"/>
              <a:ext cx="3305907" cy="715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Nhóm trưởng</a:t>
              </a:r>
              <a:endParaRPr lang="en-US" sz="200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>
                <a:lnSpc>
                  <a:spcPct val="70000"/>
                </a:lnSpc>
              </a:pP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kí tên)</a:t>
              </a:r>
            </a:p>
            <a:p>
              <a:pPr algn="ctr">
                <a:lnSpc>
                  <a:spcPct val="70000"/>
                </a:lnSpc>
              </a:pP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Vũ Quang Anh</a:t>
              </a:r>
              <a:endParaRPr lang="en-US"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424335" y="2348631"/>
            <a:ext cx="7386165" cy="3927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67102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2706" y="248193"/>
            <a:ext cx="8721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406952" y="492931"/>
            <a:ext cx="3498564" cy="2297160"/>
            <a:chOff x="8407682" y="1623693"/>
            <a:chExt cx="3476267" cy="1183450"/>
          </a:xfrm>
        </p:grpSpPr>
        <p:sp>
          <p:nvSpPr>
            <p:cNvPr id="44" name="Google Shape;117;p2"/>
            <p:cNvSpPr/>
            <p:nvPr/>
          </p:nvSpPr>
          <p:spPr>
            <a:xfrm>
              <a:off x="8407682" y="1623693"/>
              <a:ext cx="3476267" cy="118345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521254" y="1692541"/>
              <a:ext cx="3362694" cy="1062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Báo cáo gồm mấy phần? Mỗi phần gồm những thông tin gì?</a:t>
              </a:r>
              <a:endPara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8521252" y="3341854"/>
            <a:ext cx="33152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12003" y="685156"/>
            <a:ext cx="8035164" cy="6120592"/>
            <a:chOff x="298939" y="812392"/>
            <a:chExt cx="8581292" cy="5928042"/>
          </a:xfrm>
        </p:grpSpPr>
        <p:sp>
          <p:nvSpPr>
            <p:cNvPr id="17" name="Rectangle 16"/>
            <p:cNvSpPr/>
            <p:nvPr/>
          </p:nvSpPr>
          <p:spPr>
            <a:xfrm>
              <a:off x="298939" y="823811"/>
              <a:ext cx="8581292" cy="5916623"/>
            </a:xfrm>
            <a:prstGeom prst="rect">
              <a:avLst/>
            </a:prstGeom>
            <a:solidFill>
              <a:srgbClr val="66CCFF">
                <a:alpha val="31000"/>
              </a:srgbClr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98939" y="5844692"/>
              <a:ext cx="8581291" cy="89574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98939" y="861621"/>
              <a:ext cx="8581291" cy="873652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79231" y="812392"/>
              <a:ext cx="7752301" cy="983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CỘNG HÒA XÃ HỘI CHỦ NGHĨA VIỆT NAM</a:t>
              </a:r>
              <a:endParaRPr lang="en-US" sz="2000" b="1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sz="2000" b="1" u="sng" smtClean="0">
                  <a:latin typeface="Cambria" panose="02040503050406030204" pitchFamily="18" charset="0"/>
                  <a:ea typeface="Cambria" panose="02040503050406030204" pitchFamily="18" charset="0"/>
                </a:rPr>
                <a:t>Độc lập – Tự do- Hạnh phúc</a:t>
              </a:r>
            </a:p>
            <a:p>
              <a:pPr algn="r"/>
              <a:r>
                <a:rPr lang="en-US" sz="2000" i="1" smtClean="0">
                  <a:latin typeface="Cambria" panose="02040503050406030204" pitchFamily="18" charset="0"/>
                  <a:ea typeface="Cambria" panose="02040503050406030204" pitchFamily="18" charset="0"/>
                </a:rPr>
                <a:t>Yên Ninh, ngày 12 tháng 10 năm 2023</a:t>
              </a:r>
              <a:endParaRPr lang="en-US" sz="2000" i="1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98940" y="1765421"/>
              <a:ext cx="8478985" cy="4178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en-US" sz="21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 CÁO KẾT QUẢ THẢO LUẬN NHÓM</a:t>
              </a:r>
            </a:p>
            <a:p>
              <a:pPr algn="ctr">
                <a:lnSpc>
                  <a:spcPct val="95000"/>
                </a:lnSpc>
                <a:spcAft>
                  <a:spcPts val="600"/>
                </a:spcAft>
              </a:pP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về “Hoạt động chuẩn bị chào mừng ngày Nhà giáo Việt Nam”</a:t>
              </a:r>
            </a:p>
            <a:p>
              <a:pPr>
                <a:lnSpc>
                  <a:spcPct val="95000"/>
                </a:lnSpc>
                <a:spcAft>
                  <a:spcPts val="600"/>
                </a:spcAft>
              </a:pP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 Kính gửi: Cô giáo chủ nhiệm lớp 4A, Trường Tiểu học Yên Ninh.</a:t>
              </a:r>
            </a:p>
            <a:p>
              <a:pPr algn="just">
                <a:lnSpc>
                  <a:spcPct val="95000"/>
                </a:lnSpc>
                <a:spcAft>
                  <a:spcPts val="600"/>
                </a:spcAft>
              </a:pP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 Ngày 9 tháng 10 năm 2023, nhóm 3 đã thảo luận về “Hoạt động chuẩn bị chào mừng ngày Nhà giáo Việt Nam”. Nhóm xin báo cáo kết quả thảo luận như sau:</a:t>
              </a:r>
            </a:p>
            <a:p>
              <a:pPr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1. Tham gia làm báo tường: Vũ Quang Anh, Nguyễn Ngọc Bích.</a:t>
              </a:r>
            </a:p>
            <a:p>
              <a:pPr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2. Tham gia văn nghệ:</a:t>
              </a:r>
            </a:p>
            <a:p>
              <a:pPr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Đơn ca: Hà Ngọc Phương.</a:t>
              </a:r>
            </a:p>
            <a:p>
              <a:pPr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Tốp ca: Trần Hải Yến, Hồ Quốc Cường.</a:t>
              </a:r>
            </a:p>
            <a:p>
              <a:pPr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3. Tham gia hội thao:</a:t>
              </a:r>
            </a:p>
            <a:p>
              <a:pPr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Bóng đá: Nguyễn Gia Hưng, Bùi Huy Hiệp.</a:t>
              </a:r>
            </a:p>
            <a:p>
              <a:pPr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Cầu lông: Phạm Thị Thúy, Phùng Ngọc Dương.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547197" y="5984480"/>
              <a:ext cx="3305907" cy="715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Nhóm trưởng</a:t>
              </a:r>
              <a:endParaRPr lang="en-US" sz="200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>
                <a:lnSpc>
                  <a:spcPct val="70000"/>
                </a:lnSpc>
              </a:pP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kí tên)</a:t>
              </a:r>
            </a:p>
            <a:p>
              <a:pPr algn="ctr">
                <a:lnSpc>
                  <a:spcPct val="70000"/>
                </a:lnSpc>
              </a:pP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Vũ Quang Anh</a:t>
              </a:r>
              <a:endParaRPr lang="en-US"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042879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2706" y="248193"/>
            <a:ext cx="8721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8413859" y="773460"/>
            <a:ext cx="629408" cy="59676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FF00"/>
                </a:solidFill>
                <a:latin typeface="UTM Avo" panose="02040603050506020204" pitchFamily="18" charset="0"/>
              </a:rPr>
              <a:t>1</a:t>
            </a:r>
            <a:endParaRPr lang="en-US" sz="4000" b="1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8476388" y="2967787"/>
            <a:ext cx="730392" cy="71555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FF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52" name="Oval 51"/>
          <p:cNvSpPr/>
          <p:nvPr/>
        </p:nvSpPr>
        <p:spPr>
          <a:xfrm>
            <a:off x="8428908" y="5698544"/>
            <a:ext cx="730392" cy="71555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FF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15" name="Left Brace 14"/>
          <p:cNvSpPr/>
          <p:nvPr/>
        </p:nvSpPr>
        <p:spPr>
          <a:xfrm>
            <a:off x="9259951" y="1893063"/>
            <a:ext cx="362841" cy="3013271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312003" y="685156"/>
            <a:ext cx="8035164" cy="6120592"/>
            <a:chOff x="298939" y="812392"/>
            <a:chExt cx="8581292" cy="5928042"/>
          </a:xfrm>
        </p:grpSpPr>
        <p:sp>
          <p:nvSpPr>
            <p:cNvPr id="42" name="Rectangle 41"/>
            <p:cNvSpPr/>
            <p:nvPr/>
          </p:nvSpPr>
          <p:spPr>
            <a:xfrm>
              <a:off x="298939" y="823811"/>
              <a:ext cx="8581292" cy="5916623"/>
            </a:xfrm>
            <a:prstGeom prst="rect">
              <a:avLst/>
            </a:prstGeom>
            <a:solidFill>
              <a:srgbClr val="66CCFF">
                <a:alpha val="31000"/>
              </a:srgbClr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98939" y="5844692"/>
              <a:ext cx="8581291" cy="89574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98939" y="861621"/>
              <a:ext cx="8581291" cy="873652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79231" y="812392"/>
              <a:ext cx="7752301" cy="983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CỘNG HÒA XÃ HỘI CHỦ NGHĨA VIỆT NAM</a:t>
              </a:r>
              <a:endParaRPr lang="en-US" sz="2000" b="1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sz="2000" b="1" u="sng" smtClean="0">
                  <a:latin typeface="Cambria" panose="02040503050406030204" pitchFamily="18" charset="0"/>
                  <a:ea typeface="Cambria" panose="02040503050406030204" pitchFamily="18" charset="0"/>
                </a:rPr>
                <a:t>Độc lập – Tự do- Hạnh phúc</a:t>
              </a:r>
            </a:p>
            <a:p>
              <a:pPr algn="r"/>
              <a:r>
                <a:rPr lang="en-US" sz="2000" i="1" smtClean="0">
                  <a:latin typeface="Cambria" panose="02040503050406030204" pitchFamily="18" charset="0"/>
                  <a:ea typeface="Cambria" panose="02040503050406030204" pitchFamily="18" charset="0"/>
                </a:rPr>
                <a:t>Yên Ninh, ngày 12 tháng 10 năm 2023</a:t>
              </a:r>
              <a:endParaRPr lang="en-US" sz="2000" i="1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98940" y="1765421"/>
              <a:ext cx="8478985" cy="4178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en-US" sz="21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 CÁO KẾT QUẢ THẢO LUẬN NHÓM</a:t>
              </a:r>
            </a:p>
            <a:p>
              <a:pPr algn="ctr">
                <a:lnSpc>
                  <a:spcPct val="95000"/>
                </a:lnSpc>
                <a:spcAft>
                  <a:spcPts val="600"/>
                </a:spcAft>
              </a:pP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về “Hoạt động chuẩn bị chào mừng ngày Nhà giáo Việt Nam”</a:t>
              </a:r>
            </a:p>
            <a:p>
              <a:pPr>
                <a:lnSpc>
                  <a:spcPct val="95000"/>
                </a:lnSpc>
                <a:spcAft>
                  <a:spcPts val="600"/>
                </a:spcAft>
              </a:pP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 Kính gửi: Cô giáo chủ nhiệm lớp 4A, Trường Tiểu học Yên Ninh.</a:t>
              </a:r>
            </a:p>
            <a:p>
              <a:pPr algn="just">
                <a:lnSpc>
                  <a:spcPct val="95000"/>
                </a:lnSpc>
                <a:spcAft>
                  <a:spcPts val="600"/>
                </a:spcAft>
              </a:pPr>
              <a:r>
                <a:rPr lang="en-US" sz="210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 Ngày 9 tháng 10 năm 2023, nhóm 3 đã thảo luận về “Hoạt động chuẩn bị chào mừng ngày Nhà giáo Việt Nam”. Nhóm xin báo cáo kết quả thảo luận như sau:</a:t>
              </a:r>
            </a:p>
            <a:p>
              <a:pPr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1. Tham gia làm báo tường: Vũ Quang Anh, Nguyễn Ngọc Bích.</a:t>
              </a:r>
            </a:p>
            <a:p>
              <a:pPr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2. Tham gia văn nghệ:</a:t>
              </a:r>
            </a:p>
            <a:p>
              <a:pPr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Đơn ca: Hà Ngọc Phương.</a:t>
              </a:r>
            </a:p>
            <a:p>
              <a:pPr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Tốp ca: Trần Hải Yến, Hồ Quốc Cường.</a:t>
              </a:r>
            </a:p>
            <a:p>
              <a:pPr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3. Tham gia hội thao:</a:t>
              </a:r>
            </a:p>
            <a:p>
              <a:pPr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Bóng đá: Nguyễn Gia Hưng, Bùi Huy Hiệp.</a:t>
              </a:r>
            </a:p>
            <a:p>
              <a:pPr>
                <a:lnSpc>
                  <a:spcPct val="95000"/>
                </a:lnSpc>
              </a:pPr>
              <a:r>
                <a:rPr lang="en-US" sz="2100" smtClean="0">
                  <a:latin typeface="Cambria" panose="02040503050406030204" pitchFamily="18" charset="0"/>
                  <a:ea typeface="Cambria" panose="02040503050406030204" pitchFamily="18" charset="0"/>
                </a:rPr>
                <a:t>- Cầu lông: Phạm Thị Thúy, Phùng Ngọc Dương.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547197" y="5984480"/>
              <a:ext cx="3305907" cy="715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Nhóm trưởng</a:t>
              </a:r>
              <a:endParaRPr lang="en-US" sz="200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>
                <a:lnSpc>
                  <a:spcPct val="70000"/>
                </a:lnSpc>
              </a:pP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kí tên)</a:t>
              </a:r>
            </a:p>
            <a:p>
              <a:pPr algn="ctr">
                <a:lnSpc>
                  <a:spcPct val="70000"/>
                </a:lnSpc>
              </a:pP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Vũ Quang Anh</a:t>
              </a:r>
              <a:endParaRPr lang="en-US"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9067815" y="276126"/>
            <a:ext cx="3213677" cy="1287008"/>
            <a:chOff x="9079953" y="601378"/>
            <a:chExt cx="2771965" cy="1538905"/>
          </a:xfrm>
        </p:grpSpPr>
        <p:grpSp>
          <p:nvGrpSpPr>
            <p:cNvPr id="49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53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54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9202795" y="894184"/>
              <a:ext cx="2649123" cy="1214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Quốc hiệu và tiêu ngữ</a:t>
              </a:r>
              <a:endParaRPr lang="en-US" sz="200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285750" indent="-285750">
                <a:buFontTx/>
                <a:buChar char="-"/>
              </a:pP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Địa điểm và thời gian viết báo cáo</a:t>
              </a:r>
              <a:endParaRPr lang="en-US" sz="200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9849562" y="1605140"/>
            <a:ext cx="1479917" cy="801175"/>
            <a:chOff x="9079953" y="601378"/>
            <a:chExt cx="2663556" cy="1538905"/>
          </a:xfrm>
        </p:grpSpPr>
        <p:grpSp>
          <p:nvGrpSpPr>
            <p:cNvPr id="56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58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59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9104717" y="1042505"/>
              <a:ext cx="2519620" cy="476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Tiêu đề</a:t>
              </a:r>
              <a:endParaRPr lang="en-US" sz="200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9464362" y="2753049"/>
            <a:ext cx="2563000" cy="864779"/>
            <a:chOff x="9079953" y="601378"/>
            <a:chExt cx="2663556" cy="1538905"/>
          </a:xfrm>
        </p:grpSpPr>
        <p:grpSp>
          <p:nvGrpSpPr>
            <p:cNvPr id="61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63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64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9144882" y="1125039"/>
              <a:ext cx="2477224" cy="813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Người nhận báo cáo</a:t>
              </a:r>
              <a:endParaRPr lang="en-US" sz="200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9735421" y="3949796"/>
            <a:ext cx="1898334" cy="1233813"/>
            <a:chOff x="9079953" y="601378"/>
            <a:chExt cx="2663556" cy="1538905"/>
          </a:xfrm>
        </p:grpSpPr>
        <p:grpSp>
          <p:nvGrpSpPr>
            <p:cNvPr id="66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68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69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67" name="TextBox 66"/>
            <p:cNvSpPr txBox="1"/>
            <p:nvPr/>
          </p:nvSpPr>
          <p:spPr>
            <a:xfrm>
              <a:off x="9645870" y="980902"/>
              <a:ext cx="1636780" cy="813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Nội dung báo cáo</a:t>
              </a:r>
              <a:endParaRPr lang="en-US" sz="200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9316802" y="5310450"/>
            <a:ext cx="2600952" cy="1345897"/>
            <a:chOff x="9079953" y="601378"/>
            <a:chExt cx="2663556" cy="1546782"/>
          </a:xfrm>
        </p:grpSpPr>
        <p:grpSp>
          <p:nvGrpSpPr>
            <p:cNvPr id="71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73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74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72" name="TextBox 71"/>
            <p:cNvSpPr txBox="1"/>
            <p:nvPr/>
          </p:nvSpPr>
          <p:spPr>
            <a:xfrm>
              <a:off x="9165047" y="980902"/>
              <a:ext cx="2498249" cy="1167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Người </a:t>
              </a:r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viết báo cáo</a:t>
              </a:r>
              <a:endParaRPr lang="en-US" sz="200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sz="2000" smtClean="0">
                  <a:latin typeface="Cambria" panose="02040503050406030204" pitchFamily="18" charset="0"/>
                  <a:ea typeface="Cambria" panose="02040503050406030204" pitchFamily="18" charset="0"/>
                </a:rPr>
                <a:t>(chữ kí, họ và tên)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984719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1" grpId="0" animBg="1"/>
      <p:bldP spid="52" grpId="0" animBg="1"/>
      <p:bldP spid="15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自定义 14">
      <a:dk1>
        <a:sysClr val="windowText" lastClr="000000"/>
      </a:dk1>
      <a:lt1>
        <a:sysClr val="window" lastClr="FFFFFF"/>
      </a:lt1>
      <a:dk2>
        <a:srgbClr val="ED7D31"/>
      </a:dk2>
      <a:lt2>
        <a:srgbClr val="E7E6E6"/>
      </a:lt2>
      <a:accent1>
        <a:srgbClr val="ED7D31"/>
      </a:accent1>
      <a:accent2>
        <a:srgbClr val="ED7D31"/>
      </a:accent2>
      <a:accent3>
        <a:srgbClr val="A5A5A5"/>
      </a:accent3>
      <a:accent4>
        <a:srgbClr val="FFC000"/>
      </a:accent4>
      <a:accent5>
        <a:srgbClr val="A5A5A5"/>
      </a:accent5>
      <a:accent6>
        <a:srgbClr val="F4B183"/>
      </a:accent6>
      <a:hlink>
        <a:srgbClr val="0C0C0C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1710</Words>
  <Application>Microsoft Office PowerPoint</Application>
  <PresentationFormat>Widescreen</PresentationFormat>
  <Paragraphs>163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inpin heiti</vt:lpstr>
      <vt:lpstr>字魂107号-萌趣欢乐体</vt:lpstr>
      <vt:lpstr>Times New Roman</vt:lpstr>
      <vt:lpstr>#9Slide07 HoneyCream</vt:lpstr>
      <vt:lpstr>Tahoma</vt:lpstr>
      <vt:lpstr>Calibri</vt:lpstr>
      <vt:lpstr>Arial</vt:lpstr>
      <vt:lpstr>Cambria</vt:lpstr>
      <vt:lpstr>字魂156号-萌趣苏打饼</vt:lpstr>
      <vt:lpstr>UTM Avo</vt:lpstr>
      <vt:lpstr>SVN-Newton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ADMIN</cp:lastModifiedBy>
  <cp:revision>42</cp:revision>
  <dcterms:created xsi:type="dcterms:W3CDTF">2023-07-22T16:47:16Z</dcterms:created>
  <dcterms:modified xsi:type="dcterms:W3CDTF">2023-09-10T15:47:05Z</dcterms:modified>
</cp:coreProperties>
</file>