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60" r:id="rId3"/>
    <p:sldId id="263" r:id="rId4"/>
    <p:sldId id="265" r:id="rId5"/>
    <p:sldId id="266" r:id="rId6"/>
    <p:sldId id="267" r:id="rId7"/>
    <p:sldId id="261" r:id="rId8"/>
    <p:sldId id="269" r:id="rId9"/>
    <p:sldId id="270" r:id="rId10"/>
    <p:sldId id="271" r:id="rId11"/>
    <p:sldId id="272" r:id="rId12"/>
    <p:sldId id="273" r:id="rId13"/>
    <p:sldId id="274" r:id="rId14"/>
    <p:sldId id="276" r:id="rId15"/>
    <p:sldId id="275" r:id="rId16"/>
    <p:sldId id="262" r:id="rId17"/>
    <p:sldId id="278" r:id="rId18"/>
  </p:sldIdLst>
  <p:sldSz cx="12192000" cy="6858000"/>
  <p:notesSz cx="6858000" cy="9144000"/>
  <p:embeddedFontLst>
    <p:embeddedFont>
      <p:font typeface="SVN-Hole Hearted" panose="020B0604020202020204" charset="0"/>
      <p:regular r:id="rId19"/>
    </p:embeddedFont>
    <p:embeddedFont>
      <p:font typeface="#9Slide07 HoneyCream" panose="020B0604020202020204" charset="0"/>
      <p:regular r:id="rId20"/>
    </p:embeddedFont>
    <p:embeddedFont>
      <p:font typeface="Cambria" panose="02040503050406030204" pitchFamily="18"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7C80"/>
    <a:srgbClr val="D5ED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10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2025/11/21</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249694773"/>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6"/>
          <p:cNvGrpSpPr/>
          <p:nvPr userDrawn="1"/>
        </p:nvGrpSpPr>
        <p:grpSpPr>
          <a:xfrm>
            <a:off x="240265" y="207831"/>
            <a:ext cx="11791314" cy="6513811"/>
            <a:chOff x="666750" y="666750"/>
            <a:chExt cx="11049000" cy="5695950"/>
          </a:xfrm>
          <a:effectLst>
            <a:outerShdw blurRad="254000" sx="102000" sy="102000" algn="ctr" rotWithShape="0">
              <a:prstClr val="black">
                <a:alpha val="25000"/>
              </a:prstClr>
            </a:outerShdw>
          </a:effectLst>
        </p:grpSpPr>
        <p:sp>
          <p:nvSpPr>
            <p:cNvPr id="7"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8"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Tree>
    <p:extLst>
      <p:ext uri="{BB962C8B-B14F-4D97-AF65-F5344CB8AC3E}">
        <p14:creationId xmlns:p14="http://schemas.microsoft.com/office/powerpoint/2010/main" val="3457862546"/>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2025/11/21</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grpSp>
        <p:nvGrpSpPr>
          <p:cNvPr id="5" name="组合 21"/>
          <p:cNvGrpSpPr/>
          <p:nvPr userDrawn="1"/>
        </p:nvGrpSpPr>
        <p:grpSpPr>
          <a:xfrm>
            <a:off x="0" y="0"/>
            <a:ext cx="12192000" cy="6886380"/>
            <a:chOff x="0" y="0"/>
            <a:chExt cx="12192000" cy="6886380"/>
          </a:xfrm>
        </p:grpSpPr>
        <p:grpSp>
          <p:nvGrpSpPr>
            <p:cNvPr id="6" name="组合 16"/>
            <p:cNvGrpSpPr/>
            <p:nvPr/>
          </p:nvGrpSpPr>
          <p:grpSpPr>
            <a:xfrm>
              <a:off x="0" y="0"/>
              <a:ext cx="12192000" cy="6886380"/>
              <a:chOff x="0" y="0"/>
              <a:chExt cx="12192000" cy="6886380"/>
            </a:xfrm>
          </p:grpSpPr>
          <p:pic>
            <p:nvPicPr>
              <p:cNvPr id="8"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05256" y="0"/>
                <a:ext cx="2786743" cy="2032000"/>
              </a:xfrm>
              <a:prstGeom prst="rect">
                <a:avLst/>
              </a:prstGeom>
            </p:spPr>
          </p:pic>
        </p:grpSp>
        <p:pic>
          <p:nvPicPr>
            <p:cNvPr id="7"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2703"/>
            <a:stretch/>
          </p:blipFill>
          <p:spPr>
            <a:xfrm>
              <a:off x="0" y="0"/>
              <a:ext cx="3759200" cy="2757714"/>
            </a:xfrm>
            <a:prstGeom prst="rect">
              <a:avLst/>
            </a:prstGeom>
          </p:spPr>
        </p:pic>
      </p:gr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03218041"/>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04756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99914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1"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4" name="Picture 13"/>
          <p:cNvPicPr>
            <a:picLocks noChangeAspect="1"/>
          </p:cNvPicPr>
          <p:nvPr userDrawn="1"/>
        </p:nvPicPr>
        <p:blipFill>
          <a:blip r:embed="rId12"/>
          <a:stretch>
            <a:fillRect/>
          </a:stretch>
        </p:blipFill>
        <p:spPr>
          <a:xfrm>
            <a:off x="-5112616" y="-1247833"/>
            <a:ext cx="17680425" cy="14586162"/>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9555504"/>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2" r:id="rId4"/>
    <p:sldLayoutId id="2147483673" r:id="rId5"/>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2.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2.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2.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69395" y="314520"/>
            <a:ext cx="8753239" cy="6113944"/>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48724">
            <a:off x="-538949" y="2820626"/>
            <a:ext cx="3917722" cy="3917722"/>
          </a:xfrm>
          <a:prstGeom prst="rect">
            <a:avLst/>
          </a:prstGeom>
          <a:effectLst>
            <a:outerShdw blurRad="254000" sx="102000" sy="102000" algn="ctr" rotWithShape="0">
              <a:prstClr val="black">
                <a:alpha val="40000"/>
              </a:prstClr>
            </a:outerShdw>
          </a:effectLst>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2131" y="2711871"/>
            <a:ext cx="4180753" cy="4180753"/>
          </a:xfrm>
          <a:prstGeom prst="rect">
            <a:avLst/>
          </a:prstGeom>
          <a:effectLst>
            <a:outerShdw blurRad="254000" sx="102000" sy="102000" algn="ctr" rotWithShape="0">
              <a:prstClr val="black">
                <a:alpha val="40000"/>
              </a:prstClr>
            </a:outerShdw>
          </a:effectLst>
        </p:spPr>
      </p:pic>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2490" y="-195062"/>
            <a:ext cx="1523956" cy="1508868"/>
          </a:xfrm>
          <a:prstGeom prst="rect">
            <a:avLst/>
          </a:prstGeom>
        </p:spPr>
      </p:pic>
      <p:pic>
        <p:nvPicPr>
          <p:cNvPr id="6" name="Picture 5"/>
          <p:cNvPicPr>
            <a:picLocks noChangeAspect="1"/>
          </p:cNvPicPr>
          <p:nvPr/>
        </p:nvPicPr>
        <p:blipFill>
          <a:blip r:embed="rId11"/>
          <a:stretch>
            <a:fillRect/>
          </a:stretch>
        </p:blipFill>
        <p:spPr>
          <a:xfrm>
            <a:off x="3655582" y="-40616"/>
            <a:ext cx="4980864" cy="1457070"/>
          </a:xfrm>
          <a:prstGeom prst="rect">
            <a:avLst/>
          </a:prstGeom>
        </p:spPr>
      </p:pic>
      <p:grpSp>
        <p:nvGrpSpPr>
          <p:cNvPr id="26" name="Group 25"/>
          <p:cNvGrpSpPr/>
          <p:nvPr/>
        </p:nvGrpSpPr>
        <p:grpSpPr>
          <a:xfrm>
            <a:off x="2452721" y="1878289"/>
            <a:ext cx="7468247" cy="3620386"/>
            <a:chOff x="2452721" y="1878289"/>
            <a:chExt cx="7468247" cy="3620386"/>
          </a:xfrm>
        </p:grpSpPr>
        <p:pic>
          <p:nvPicPr>
            <p:cNvPr id="10" name="Picture 9"/>
            <p:cNvPicPr>
              <a:picLocks noChangeAspect="1"/>
            </p:cNvPicPr>
            <p:nvPr/>
          </p:nvPicPr>
          <p:blipFill>
            <a:blip r:embed="rId12"/>
            <a:stretch>
              <a:fillRect/>
            </a:stretch>
          </p:blipFill>
          <p:spPr>
            <a:xfrm>
              <a:off x="2452721" y="1878289"/>
              <a:ext cx="7468247" cy="3060457"/>
            </a:xfrm>
            <a:prstGeom prst="rect">
              <a:avLst/>
            </a:prstGeom>
          </p:spPr>
        </p:pic>
        <p:pic>
          <p:nvPicPr>
            <p:cNvPr id="25" name="Picture 24"/>
            <p:cNvPicPr>
              <a:picLocks noChangeAspect="1"/>
            </p:cNvPicPr>
            <p:nvPr/>
          </p:nvPicPr>
          <p:blipFill>
            <a:blip r:embed="rId13"/>
            <a:stretch>
              <a:fillRect/>
            </a:stretch>
          </p:blipFill>
          <p:spPr>
            <a:xfrm>
              <a:off x="5058804" y="4425686"/>
              <a:ext cx="2670279" cy="1072989"/>
            </a:xfrm>
            <a:prstGeom prst="rect">
              <a:avLst/>
            </a:prstGeom>
          </p:spPr>
        </p:pic>
      </p:grpSp>
    </p:spTree>
    <p:extLst>
      <p:ext uri="{BB962C8B-B14F-4D97-AF65-F5344CB8AC3E}">
        <p14:creationId xmlns:p14="http://schemas.microsoft.com/office/powerpoint/2010/main" val="2601564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558" y="561474"/>
            <a:ext cx="11117179" cy="3022366"/>
          </a:xfrm>
          <a:prstGeom prst="rect">
            <a:avLst/>
          </a:prstGeom>
          <a:noFill/>
        </p:spPr>
        <p:txBody>
          <a:bodyPr wrap="square" rtlCol="0">
            <a:spAutoFit/>
          </a:bodyPr>
          <a:lstStyle/>
          <a:p>
            <a:pPr algn="just">
              <a:lnSpc>
                <a:spcPct val="85000"/>
              </a:lnSpc>
            </a:pPr>
            <a:r>
              <a:rPr lang="en-US" sz="3200" smtClean="0">
                <a:latin typeface="Cambria" panose="02040503050406030204" pitchFamily="18" charset="0"/>
                <a:ea typeface="Cambria" panose="02040503050406030204" pitchFamily="18" charset="0"/>
              </a:rPr>
              <a:t>    </a:t>
            </a:r>
            <a:r>
              <a:rPr lang="vi-VN" sz="3200" b="1" smtClean="0">
                <a:latin typeface="Cambria" panose="02040503050406030204" pitchFamily="18" charset="0"/>
                <a:ea typeface="Cambria" panose="02040503050406030204" pitchFamily="18" charset="0"/>
              </a:rPr>
              <a:t>b</a:t>
            </a:r>
            <a:r>
              <a:rPr lang="vi-VN" sz="3200">
                <a:latin typeface="Cambria" panose="02040503050406030204" pitchFamily="18" charset="0"/>
                <a:ea typeface="Cambria" panose="02040503050406030204" pitchFamily="18" charset="0"/>
              </a:rPr>
              <a:t>. Đêm hôm qua, trời mưa bão ầm ầm. Rặng phi lao vật vã, chao đảo trong gió nhưng không cây nào chịu gục. Sáng ra, trời tạnh ráo. Các cây </a:t>
            </a:r>
            <a:r>
              <a:rPr lang="vi-VN" sz="3200" smtClean="0">
                <a:latin typeface="Cambria" panose="02040503050406030204" pitchFamily="18" charset="0"/>
                <a:ea typeface="Cambria" panose="02040503050406030204" pitchFamily="18" charset="0"/>
              </a:rPr>
              <a:t>phi</a:t>
            </a:r>
            <a:r>
              <a:rPr lang="en-US" sz="3200" smtClean="0">
                <a:latin typeface="Cambria" panose="02040503050406030204" pitchFamily="18" charset="0"/>
                <a:ea typeface="Cambria" panose="02040503050406030204" pitchFamily="18" charset="0"/>
              </a:rPr>
              <a:t> </a:t>
            </a:r>
            <a:r>
              <a:rPr lang="vi-VN" sz="3200" smtClean="0">
                <a:latin typeface="Cambria" panose="02040503050406030204" pitchFamily="18" charset="0"/>
                <a:ea typeface="Cambria" panose="02040503050406030204" pitchFamily="18" charset="0"/>
              </a:rPr>
              <a:t>lao </a:t>
            </a:r>
            <a:r>
              <a:rPr lang="vi-VN" sz="3200">
                <a:latin typeface="Cambria" panose="02040503050406030204" pitchFamily="18" charset="0"/>
                <a:ea typeface="Cambria" panose="02040503050406030204" pitchFamily="18" charset="0"/>
              </a:rPr>
              <a:t>chỉ bị rụng mất một ít lá. Khi bé Ly đi học, như thường lệ, rặng phi lao lại vi vu reo hát chào Ly. Ly vẫy tay chào lại:</a:t>
            </a:r>
          </a:p>
          <a:p>
            <a:pPr algn="just">
              <a:lnSpc>
                <a:spcPct val="85000"/>
              </a:lnSpc>
            </a:pPr>
            <a:r>
              <a:rPr lang="vi-VN" sz="3200">
                <a:latin typeface="Cambria" panose="02040503050406030204" pitchFamily="18" charset="0"/>
                <a:ea typeface="Cambria" panose="02040503050406030204" pitchFamily="18" charset="0"/>
              </a:rPr>
              <a:t>– Lớn mau lên, lớn mau lên nhé!</a:t>
            </a:r>
          </a:p>
          <a:p>
            <a:pPr algn="r">
              <a:lnSpc>
                <a:spcPct val="85000"/>
              </a:lnSpc>
            </a:pPr>
            <a:r>
              <a:rPr lang="vi-VN" sz="3200">
                <a:latin typeface="Cambria" panose="02040503050406030204" pitchFamily="18" charset="0"/>
                <a:ea typeface="Cambria" panose="02040503050406030204" pitchFamily="18" charset="0"/>
              </a:rPr>
              <a:t>(Theo Bùi Minh Quốc</a:t>
            </a:r>
            <a:r>
              <a:rPr lang="vi-VN" sz="3200" smtClean="0">
                <a:latin typeface="Cambria" panose="02040503050406030204" pitchFamily="18" charset="0"/>
                <a:ea typeface="Cambria" panose="02040503050406030204" pitchFamily="18" charset="0"/>
              </a:rPr>
              <a:t>)</a:t>
            </a:r>
            <a:endParaRPr lang="vi-VN" sz="3200">
              <a:latin typeface="Cambria" panose="02040503050406030204" pitchFamily="18" charset="0"/>
              <a:ea typeface="Cambria" panose="020405030504060302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58660058"/>
              </p:ext>
            </p:extLst>
          </p:nvPr>
        </p:nvGraphicFramePr>
        <p:xfrm>
          <a:off x="172052" y="3583840"/>
          <a:ext cx="11951368" cy="3261360"/>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042184">
                  <a:extLst>
                    <a:ext uri="{9D8B030D-6E8A-4147-A177-3AD203B41FA5}">
                      <a16:colId xmlns:a16="http://schemas.microsoft.com/office/drawing/2014/main" val="1007969892"/>
                    </a:ext>
                  </a:extLst>
                </a:gridCol>
                <a:gridCol w="4005648">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473810">
                <a:tc rowSpan="2">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184101">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756866">
                <a:tc>
                  <a:txBody>
                    <a:bodyPr/>
                    <a:lstStyle/>
                    <a:p>
                      <a:pPr algn="ctr"/>
                      <a:endParaRPr lang="en-US" sz="2400" b="1" smtClean="0">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smtClean="0">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smtClean="0">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bl>
          </a:graphicData>
        </a:graphic>
      </p:graphicFrame>
      <p:sp>
        <p:nvSpPr>
          <p:cNvPr id="4" name="TextBox 3"/>
          <p:cNvSpPr txBox="1"/>
          <p:nvPr/>
        </p:nvSpPr>
        <p:spPr>
          <a:xfrm>
            <a:off x="268529" y="5417955"/>
            <a:ext cx="1570428" cy="954107"/>
          </a:xfrm>
          <a:prstGeom prst="rect">
            <a:avLst/>
          </a:prstGeom>
          <a:noFill/>
        </p:spPr>
        <p:txBody>
          <a:bodyPr wrap="square" rtlCol="0">
            <a:spAutoFit/>
          </a:bodyPr>
          <a:lstStyle/>
          <a:p>
            <a:pPr algn="ctr"/>
            <a:r>
              <a:rPr lang="en-US" sz="2800" smtClean="0">
                <a:solidFill>
                  <a:srgbClr val="C00000"/>
                </a:solidFill>
                <a:latin typeface="Cambria" panose="02040503050406030204" pitchFamily="18" charset="0"/>
                <a:ea typeface="Cambria" panose="02040503050406030204" pitchFamily="18" charset="0"/>
              </a:rPr>
              <a:t>Rặng phi lao</a:t>
            </a:r>
            <a:endParaRPr lang="en-US" sz="2800">
              <a:solidFill>
                <a:srgbClr val="C00000"/>
              </a:solidFill>
              <a:latin typeface="Cambria" panose="02040503050406030204" pitchFamily="18" charset="0"/>
              <a:ea typeface="Cambria" panose="02040503050406030204" pitchFamily="18" charset="0"/>
            </a:endParaRPr>
          </a:p>
        </p:txBody>
      </p:sp>
      <p:sp>
        <p:nvSpPr>
          <p:cNvPr id="5" name="TextBox 4"/>
          <p:cNvSpPr txBox="1"/>
          <p:nvPr/>
        </p:nvSpPr>
        <p:spPr>
          <a:xfrm>
            <a:off x="5046268" y="5371788"/>
            <a:ext cx="3880561" cy="1384995"/>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vật vã, chao đảo, không…chịu gục, reo hát, chào</a:t>
            </a:r>
            <a:endParaRPr lang="en-US" sz="4000">
              <a:solidFill>
                <a:srgbClr val="C00000"/>
              </a:solidFill>
              <a:latin typeface="Cambria" panose="02040503050406030204" pitchFamily="18" charset="0"/>
              <a:ea typeface="Cambria" panose="02040503050406030204" pitchFamily="18" charset="0"/>
            </a:endParaRPr>
          </a:p>
        </p:txBody>
      </p:sp>
      <p:sp>
        <p:nvSpPr>
          <p:cNvPr id="6" name="TextBox 5"/>
          <p:cNvSpPr txBox="1"/>
          <p:nvPr/>
        </p:nvSpPr>
        <p:spPr>
          <a:xfrm>
            <a:off x="9062008" y="5371788"/>
            <a:ext cx="3293822" cy="1384995"/>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Ly vẫy tay chào lại:</a:t>
            </a:r>
          </a:p>
          <a:p>
            <a:r>
              <a:rPr lang="en-US" sz="2800">
                <a:solidFill>
                  <a:srgbClr val="C00000"/>
                </a:solidFill>
                <a:latin typeface="Cambria" panose="02040503050406030204" pitchFamily="18" charset="0"/>
                <a:ea typeface="Cambria" panose="02040503050406030204" pitchFamily="18" charset="0"/>
              </a:rPr>
              <a:t>- lớn mau lên, lớn mau lên nhé!</a:t>
            </a:r>
            <a:endParaRPr lang="en-US" sz="40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7943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021" y="505722"/>
            <a:ext cx="10844463" cy="2554545"/>
          </a:xfrm>
          <a:prstGeom prst="rect">
            <a:avLst/>
          </a:prstGeom>
          <a:noFill/>
        </p:spPr>
        <p:txBody>
          <a:bodyPr wrap="square" rtlCol="0">
            <a:spAutoFit/>
          </a:bodyPr>
          <a:lstStyle/>
          <a:p>
            <a:pPr algn="just"/>
            <a:r>
              <a:rPr lang="vi-VN" sz="3200" b="1">
                <a:latin typeface="Cambria" panose="02040503050406030204" pitchFamily="18" charset="0"/>
                <a:ea typeface="Cambria" panose="02040503050406030204" pitchFamily="18" charset="0"/>
              </a:rPr>
              <a:t>c</a:t>
            </a:r>
            <a:r>
              <a:rPr lang="vi-VN" sz="3200">
                <a:latin typeface="Cambria" panose="02040503050406030204" pitchFamily="18" charset="0"/>
                <a:ea typeface="Cambria" panose="02040503050406030204" pitchFamily="18" charset="0"/>
              </a:rPr>
              <a:t>. Vườn cây đầy ắp tiếng chim và bóng chim bay nhảy. Những thím chích choè nhanh nhảu. Những chú khướu lắm điều. Những anh chào mào đỏm dáng. Những bác cu gáy trầm ngâm...</a:t>
            </a:r>
          </a:p>
          <a:p>
            <a:pPr algn="r"/>
            <a:r>
              <a:rPr lang="vi-VN" sz="3200">
                <a:latin typeface="Cambria" panose="02040503050406030204" pitchFamily="18" charset="0"/>
                <a:ea typeface="Cambria" panose="02040503050406030204" pitchFamily="18" charset="0"/>
              </a:rPr>
              <a:t>(Theo Nguyễn Kiên</a:t>
            </a:r>
            <a:r>
              <a:rPr lang="vi-VN" sz="3200" smtClean="0">
                <a:latin typeface="Cambria" panose="02040503050406030204" pitchFamily="18" charset="0"/>
                <a:ea typeface="Cambria" panose="02040503050406030204" pitchFamily="18" charset="0"/>
              </a:rPr>
              <a:t>)</a:t>
            </a:r>
            <a:endParaRPr lang="vi-VN" sz="3200">
              <a:latin typeface="Cambria" panose="02040503050406030204" pitchFamily="18" charset="0"/>
              <a:ea typeface="Cambria" panose="020405030504060302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821234361"/>
              </p:ext>
            </p:extLst>
          </p:nvPr>
        </p:nvGraphicFramePr>
        <p:xfrm>
          <a:off x="76545" y="2603816"/>
          <a:ext cx="11951368" cy="4078022"/>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160295">
                  <a:extLst>
                    <a:ext uri="{9D8B030D-6E8A-4147-A177-3AD203B41FA5}">
                      <a16:colId xmlns:a16="http://schemas.microsoft.com/office/drawing/2014/main" val="1007969892"/>
                    </a:ext>
                  </a:extLst>
                </a:gridCol>
                <a:gridCol w="3887537">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562033">
                <a:tc rowSpan="2">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289369">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35906661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508733129"/>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11046674"/>
                  </a:ext>
                </a:extLst>
              </a:tr>
            </a:tbl>
          </a:graphicData>
        </a:graphic>
      </p:graphicFrame>
      <p:sp>
        <p:nvSpPr>
          <p:cNvPr id="5" name="TextBox 4"/>
          <p:cNvSpPr txBox="1"/>
          <p:nvPr/>
        </p:nvSpPr>
        <p:spPr>
          <a:xfrm>
            <a:off x="81888" y="4448623"/>
            <a:ext cx="1930397"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chích chòe</a:t>
            </a:r>
            <a:endParaRPr lang="en-US" sz="2800">
              <a:solidFill>
                <a:srgbClr val="C00000"/>
              </a:solidFill>
              <a:latin typeface="Cambria" panose="02040503050406030204" pitchFamily="18" charset="0"/>
              <a:ea typeface="Cambria" panose="02040503050406030204" pitchFamily="18" charset="0"/>
            </a:endParaRPr>
          </a:p>
        </p:txBody>
      </p:sp>
      <p:sp>
        <p:nvSpPr>
          <p:cNvPr id="6" name="TextBox 5"/>
          <p:cNvSpPr txBox="1"/>
          <p:nvPr/>
        </p:nvSpPr>
        <p:spPr>
          <a:xfrm>
            <a:off x="1985974" y="4470515"/>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thím</a:t>
            </a:r>
            <a:endParaRPr lang="en-US" sz="2800">
              <a:solidFill>
                <a:srgbClr val="C00000"/>
              </a:solidFill>
              <a:latin typeface="Cambria" panose="02040503050406030204" pitchFamily="18" charset="0"/>
              <a:ea typeface="Cambria" panose="02040503050406030204" pitchFamily="18" charset="0"/>
            </a:endParaRPr>
          </a:p>
        </p:txBody>
      </p:sp>
      <p:sp>
        <p:nvSpPr>
          <p:cNvPr id="7" name="TextBox 6"/>
          <p:cNvSpPr txBox="1"/>
          <p:nvPr/>
        </p:nvSpPr>
        <p:spPr>
          <a:xfrm>
            <a:off x="184863" y="5062349"/>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khướu</a:t>
            </a:r>
            <a:endParaRPr lang="en-US" sz="2800">
              <a:solidFill>
                <a:srgbClr val="C00000"/>
              </a:solidFill>
              <a:latin typeface="Cambria" panose="02040503050406030204" pitchFamily="18" charset="0"/>
              <a:ea typeface="Cambria" panose="02040503050406030204" pitchFamily="18" charset="0"/>
            </a:endParaRPr>
          </a:p>
        </p:txBody>
      </p:sp>
      <p:sp>
        <p:nvSpPr>
          <p:cNvPr id="8" name="TextBox 7"/>
          <p:cNvSpPr txBox="1"/>
          <p:nvPr/>
        </p:nvSpPr>
        <p:spPr>
          <a:xfrm>
            <a:off x="5045085" y="4448623"/>
            <a:ext cx="393091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nhanh nhảu</a:t>
            </a:r>
            <a:endParaRPr lang="en-US" sz="2800">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76545" y="5610641"/>
            <a:ext cx="1799259"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chào mào</a:t>
            </a:r>
            <a:endParaRPr lang="en-US" sz="2800">
              <a:solidFill>
                <a:srgbClr val="C00000"/>
              </a:solidFill>
              <a:latin typeface="Cambria" panose="02040503050406030204" pitchFamily="18" charset="0"/>
              <a:ea typeface="Cambria" panose="02040503050406030204" pitchFamily="18" charset="0"/>
            </a:endParaRPr>
          </a:p>
        </p:txBody>
      </p:sp>
      <p:sp>
        <p:nvSpPr>
          <p:cNvPr id="10" name="TextBox 9"/>
          <p:cNvSpPr txBox="1"/>
          <p:nvPr/>
        </p:nvSpPr>
        <p:spPr>
          <a:xfrm>
            <a:off x="5067944" y="5034515"/>
            <a:ext cx="3597084"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lắm điều</a:t>
            </a:r>
            <a:endParaRPr lang="en-US" sz="2800">
              <a:solidFill>
                <a:srgbClr val="C00000"/>
              </a:solidFill>
              <a:latin typeface="Cambria" panose="02040503050406030204" pitchFamily="18" charset="0"/>
              <a:ea typeface="Cambria" panose="02040503050406030204" pitchFamily="18" charset="0"/>
            </a:endParaRPr>
          </a:p>
        </p:txBody>
      </p:sp>
      <p:sp>
        <p:nvSpPr>
          <p:cNvPr id="11" name="TextBox 10"/>
          <p:cNvSpPr txBox="1"/>
          <p:nvPr/>
        </p:nvSpPr>
        <p:spPr>
          <a:xfrm>
            <a:off x="184863" y="6143628"/>
            <a:ext cx="157042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cu gáy</a:t>
            </a:r>
            <a:endParaRPr lang="en-US" sz="2800">
              <a:solidFill>
                <a:srgbClr val="C00000"/>
              </a:solidFill>
              <a:latin typeface="Cambria" panose="02040503050406030204" pitchFamily="18" charset="0"/>
              <a:ea typeface="Cambria" panose="02040503050406030204" pitchFamily="18" charset="0"/>
            </a:endParaRPr>
          </a:p>
        </p:txBody>
      </p:sp>
      <p:sp>
        <p:nvSpPr>
          <p:cNvPr id="12" name="TextBox 11"/>
          <p:cNvSpPr txBox="1"/>
          <p:nvPr/>
        </p:nvSpPr>
        <p:spPr>
          <a:xfrm>
            <a:off x="2019354" y="6148497"/>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bác</a:t>
            </a:r>
            <a:endParaRPr lang="en-US" sz="2800">
              <a:solidFill>
                <a:srgbClr val="C00000"/>
              </a:solidFill>
              <a:latin typeface="Cambria" panose="02040503050406030204" pitchFamily="18" charset="0"/>
              <a:ea typeface="Cambria" panose="02040503050406030204" pitchFamily="18" charset="0"/>
            </a:endParaRPr>
          </a:p>
        </p:txBody>
      </p:sp>
      <p:sp>
        <p:nvSpPr>
          <p:cNvPr id="13" name="TextBox 12"/>
          <p:cNvSpPr txBox="1"/>
          <p:nvPr/>
        </p:nvSpPr>
        <p:spPr>
          <a:xfrm>
            <a:off x="5067944" y="5557735"/>
            <a:ext cx="2418705"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đỏm dáng</a:t>
            </a:r>
            <a:endParaRPr lang="en-US" sz="2800">
              <a:solidFill>
                <a:srgbClr val="C00000"/>
              </a:solidFill>
              <a:latin typeface="Cambria" panose="02040503050406030204" pitchFamily="18" charset="0"/>
              <a:ea typeface="Cambria" panose="02040503050406030204" pitchFamily="18" charset="0"/>
            </a:endParaRPr>
          </a:p>
        </p:txBody>
      </p:sp>
      <p:sp>
        <p:nvSpPr>
          <p:cNvPr id="14" name="TextBox 13"/>
          <p:cNvSpPr txBox="1"/>
          <p:nvPr/>
        </p:nvSpPr>
        <p:spPr>
          <a:xfrm>
            <a:off x="1978324" y="5047896"/>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chú</a:t>
            </a:r>
            <a:endParaRPr lang="en-US" sz="2800">
              <a:solidFill>
                <a:srgbClr val="C00000"/>
              </a:solidFill>
              <a:latin typeface="Cambria" panose="02040503050406030204" pitchFamily="18" charset="0"/>
              <a:ea typeface="Cambria" panose="02040503050406030204" pitchFamily="18" charset="0"/>
            </a:endParaRPr>
          </a:p>
        </p:txBody>
      </p:sp>
      <p:sp>
        <p:nvSpPr>
          <p:cNvPr id="15" name="TextBox 14"/>
          <p:cNvSpPr txBox="1"/>
          <p:nvPr/>
        </p:nvSpPr>
        <p:spPr>
          <a:xfrm>
            <a:off x="2082482" y="5636951"/>
            <a:ext cx="171397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anh</a:t>
            </a:r>
            <a:endParaRPr lang="en-US" sz="2800">
              <a:solidFill>
                <a:srgbClr val="C00000"/>
              </a:solidFill>
              <a:latin typeface="Cambria" panose="02040503050406030204" pitchFamily="18" charset="0"/>
              <a:ea typeface="Cambria" panose="02040503050406030204" pitchFamily="18" charset="0"/>
            </a:endParaRPr>
          </a:p>
        </p:txBody>
      </p:sp>
      <p:sp>
        <p:nvSpPr>
          <p:cNvPr id="16" name="TextBox 15"/>
          <p:cNvSpPr txBox="1"/>
          <p:nvPr/>
        </p:nvSpPr>
        <p:spPr>
          <a:xfrm>
            <a:off x="5045085" y="6160171"/>
            <a:ext cx="2418705"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trầm ngâm</a:t>
            </a:r>
            <a:endParaRPr lang="en-US" sz="28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4637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160" y="1588958"/>
            <a:ext cx="4620965" cy="4351645"/>
          </a:xfrm>
          <a:prstGeom prst="rect">
            <a:avLst/>
          </a:prstGeom>
        </p:spPr>
      </p:pic>
      <p:sp>
        <p:nvSpPr>
          <p:cNvPr id="3" name="TextBox 2"/>
          <p:cNvSpPr txBox="1"/>
          <p:nvPr/>
        </p:nvSpPr>
        <p:spPr>
          <a:xfrm>
            <a:off x="959370" y="509666"/>
            <a:ext cx="10298244" cy="1094281"/>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2.</a:t>
            </a:r>
            <a:r>
              <a:rPr lang="vi-VN" sz="3200" b="1">
                <a:solidFill>
                  <a:srgbClr val="002060"/>
                </a:solidFill>
                <a:latin typeface="Cambria" panose="02040503050406030204" pitchFamily="18" charset="0"/>
                <a:ea typeface="Cambria" panose="02040503050406030204" pitchFamily="18" charset="0"/>
              </a:rPr>
              <a:t> Em thích hình ảnh nhân hoá nào trong đoạn thơ dưới đây? Nêu tác dụng của hình ảnh nhân hoá đó.</a:t>
            </a:r>
            <a:endParaRPr lang="en-US" sz="3200" b="1">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284813" y="1995065"/>
            <a:ext cx="6445770" cy="3539430"/>
          </a:xfrm>
          <a:prstGeom prst="rect">
            <a:avLst/>
          </a:prstGeom>
          <a:noFill/>
        </p:spPr>
        <p:txBody>
          <a:bodyPr wrap="square" rtlCol="0">
            <a:spAutoFit/>
          </a:bodyPr>
          <a:lstStyle/>
          <a:p>
            <a:pPr algn="ctr"/>
            <a:r>
              <a:rPr lang="en-US" sz="3200" smtClean="0">
                <a:latin typeface="Cambria" panose="02040503050406030204" pitchFamily="18" charset="0"/>
                <a:ea typeface="Cambria" panose="02040503050406030204" pitchFamily="18" charset="0"/>
              </a:rPr>
              <a:t>            </a:t>
            </a:r>
            <a:r>
              <a:rPr lang="vi-VN" sz="3200" smtClean="0">
                <a:latin typeface="Cambria" panose="02040503050406030204" pitchFamily="18" charset="0"/>
                <a:ea typeface="Cambria" panose="02040503050406030204" pitchFamily="18" charset="0"/>
              </a:rPr>
              <a:t>Chẳng </a:t>
            </a:r>
            <a:r>
              <a:rPr lang="vi-VN" sz="3200">
                <a:latin typeface="Cambria" panose="02040503050406030204" pitchFamily="18" charset="0"/>
                <a:ea typeface="Cambria" panose="02040503050406030204" pitchFamily="18" charset="0"/>
              </a:rPr>
              <a:t>đâu bằng chính nhà </a:t>
            </a:r>
            <a:r>
              <a:rPr lang="vi-VN" sz="3200" smtClean="0">
                <a:latin typeface="Cambria" panose="02040503050406030204" pitchFamily="18" charset="0"/>
                <a:ea typeface="Cambria" panose="02040503050406030204" pitchFamily="18" charset="0"/>
              </a:rPr>
              <a:t>em</a:t>
            </a:r>
          </a:p>
          <a:p>
            <a:pPr algn="ctr"/>
            <a:r>
              <a:rPr lang="vi-VN" sz="3200" smtClean="0">
                <a:latin typeface="Cambria" panose="02040503050406030204" pitchFamily="18" charset="0"/>
                <a:ea typeface="Cambria" panose="02040503050406030204" pitchFamily="18" charset="0"/>
              </a:rPr>
              <a:t>Có đàn chim sẻ bên thềm líu lo.</a:t>
            </a:r>
            <a:endParaRPr lang="en-US" sz="3200" smtClean="0">
              <a:latin typeface="Cambria" panose="02040503050406030204" pitchFamily="18" charset="0"/>
              <a:ea typeface="Cambria" panose="02040503050406030204" pitchFamily="18" charset="0"/>
            </a:endParaRPr>
          </a:p>
          <a:p>
            <a:pPr algn="ctr"/>
            <a:r>
              <a:rPr lang="vi-VN" sz="3200" smtClean="0">
                <a:latin typeface="Cambria" panose="02040503050406030204" pitchFamily="18" charset="0"/>
                <a:ea typeface="Cambria" panose="02040503050406030204" pitchFamily="18" charset="0"/>
              </a:rPr>
              <a:t>Có </a:t>
            </a:r>
            <a:r>
              <a:rPr lang="vi-VN" sz="3200">
                <a:latin typeface="Cambria" panose="02040503050406030204" pitchFamily="18" charset="0"/>
                <a:ea typeface="Cambria" panose="02040503050406030204" pitchFamily="18" charset="0"/>
              </a:rPr>
              <a:t>nàng gà mái hoa mơ</a:t>
            </a:r>
          </a:p>
          <a:p>
            <a:pPr algn="ctr"/>
            <a:r>
              <a:rPr lang="vi-VN" sz="3200">
                <a:latin typeface="Cambria" panose="02040503050406030204" pitchFamily="18" charset="0"/>
                <a:ea typeface="Cambria" panose="02040503050406030204" pitchFamily="18" charset="0"/>
              </a:rPr>
              <a:t>Cục ta, cục tác khi vừa đẻ xong.</a:t>
            </a:r>
          </a:p>
          <a:p>
            <a:pPr algn="ctr"/>
            <a:r>
              <a:rPr lang="en-US" sz="3200" smtClean="0">
                <a:latin typeface="Cambria" panose="02040503050406030204" pitchFamily="18" charset="0"/>
                <a:ea typeface="Cambria" panose="02040503050406030204" pitchFamily="18" charset="0"/>
              </a:rPr>
              <a:t> </a:t>
            </a:r>
            <a:r>
              <a:rPr lang="vi-VN" sz="3200" smtClean="0">
                <a:latin typeface="Cambria" panose="02040503050406030204" pitchFamily="18" charset="0"/>
                <a:ea typeface="Cambria" panose="02040503050406030204" pitchFamily="18" charset="0"/>
              </a:rPr>
              <a:t>Có </a:t>
            </a:r>
            <a:r>
              <a:rPr lang="vi-VN" sz="3200">
                <a:latin typeface="Cambria" panose="02040503050406030204" pitchFamily="18" charset="0"/>
                <a:ea typeface="Cambria" panose="02040503050406030204" pitchFamily="18" charset="0"/>
              </a:rPr>
              <a:t>bà chuối mật lưng ong</a:t>
            </a:r>
          </a:p>
          <a:p>
            <a:pPr algn="ctr"/>
            <a:r>
              <a:rPr lang="en-US" sz="3200" smtClean="0">
                <a:latin typeface="Cambria" panose="02040503050406030204" pitchFamily="18" charset="0"/>
                <a:ea typeface="Cambria" panose="02040503050406030204" pitchFamily="18" charset="0"/>
              </a:rPr>
              <a:t>  </a:t>
            </a:r>
            <a:r>
              <a:rPr lang="vi-VN" sz="3200" smtClean="0">
                <a:latin typeface="Cambria" panose="02040503050406030204" pitchFamily="18" charset="0"/>
                <a:ea typeface="Cambria" panose="02040503050406030204" pitchFamily="18" charset="0"/>
              </a:rPr>
              <a:t>Có </a:t>
            </a:r>
            <a:r>
              <a:rPr lang="vi-VN" sz="3200">
                <a:latin typeface="Cambria" panose="02040503050406030204" pitchFamily="18" charset="0"/>
                <a:ea typeface="Cambria" panose="02040503050406030204" pitchFamily="18" charset="0"/>
              </a:rPr>
              <a:t>ông ngô bắp râu hồng như tơ.</a:t>
            </a:r>
          </a:p>
          <a:p>
            <a:pPr algn="r"/>
            <a:r>
              <a:rPr lang="vi-VN" sz="3200">
                <a:latin typeface="Cambria" panose="02040503050406030204" pitchFamily="18" charset="0"/>
                <a:ea typeface="Cambria" panose="02040503050406030204" pitchFamily="18" charset="0"/>
              </a:rPr>
              <a:t>(Đoàn Thị Lam Luyến</a:t>
            </a:r>
            <a:r>
              <a:rPr lang="vi-VN" sz="3200" smtClean="0">
                <a:latin typeface="Cambria" panose="02040503050406030204" pitchFamily="18" charset="0"/>
                <a:ea typeface="Cambria" panose="02040503050406030204" pitchFamily="18" charset="0"/>
              </a:rPr>
              <a:t>)</a:t>
            </a:r>
            <a:endParaRPr lang="vi-VN" sz="32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3211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4736" y="480367"/>
            <a:ext cx="3512127" cy="707886"/>
          </a:xfrm>
          <a:prstGeom prst="rect">
            <a:avLst/>
          </a:prstGeom>
          <a:noFill/>
        </p:spPr>
        <p:txBody>
          <a:bodyPr wrap="square" rtlCol="0">
            <a:spAutoFit/>
          </a:bodyPr>
          <a:lstStyle/>
          <a:p>
            <a:pPr algn="ctr"/>
            <a:r>
              <a:rPr lang="en-US" sz="4000" b="1" smtClean="0">
                <a:solidFill>
                  <a:srgbClr val="C00000"/>
                </a:solidFill>
                <a:latin typeface="Cambria" panose="02040503050406030204" pitchFamily="18" charset="0"/>
                <a:ea typeface="Cambria" panose="02040503050406030204" pitchFamily="18" charset="0"/>
              </a:rPr>
              <a:t>Ví dụ</a:t>
            </a:r>
            <a:endParaRPr lang="en-US" sz="4000" b="1">
              <a:solidFill>
                <a:srgbClr val="C00000"/>
              </a:solidFill>
              <a:latin typeface="Cambria" panose="02040503050406030204" pitchFamily="18" charset="0"/>
              <a:ea typeface="Cambria" panose="02040503050406030204" pitchFamily="18" charset="0"/>
            </a:endParaRPr>
          </a:p>
        </p:txBody>
      </p:sp>
      <p:sp>
        <p:nvSpPr>
          <p:cNvPr id="3" name="TextBox 2"/>
          <p:cNvSpPr txBox="1"/>
          <p:nvPr/>
        </p:nvSpPr>
        <p:spPr>
          <a:xfrm>
            <a:off x="659567" y="1293184"/>
            <a:ext cx="11077731" cy="4662815"/>
          </a:xfrm>
          <a:prstGeom prst="rect">
            <a:avLst/>
          </a:prstGeom>
          <a:noFill/>
        </p:spPr>
        <p:txBody>
          <a:bodyPr wrap="square" rtlCol="0">
            <a:spAutoFit/>
          </a:bodyPr>
          <a:lstStyle/>
          <a:p>
            <a:r>
              <a:rPr lang="vi-VN" sz="3300" dirty="0">
                <a:solidFill>
                  <a:srgbClr val="002060"/>
                </a:solidFill>
                <a:latin typeface="Cambria" panose="02040503050406030204" pitchFamily="18" charset="0"/>
                <a:ea typeface="Cambria" panose="02040503050406030204" pitchFamily="18" charset="0"/>
              </a:rPr>
              <a:t>Em thích hình ảnh:  </a:t>
            </a:r>
          </a:p>
          <a:p>
            <a:pPr algn="ctr"/>
            <a:r>
              <a:rPr lang="vi-VN" sz="3300" b="1" i="1" dirty="0">
                <a:solidFill>
                  <a:srgbClr val="C00000"/>
                </a:solidFill>
                <a:latin typeface="Cambria" panose="02040503050406030204" pitchFamily="18" charset="0"/>
                <a:ea typeface="Cambria" panose="02040503050406030204" pitchFamily="18" charset="0"/>
              </a:rPr>
              <a:t>Có ông ngô bắp râu hồng như tơ.</a:t>
            </a:r>
          </a:p>
          <a:p>
            <a:r>
              <a:rPr lang="vi-VN" sz="3300" b="1" dirty="0">
                <a:solidFill>
                  <a:srgbClr val="002060"/>
                </a:solidFill>
                <a:latin typeface="Cambria" panose="02040503050406030204" pitchFamily="18" charset="0"/>
                <a:ea typeface="Cambria" panose="02040503050406030204" pitchFamily="18" charset="0"/>
              </a:rPr>
              <a:t>Tác dụng của hình ảnh đó là: </a:t>
            </a:r>
          </a:p>
          <a:p>
            <a:pPr algn="just"/>
            <a:r>
              <a:rPr lang="vi-VN" sz="3300" dirty="0">
                <a:solidFill>
                  <a:srgbClr val="002060"/>
                </a:solidFill>
                <a:latin typeface="Cambria" panose="02040503050406030204" pitchFamily="18" charset="0"/>
                <a:ea typeface="Cambria" panose="02040503050406030204" pitchFamily="18" charset="0"/>
              </a:rPr>
              <a:t>- Giúp câu thơ giàu hình ảnh, sinh động: bắp ngô được nhân hóa là “ông” trở nên sinh động, ngộ nghĩnh và thật gần gũi với mỗi gia đình. Ngoài ra, râu bắp ngô còn được so sánh “hồng như tơ” khiến câu thơ ví von giàu hình ảnh.</a:t>
            </a:r>
          </a:p>
          <a:p>
            <a:pPr algn="just"/>
            <a:r>
              <a:rPr lang="vi-VN" sz="3300" dirty="0">
                <a:solidFill>
                  <a:srgbClr val="002060"/>
                </a:solidFill>
                <a:latin typeface="Cambria" panose="02040503050406030204" pitchFamily="18" charset="0"/>
                <a:ea typeface="Cambria" panose="02040503050406030204" pitchFamily="18" charset="0"/>
              </a:rPr>
              <a:t>- Thể hiện tình yêu gia đình, quê hương và yêu cuộc sống của tác giả.</a:t>
            </a:r>
          </a:p>
        </p:txBody>
      </p:sp>
    </p:spTree>
    <p:extLst>
      <p:ext uri="{BB962C8B-B14F-4D97-AF65-F5344CB8AC3E}">
        <p14:creationId xmlns:p14="http://schemas.microsoft.com/office/powerpoint/2010/main" val="1526062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545432" y="673768"/>
            <a:ext cx="11165305" cy="5775159"/>
            <a:chOff x="666750" y="666750"/>
            <a:chExt cx="11049000" cy="5695950"/>
          </a:xfrm>
          <a:effectLst>
            <a:outerShdw blurRad="254000" sx="102000" sy="102000" algn="ctr" rotWithShape="0">
              <a:prstClr val="black">
                <a:alpha val="25000"/>
              </a:prstClr>
            </a:outerShdw>
          </a:effectLst>
        </p:grpSpPr>
        <p:sp>
          <p:nvSpPr>
            <p:cNvPr id="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grpSp>
        <p:nvGrpSpPr>
          <p:cNvPr id="5" name="组合 1"/>
          <p:cNvGrpSpPr/>
          <p:nvPr/>
        </p:nvGrpSpPr>
        <p:grpSpPr>
          <a:xfrm>
            <a:off x="0" y="4499428"/>
            <a:ext cx="12192000" cy="2386951"/>
            <a:chOff x="0" y="4332156"/>
            <a:chExt cx="12292858" cy="2554224"/>
          </a:xfrm>
        </p:grpSpPr>
        <p:pic>
          <p:nvPicPr>
            <p:cNvPr id="6"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7"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
        <p:nvSpPr>
          <p:cNvPr id="8" name="TextBox 7"/>
          <p:cNvSpPr txBox="1"/>
          <p:nvPr/>
        </p:nvSpPr>
        <p:spPr>
          <a:xfrm>
            <a:off x="991403" y="2001984"/>
            <a:ext cx="10331115" cy="2800767"/>
          </a:xfrm>
          <a:prstGeom prst="rect">
            <a:avLst/>
          </a:prstGeom>
          <a:noFill/>
        </p:spPr>
        <p:txBody>
          <a:bodyPr wrap="square" rtlCol="0">
            <a:spAutoFit/>
          </a:bodyPr>
          <a:lstStyle/>
          <a:p>
            <a:pPr algn="just"/>
            <a:r>
              <a:rPr lang="en-US" sz="4400" b="1" dirty="0" err="1" smtClean="0">
                <a:solidFill>
                  <a:srgbClr val="002060"/>
                </a:solidFill>
                <a:latin typeface="Cambria" panose="02040503050406030204" pitchFamily="18" charset="0"/>
                <a:ea typeface="Cambria" panose="02040503050406030204" pitchFamily="18" charset="0"/>
              </a:rPr>
              <a:t>Tác</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dụng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biện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pháp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nhân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hóa</a:t>
            </a:r>
            <a:r>
              <a:rPr lang="en-US" sz="4400" b="1" dirty="0">
                <a:solidFill>
                  <a:srgbClr val="002060"/>
                </a:solidFill>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giúp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cho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sự</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hiện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tượng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vô</a:t>
            </a:r>
            <a:r>
              <a:rPr lang="en-US" sz="4400" b="1" dirty="0">
                <a:latin typeface="Cambria" panose="02040503050406030204" pitchFamily="18" charset="0"/>
                <a:ea typeface="Cambria" panose="02040503050406030204" pitchFamily="18" charset="0"/>
              </a:rPr>
              <a:t> tri </a:t>
            </a:r>
            <a:r>
              <a:rPr lang="en-US" sz="4400" b="1" dirty="0" err="1">
                <a:latin typeface="Cambria" panose="02040503050406030204" pitchFamily="18" charset="0"/>
                <a:ea typeface="Cambria" panose="02040503050406030204" pitchFamily="18" charset="0"/>
              </a:rPr>
              <a:t>trở</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nên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sinh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động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có</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hồn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giống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với</a:t>
            </a:r>
            <a:r>
              <a:rPr lang="en-US" sz="4400" b="1" dirty="0">
                <a:latin typeface="Cambria" panose="02040503050406030204" pitchFamily="18" charset="0"/>
                <a:ea typeface="Cambria" panose="02040503050406030204" pitchFamily="18" charset="0"/>
              </a:rPr>
              <a:t> con </a:t>
            </a:r>
            <a:r>
              <a:rPr lang="en-US" sz="4400" b="1" dirty="0" err="1">
                <a:latin typeface="Cambria" panose="02040503050406030204" pitchFamily="18" charset="0"/>
                <a:ea typeface="Cambria" panose="02040503050406030204" pitchFamily="18" charset="0"/>
              </a:rPr>
              <a:t>người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gần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gũi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với</a:t>
            </a:r>
            <a:r>
              <a:rPr lang="en-US" sz="4400" b="1" dirty="0">
                <a:latin typeface="Cambria" panose="02040503050406030204" pitchFamily="18" charset="0"/>
                <a:ea typeface="Cambria" panose="02040503050406030204" pitchFamily="18" charset="0"/>
              </a:rPr>
              <a:t> con </a:t>
            </a:r>
            <a:r>
              <a:rPr lang="en-US" sz="4400" b="1" dirty="0" err="1">
                <a:latin typeface="Cambria" panose="02040503050406030204" pitchFamily="18" charset="0"/>
                <a:ea typeface="Cambria" panose="02040503050406030204" pitchFamily="18" charset="0"/>
              </a:rPr>
              <a:t>người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a:t>
            </a:r>
            <a:endParaRPr lang="en-US" sz="6600" b="1" dirty="0">
              <a:solidFill>
                <a:schemeClr val="accent2">
                  <a:lumMod val="75000"/>
                </a:schemeClr>
              </a:solidFill>
              <a:latin typeface="Cambria" panose="02040503050406030204" pitchFamily="18" charset="0"/>
              <a:ea typeface="Cambria" panose="02040503050406030204" pitchFamily="18" charset="0"/>
            </a:endParaRPr>
          </a:p>
        </p:txBody>
      </p:sp>
      <p:sp>
        <p:nvSpPr>
          <p:cNvPr id="9" name="TextBox 8"/>
          <p:cNvSpPr txBox="1"/>
          <p:nvPr/>
        </p:nvSpPr>
        <p:spPr>
          <a:xfrm>
            <a:off x="4059608" y="1012737"/>
            <a:ext cx="3512127" cy="923330"/>
          </a:xfrm>
          <a:prstGeom prst="rect">
            <a:avLst/>
          </a:prstGeom>
          <a:noFill/>
        </p:spPr>
        <p:txBody>
          <a:bodyPr wrap="square" rtlCol="0">
            <a:spAutoFit/>
          </a:bodyPr>
          <a:lstStyle/>
          <a:p>
            <a:pPr algn="ctr"/>
            <a:r>
              <a:rPr lang="en-US" sz="5400" b="1" smtClean="0">
                <a:solidFill>
                  <a:srgbClr val="C00000"/>
                </a:solidFill>
                <a:latin typeface="Cambria" panose="02040503050406030204" pitchFamily="18" charset="0"/>
                <a:ea typeface="Cambria" panose="02040503050406030204" pitchFamily="18" charset="0"/>
              </a:rPr>
              <a:t>Ghi nhớ</a:t>
            </a:r>
            <a:endParaRPr lang="en-US" sz="54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0621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4360" y="524656"/>
            <a:ext cx="10298244" cy="1200329"/>
          </a:xfrm>
          <a:prstGeom prst="rect">
            <a:avLst/>
          </a:prstGeom>
          <a:noFill/>
        </p:spPr>
        <p:txBody>
          <a:bodyPr wrap="square" rtlCol="0">
            <a:spAutoFit/>
          </a:bodyPr>
          <a:lstStyle/>
          <a:p>
            <a:pPr algn="just"/>
            <a:r>
              <a:rPr lang="en-US" sz="3600" b="1" smtClean="0">
                <a:solidFill>
                  <a:schemeClr val="accent4">
                    <a:lumMod val="50000"/>
                  </a:schemeClr>
                </a:solidFill>
                <a:latin typeface="Cambria" panose="02040503050406030204" pitchFamily="18" charset="0"/>
                <a:ea typeface="Cambria" panose="02040503050406030204" pitchFamily="18" charset="0"/>
              </a:rPr>
              <a:t>2.</a:t>
            </a:r>
            <a:r>
              <a:rPr lang="vi-VN" sz="3600" b="1">
                <a:solidFill>
                  <a:schemeClr val="accent4">
                    <a:lumMod val="50000"/>
                  </a:schemeClr>
                </a:solidFill>
                <a:latin typeface="Cambria" panose="02040503050406030204" pitchFamily="18" charset="0"/>
                <a:ea typeface="Cambria" panose="02040503050406030204" pitchFamily="18" charset="0"/>
              </a:rPr>
              <a:t> Đặt 2 – 3 câu có hình ảnh nhân hoá nói về cảnh vật, hiện tượng tự nhiên.</a:t>
            </a:r>
            <a:endParaRPr lang="en-US" sz="3600" b="1">
              <a:solidFill>
                <a:schemeClr val="accent4">
                  <a:lumMod val="50000"/>
                </a:schemeClr>
              </a:solidFill>
              <a:latin typeface="Cambria" panose="02040503050406030204" pitchFamily="18" charset="0"/>
              <a:ea typeface="Cambria" panose="02040503050406030204" pitchFamily="18" charset="0"/>
            </a:endParaRPr>
          </a:p>
        </p:txBody>
      </p:sp>
      <p:sp>
        <p:nvSpPr>
          <p:cNvPr id="6" name="TextBox 5"/>
          <p:cNvSpPr txBox="1"/>
          <p:nvPr/>
        </p:nvSpPr>
        <p:spPr>
          <a:xfrm>
            <a:off x="796976" y="1829916"/>
            <a:ext cx="10298244" cy="646331"/>
          </a:xfrm>
          <a:prstGeom prst="rect">
            <a:avLst/>
          </a:prstGeom>
          <a:noFill/>
        </p:spPr>
        <p:txBody>
          <a:bodyPr wrap="square" rtlCol="0">
            <a:spAutoFit/>
          </a:bodyPr>
          <a:lstStyle/>
          <a:p>
            <a:pPr algn="just"/>
            <a:r>
              <a:rPr lang="vi-VN" sz="3600" b="1">
                <a:solidFill>
                  <a:srgbClr val="FF0066"/>
                </a:solidFill>
                <a:latin typeface="Cambria" panose="02040503050406030204" pitchFamily="18" charset="0"/>
                <a:ea typeface="Cambria" panose="02040503050406030204" pitchFamily="18" charset="0"/>
              </a:rPr>
              <a:t>M: </a:t>
            </a:r>
            <a:r>
              <a:rPr lang="vi-VN" sz="3600" b="1">
                <a:latin typeface="Cambria" panose="02040503050406030204" pitchFamily="18" charset="0"/>
                <a:ea typeface="Cambria" panose="02040503050406030204" pitchFamily="18" charset="0"/>
              </a:rPr>
              <a:t>Những chị mây đang dạo chơi trên bầu trời.</a:t>
            </a:r>
            <a:endParaRPr lang="en-US" sz="6000" b="1">
              <a:latin typeface="Cambria" panose="02040503050406030204" pitchFamily="18" charset="0"/>
              <a:ea typeface="Cambria" panose="02040503050406030204" pitchFamily="18" charset="0"/>
            </a:endParaRPr>
          </a:p>
        </p:txBody>
      </p:sp>
      <p:sp>
        <p:nvSpPr>
          <p:cNvPr id="7" name="TextBox 6"/>
          <p:cNvSpPr txBox="1"/>
          <p:nvPr/>
        </p:nvSpPr>
        <p:spPr>
          <a:xfrm>
            <a:off x="752006" y="2581178"/>
            <a:ext cx="10880362" cy="1200329"/>
          </a:xfrm>
          <a:prstGeom prst="rect">
            <a:avLst/>
          </a:prstGeom>
          <a:noFill/>
        </p:spPr>
        <p:txBody>
          <a:bodyPr wrap="square" rtlCol="0">
            <a:spAutoFit/>
          </a:bodyPr>
          <a:lstStyle/>
          <a:p>
            <a:pPr algn="just"/>
            <a:r>
              <a:rPr lang="en-US" sz="3600" b="1" smtClean="0">
                <a:solidFill>
                  <a:srgbClr val="0070C0"/>
                </a:solidFill>
                <a:latin typeface="Cambria" panose="02040503050406030204" pitchFamily="18" charset="0"/>
                <a:ea typeface="Cambria" panose="02040503050406030204" pitchFamily="18" charset="0"/>
              </a:rPr>
              <a:t>- Từng chị mây cam, hồng dần dần vẫy tay chào biệt buổi chiều để đến với màn đêm tĩnh lặng.</a:t>
            </a:r>
            <a:endParaRPr lang="en-US" sz="9600" b="1">
              <a:solidFill>
                <a:srgbClr val="0070C0"/>
              </a:solidFill>
              <a:latin typeface="Cambria" panose="02040503050406030204" pitchFamily="18" charset="0"/>
              <a:ea typeface="Cambria" panose="02040503050406030204" pitchFamily="18" charset="0"/>
            </a:endParaRPr>
          </a:p>
        </p:txBody>
      </p:sp>
      <p:sp>
        <p:nvSpPr>
          <p:cNvPr id="8" name="TextBox 7"/>
          <p:cNvSpPr txBox="1"/>
          <p:nvPr/>
        </p:nvSpPr>
        <p:spPr>
          <a:xfrm>
            <a:off x="683301" y="3860443"/>
            <a:ext cx="10880362" cy="1754326"/>
          </a:xfrm>
          <a:prstGeom prst="rect">
            <a:avLst/>
          </a:prstGeom>
          <a:noFill/>
        </p:spPr>
        <p:txBody>
          <a:bodyPr wrap="square" rtlCol="0">
            <a:spAutoFit/>
          </a:bodyPr>
          <a:lstStyle/>
          <a:p>
            <a:pPr algn="just"/>
            <a:r>
              <a:rPr lang="en-US" sz="3600" b="1" smtClean="0">
                <a:solidFill>
                  <a:schemeClr val="accent6">
                    <a:lumMod val="75000"/>
                  </a:schemeClr>
                </a:solidFill>
                <a:latin typeface="Cambria" panose="02040503050406030204" pitchFamily="18" charset="0"/>
                <a:ea typeface="Cambria" panose="02040503050406030204" pitchFamily="18" charset="0"/>
              </a:rPr>
              <a:t>- </a:t>
            </a:r>
            <a:r>
              <a:rPr lang="en-US" sz="3600" b="1">
                <a:solidFill>
                  <a:schemeClr val="accent6">
                    <a:lumMod val="75000"/>
                  </a:schemeClr>
                </a:solidFill>
                <a:latin typeface="Cambria" panose="02040503050406030204" pitchFamily="18" charset="0"/>
                <a:ea typeface="Cambria" panose="02040503050406030204" pitchFamily="18" charset="0"/>
              </a:rPr>
              <a:t> Bỗng từ đằng xa những đám mây đen ì ạch trôi về từ vùng biển, nhờ trận gió nồm nam đẩy chúng mau chóng bao phủ kín bầu trời. </a:t>
            </a:r>
          </a:p>
        </p:txBody>
      </p:sp>
    </p:spTree>
    <p:extLst>
      <p:ext uri="{BB962C8B-B14F-4D97-AF65-F5344CB8AC3E}">
        <p14:creationId xmlns:p14="http://schemas.microsoft.com/office/powerpoint/2010/main" val="3982647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4201642" y="2004392"/>
            <a:ext cx="6724471" cy="2438611"/>
          </a:xfrm>
          <a:prstGeom prst="rect">
            <a:avLst/>
          </a:prstGeom>
        </p:spPr>
      </p:pic>
    </p:spTree>
    <p:extLst>
      <p:ext uri="{BB962C8B-B14F-4D97-AF65-F5344CB8AC3E}">
        <p14:creationId xmlns:p14="http://schemas.microsoft.com/office/powerpoint/2010/main" val="3452831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9599" y="2253741"/>
            <a:ext cx="4473541" cy="4182035"/>
          </a:xfrm>
          <a:prstGeom prst="rect">
            <a:avLst/>
          </a:prstGeom>
        </p:spPr>
      </p:pic>
      <p:pic>
        <p:nvPicPr>
          <p:cNvPr id="3" name="图片 4"/>
          <p:cNvPicPr>
            <a:picLocks noChangeAspect="1"/>
          </p:cNvPicPr>
          <p:nvPr/>
        </p:nvPicPr>
        <p:blipFill rotWithShape="1">
          <a:blip r:embed="rId3" cstate="print">
            <a:extLst>
              <a:ext uri="{28A0092B-C50C-407E-A947-70E740481C1C}">
                <a14:useLocalDpi xmlns:a14="http://schemas.microsoft.com/office/drawing/2010/main" val="0"/>
              </a:ext>
            </a:extLst>
          </a:blip>
          <a:srcRect t="-2703"/>
          <a:stretch/>
        </p:blipFill>
        <p:spPr>
          <a:xfrm>
            <a:off x="475625" y="458513"/>
            <a:ext cx="2147653" cy="1710874"/>
          </a:xfrm>
          <a:prstGeom prst="rect">
            <a:avLst/>
          </a:prstGeom>
        </p:spPr>
      </p:pic>
      <p:sp>
        <p:nvSpPr>
          <p:cNvPr id="4" name="TextBox 3"/>
          <p:cNvSpPr txBox="1"/>
          <p:nvPr/>
        </p:nvSpPr>
        <p:spPr>
          <a:xfrm>
            <a:off x="2758190" y="652230"/>
            <a:ext cx="8379502" cy="1446550"/>
          </a:xfrm>
          <a:prstGeom prst="rect">
            <a:avLst/>
          </a:prstGeom>
          <a:noFill/>
        </p:spPr>
        <p:txBody>
          <a:bodyPr wrap="square" rtlCol="0">
            <a:spAutoFit/>
          </a:bodyPr>
          <a:lstStyle/>
          <a:p>
            <a:pPr algn="just"/>
            <a:r>
              <a:rPr lang="en-US" sz="4400" b="1" dirty="0" err="1">
                <a:solidFill>
                  <a:srgbClr val="FF0066"/>
                </a:solidFill>
                <a:latin typeface="Cambria" panose="02040503050406030204" pitchFamily="18" charset="0"/>
                <a:ea typeface="Cambria" panose="02040503050406030204" pitchFamily="18" charset="0"/>
              </a:rPr>
              <a:t>Đặt</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câu</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có</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sử</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dụng</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hình</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ảnh</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nhân</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hóa</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nói</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về</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học</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tập</a:t>
            </a:r>
            <a:r>
              <a:rPr lang="en-US" sz="4400" b="1" dirty="0">
                <a:solidFill>
                  <a:srgbClr val="FF0066"/>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94726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6"/>
          <a:stretch>
            <a:fillRect/>
          </a:stretch>
        </p:blipFill>
        <p:spPr>
          <a:xfrm>
            <a:off x="3737862" y="1168444"/>
            <a:ext cx="8236410" cy="3816427"/>
          </a:xfrm>
          <a:prstGeom prst="rect">
            <a:avLst/>
          </a:prstGeom>
        </p:spPr>
      </p:pic>
    </p:spTree>
    <p:extLst>
      <p:ext uri="{BB962C8B-B14F-4D97-AF65-F5344CB8AC3E}">
        <p14:creationId xmlns:p14="http://schemas.microsoft.com/office/powerpoint/2010/main" val="1900917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4"/>
          <a:stretch>
            <a:fillRect/>
          </a:stretch>
        </p:blipFill>
        <p:spPr>
          <a:xfrm>
            <a:off x="1747290" y="1309187"/>
            <a:ext cx="8359236" cy="4560180"/>
          </a:xfrm>
          <a:prstGeom prst="rect">
            <a:avLst/>
          </a:prstGeom>
        </p:spPr>
      </p:pic>
    </p:spTree>
    <p:extLst>
      <p:ext uri="{BB962C8B-B14F-4D97-AF65-F5344CB8AC3E}">
        <p14:creationId xmlns:p14="http://schemas.microsoft.com/office/powerpoint/2010/main" val="3621364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877734" y="556475"/>
            <a:ext cx="10659731" cy="1496916"/>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65197"/>
              <a:ext cx="5820428" cy="923330"/>
            </a:xfrm>
            <a:prstGeom prst="rect">
              <a:avLst/>
            </a:prstGeom>
            <a:noFill/>
          </p:spPr>
          <p:txBody>
            <a:bodyPr wrap="square" rtlCol="0">
              <a:spAutoFit/>
            </a:bodyPr>
            <a:lstStyle/>
            <a:p>
              <a:pPr algn="ctr"/>
              <a:r>
                <a:rPr lang="en-US" sz="5400" b="1" smtClean="0">
                  <a:solidFill>
                    <a:srgbClr val="002060"/>
                  </a:solidFill>
                  <a:latin typeface="UTM Avo" panose="02040603050506020204" pitchFamily="18" charset="0"/>
                </a:rPr>
                <a:t>Nhân hóa là gì?</a:t>
              </a:r>
              <a:endParaRPr lang="en-US" sz="5400" b="1">
                <a:solidFill>
                  <a:srgbClr val="002060"/>
                </a:solidFill>
                <a:latin typeface="UTM Avo" panose="02040603050506020204" pitchFamily="18" charset="0"/>
              </a:endParaRPr>
            </a:p>
          </p:txBody>
        </p:sp>
      </p:grpSp>
      <p:pic>
        <p:nvPicPr>
          <p:cNvPr id="7" name="Picture 6">
            <a:hlinkClick r:id="rId3" action="ppaction://hlinksldjump"/>
            <a:extLst>
              <a:ext uri="{FF2B5EF4-FFF2-40B4-BE49-F238E27FC236}">
                <a16:creationId xmlns:a16="http://schemas.microsoft.com/office/drawing/2014/main" id="{E0CD69D1-A0FD-8693-A817-9B311D85EBF8}"/>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9085501" y="4050734"/>
            <a:ext cx="3126569" cy="3121016"/>
          </a:xfrm>
          <a:prstGeom prst="rect">
            <a:avLst/>
          </a:prstGeom>
        </p:spPr>
      </p:pic>
      <p:grpSp>
        <p:nvGrpSpPr>
          <p:cNvPr id="12" name="Group 11"/>
          <p:cNvGrpSpPr/>
          <p:nvPr/>
        </p:nvGrpSpPr>
        <p:grpSpPr>
          <a:xfrm>
            <a:off x="545433" y="2406316"/>
            <a:ext cx="8540068" cy="4042611"/>
            <a:chOff x="545433" y="2406316"/>
            <a:chExt cx="8540068" cy="4042611"/>
          </a:xfrm>
        </p:grpSpPr>
        <p:grpSp>
          <p:nvGrpSpPr>
            <p:cNvPr id="8"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9"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0"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1" name="TextBox 10"/>
            <p:cNvSpPr txBox="1"/>
            <p:nvPr/>
          </p:nvSpPr>
          <p:spPr>
            <a:xfrm>
              <a:off x="893776" y="2714533"/>
              <a:ext cx="7897298" cy="3416320"/>
            </a:xfrm>
            <a:prstGeom prst="rect">
              <a:avLst/>
            </a:prstGeom>
            <a:noFill/>
          </p:spPr>
          <p:txBody>
            <a:bodyPr wrap="square" rtlCol="0">
              <a:spAutoFit/>
            </a:bodyPr>
            <a:lstStyle/>
            <a:p>
              <a:pPr algn="just"/>
              <a:r>
                <a:rPr lang="en-US" sz="3600" b="1" smtClean="0">
                  <a:solidFill>
                    <a:srgbClr val="0070C0"/>
                  </a:solidFill>
                  <a:latin typeface="Cambria" panose="02040503050406030204" pitchFamily="18" charset="0"/>
                  <a:ea typeface="Cambria" panose="02040503050406030204" pitchFamily="18" charset="0"/>
                </a:rPr>
                <a:t>Nhân hóa </a:t>
              </a:r>
              <a:r>
                <a:rPr lang="en-US" sz="3600" b="1" smtClean="0">
                  <a:solidFill>
                    <a:srgbClr val="002060"/>
                  </a:solidFill>
                  <a:latin typeface="Cambria" panose="02040503050406030204" pitchFamily="18" charset="0"/>
                  <a:ea typeface="Cambria" panose="02040503050406030204" pitchFamily="18" charset="0"/>
                </a:rPr>
                <a:t>là gọi hoặc kể, tả con vật, cây cối, đồ vật, hiện tượng tự nhiên,… bằng những từ ngữ vốn được dùng để gọi hoặc kể, tả người; làm cho chúng trở nên gần gũi, sinh động hơn.</a:t>
              </a:r>
              <a:endParaRPr lang="en-US" sz="36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31058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653144" y="588558"/>
            <a:ext cx="10659731" cy="2257843"/>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16803"/>
              <a:ext cx="5820428" cy="1569660"/>
            </a:xfrm>
            <a:prstGeom prst="rect">
              <a:avLst/>
            </a:prstGeom>
            <a:noFill/>
          </p:spPr>
          <p:txBody>
            <a:bodyPr wrap="square" rtlCol="0">
              <a:spAutoFit/>
            </a:bodyPr>
            <a:lstStyle/>
            <a:p>
              <a:pPr algn="ctr"/>
              <a:r>
                <a:rPr lang="en-US" sz="4800" b="1" smtClean="0">
                  <a:solidFill>
                    <a:srgbClr val="002060"/>
                  </a:solidFill>
                  <a:latin typeface="UTM Avo" panose="02040603050506020204" pitchFamily="18" charset="0"/>
                </a:rPr>
                <a:t>Đặt một câu có sử dụng biện pháp nhân hóa.</a:t>
              </a:r>
              <a:endParaRPr lang="en-US" sz="4800" b="1">
                <a:solidFill>
                  <a:srgbClr val="002060"/>
                </a:solidFill>
                <a:latin typeface="UTM Avo" panose="02040603050506020204" pitchFamily="18" charset="0"/>
              </a:endParaRPr>
            </a:p>
          </p:txBody>
        </p:sp>
      </p:grpSp>
      <p:pic>
        <p:nvPicPr>
          <p:cNvPr id="8" name="Picture 7">
            <a:hlinkClick r:id="rId3" action="ppaction://hlinksldjump"/>
            <a:extLst>
              <a:ext uri="{FF2B5EF4-FFF2-40B4-BE49-F238E27FC236}">
                <a16:creationId xmlns:a16="http://schemas.microsoft.com/office/drawing/2014/main" id="{FA8AE642-01F1-E41A-C424-35C5506F4F1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284075" y="4000183"/>
            <a:ext cx="3015926" cy="2954262"/>
          </a:xfrm>
          <a:prstGeom prst="rect">
            <a:avLst/>
          </a:prstGeom>
        </p:spPr>
      </p:pic>
    </p:spTree>
    <p:extLst>
      <p:ext uri="{BB962C8B-B14F-4D97-AF65-F5344CB8AC3E}">
        <p14:creationId xmlns:p14="http://schemas.microsoft.com/office/powerpoint/2010/main" val="384203170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653144" y="588558"/>
            <a:ext cx="10659731" cy="2257843"/>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16803"/>
              <a:ext cx="5820428" cy="1692771"/>
            </a:xfrm>
            <a:prstGeom prst="rect">
              <a:avLst/>
            </a:prstGeom>
            <a:noFill/>
          </p:spPr>
          <p:txBody>
            <a:bodyPr wrap="square" rtlCol="0">
              <a:spAutoFit/>
            </a:bodyPr>
            <a:lstStyle/>
            <a:p>
              <a:pPr algn="ctr"/>
              <a:r>
                <a:rPr lang="en-US" sz="3200" b="1" smtClean="0">
                  <a:solidFill>
                    <a:srgbClr val="002060"/>
                  </a:solidFill>
                  <a:latin typeface="UTM Avo" panose="02040603050506020204" pitchFamily="18" charset="0"/>
                </a:rPr>
                <a:t>“Nàng mèo lim dim mắt nằm sưởi nắng.”</a:t>
              </a:r>
            </a:p>
            <a:p>
              <a:pPr algn="ctr"/>
              <a:r>
                <a:rPr lang="en-US" sz="3600" smtClean="0">
                  <a:solidFill>
                    <a:srgbClr val="0070C0"/>
                  </a:solidFill>
                  <a:latin typeface="UTM Avo" panose="02040603050506020204" pitchFamily="18" charset="0"/>
                </a:rPr>
                <a:t>Sự vật nào được nhân hóa? Nhân hóa bằng cách nào?</a:t>
              </a:r>
              <a:endParaRPr lang="en-US" sz="3600">
                <a:solidFill>
                  <a:srgbClr val="0070C0"/>
                </a:solidFill>
                <a:latin typeface="UTM Avo" panose="02040603050506020204" pitchFamily="18" charset="0"/>
              </a:endParaRPr>
            </a:p>
          </p:txBody>
        </p:sp>
      </p:grpSp>
      <p:pic>
        <p:nvPicPr>
          <p:cNvPr id="9" name="Picture 8">
            <a:hlinkClick r:id="rId3" action="ppaction://hlinksldjump"/>
            <a:extLst>
              <a:ext uri="{FF2B5EF4-FFF2-40B4-BE49-F238E27FC236}">
                <a16:creationId xmlns:a16="http://schemas.microsoft.com/office/drawing/2014/main" id="{0CF990B7-764D-8904-6F90-EEE8F8AA72B0}"/>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9723220" y="4495620"/>
            <a:ext cx="2468780" cy="2439679"/>
          </a:xfrm>
          <a:prstGeom prst="rect">
            <a:avLst/>
          </a:prstGeom>
        </p:spPr>
      </p:pic>
      <p:grpSp>
        <p:nvGrpSpPr>
          <p:cNvPr id="10" name="Group 9"/>
          <p:cNvGrpSpPr/>
          <p:nvPr/>
        </p:nvGrpSpPr>
        <p:grpSpPr>
          <a:xfrm>
            <a:off x="385011" y="3608132"/>
            <a:ext cx="8540068" cy="1774975"/>
            <a:chOff x="545433" y="2406316"/>
            <a:chExt cx="8540068" cy="4042611"/>
          </a:xfrm>
        </p:grpSpPr>
        <p:grpSp>
          <p:nvGrpSpPr>
            <p:cNvPr id="11"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1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2" name="TextBox 11"/>
            <p:cNvSpPr txBox="1"/>
            <p:nvPr/>
          </p:nvSpPr>
          <p:spPr>
            <a:xfrm>
              <a:off x="893776" y="2714534"/>
              <a:ext cx="7897298" cy="3014211"/>
            </a:xfrm>
            <a:prstGeom prst="rect">
              <a:avLst/>
            </a:prstGeom>
            <a:noFill/>
          </p:spPr>
          <p:txBody>
            <a:bodyPr wrap="square" rtlCol="0">
              <a:spAutoFit/>
            </a:bodyPr>
            <a:lstStyle/>
            <a:p>
              <a:pPr algn="just"/>
              <a:r>
                <a:rPr lang="en-US" sz="4000" b="1" smtClean="0">
                  <a:solidFill>
                    <a:srgbClr val="0070C0"/>
                  </a:solidFill>
                  <a:latin typeface="Cambria" panose="02040503050406030204" pitchFamily="18" charset="0"/>
                  <a:ea typeface="Cambria" panose="02040503050406030204" pitchFamily="18" charset="0"/>
                </a:rPr>
                <a:t>- Sự vật được nhân hóa: Mèo</a:t>
              </a:r>
            </a:p>
            <a:p>
              <a:pPr algn="just"/>
              <a:r>
                <a:rPr lang="en-US" sz="4000" b="1" smtClean="0">
                  <a:solidFill>
                    <a:srgbClr val="002060"/>
                  </a:solidFill>
                  <a:latin typeface="Cambria" panose="02040503050406030204" pitchFamily="18" charset="0"/>
                  <a:ea typeface="Cambria" panose="02040503050406030204" pitchFamily="18" charset="0"/>
                </a:rPr>
                <a:t>- Nhân hóa bằng cách gọi: Nàng</a:t>
              </a:r>
              <a:endParaRPr lang="en-US" sz="40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56045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3955590" y="1130892"/>
            <a:ext cx="8236410" cy="3816427"/>
          </a:xfrm>
          <a:prstGeom prst="rect">
            <a:avLst/>
          </a:prstGeom>
        </p:spPr>
      </p:pic>
    </p:spTree>
    <p:extLst>
      <p:ext uri="{BB962C8B-B14F-4D97-AF65-F5344CB8AC3E}">
        <p14:creationId xmlns:p14="http://schemas.microsoft.com/office/powerpoint/2010/main" val="3315865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021" y="609600"/>
            <a:ext cx="10716125" cy="1569660"/>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1.</a:t>
            </a:r>
            <a:r>
              <a:rPr lang="vi-VN" sz="3200" b="1">
                <a:solidFill>
                  <a:srgbClr val="002060"/>
                </a:solidFill>
                <a:latin typeface="Cambria" panose="02040503050406030204" pitchFamily="18" charset="0"/>
                <a:ea typeface="Cambria" panose="02040503050406030204" pitchFamily="18" charset="0"/>
              </a:rPr>
              <a:t> Tìm các vật, hiện tượng tự nhiên được nhân hoá trong những đoạn thơ, đoạn văn dưới đây. Cho biết chúng được nhân hoá bằng cách nào. </a:t>
            </a:r>
            <a:endParaRPr lang="en-US" sz="3200" b="1">
              <a:solidFill>
                <a:srgbClr val="002060"/>
              </a:solidFill>
              <a:latin typeface="Cambria" panose="02040503050406030204" pitchFamily="18" charset="0"/>
              <a:ea typeface="Cambria" panose="02040503050406030204" pitchFamily="18" charset="0"/>
            </a:endParaRPr>
          </a:p>
        </p:txBody>
      </p:sp>
      <p:grpSp>
        <p:nvGrpSpPr>
          <p:cNvPr id="5" name="Group 4"/>
          <p:cNvGrpSpPr/>
          <p:nvPr/>
        </p:nvGrpSpPr>
        <p:grpSpPr>
          <a:xfrm>
            <a:off x="770021" y="2422358"/>
            <a:ext cx="10908632" cy="1090863"/>
            <a:chOff x="770021" y="2422358"/>
            <a:chExt cx="10908632" cy="1090863"/>
          </a:xfrm>
        </p:grpSpPr>
        <p:sp>
          <p:nvSpPr>
            <p:cNvPr id="3" name="Rounded Rectangle 2"/>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30442" y="2422358"/>
              <a:ext cx="10555704"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Gọi vật, hiện tượng tự nhiên bằng những từ ngữ chỉ người.</a:t>
              </a:r>
              <a:endParaRPr lang="en-US" sz="3200" b="1">
                <a:latin typeface="Cambria" panose="02040503050406030204" pitchFamily="18" charset="0"/>
                <a:ea typeface="Cambria" panose="02040503050406030204" pitchFamily="18" charset="0"/>
              </a:endParaRPr>
            </a:p>
          </p:txBody>
        </p:sp>
      </p:grpSp>
      <p:grpSp>
        <p:nvGrpSpPr>
          <p:cNvPr id="6" name="Group 5"/>
          <p:cNvGrpSpPr/>
          <p:nvPr/>
        </p:nvGrpSpPr>
        <p:grpSpPr>
          <a:xfrm>
            <a:off x="753978" y="3742674"/>
            <a:ext cx="10908632" cy="1090863"/>
            <a:chOff x="770021" y="2422358"/>
            <a:chExt cx="10908632" cy="1090863"/>
          </a:xfrm>
        </p:grpSpPr>
        <p:sp>
          <p:nvSpPr>
            <p:cNvPr id="7" name="Rounded Rectangle 6"/>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30442" y="2422358"/>
              <a:ext cx="10555704"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Dùng từ ngữ chỉ hoạt động, đặc điểm của người để kể, tả về vật, hiện tượng tự nhiên.</a:t>
              </a:r>
              <a:endParaRPr lang="en-US" sz="3200" b="1">
                <a:latin typeface="Cambria" panose="02040503050406030204" pitchFamily="18" charset="0"/>
                <a:ea typeface="Cambria" panose="02040503050406030204" pitchFamily="18" charset="0"/>
              </a:endParaRPr>
            </a:p>
          </p:txBody>
        </p:sp>
      </p:grpSp>
      <p:grpSp>
        <p:nvGrpSpPr>
          <p:cNvPr id="9" name="Group 8"/>
          <p:cNvGrpSpPr/>
          <p:nvPr/>
        </p:nvGrpSpPr>
        <p:grpSpPr>
          <a:xfrm>
            <a:off x="770021" y="5001219"/>
            <a:ext cx="10908632" cy="1090863"/>
            <a:chOff x="770021" y="2422358"/>
            <a:chExt cx="10908632" cy="1090863"/>
          </a:xfrm>
        </p:grpSpPr>
        <p:sp>
          <p:nvSpPr>
            <p:cNvPr id="10" name="Rounded Rectangle 9"/>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30442" y="2422358"/>
              <a:ext cx="10555704"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Trò chuyện, xưng hô với vật, hiện tượng tự nhiên như với người.</a:t>
              </a:r>
              <a:endParaRPr lang="en-US" sz="32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22534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869" y="2989472"/>
            <a:ext cx="8409543" cy="3385198"/>
          </a:xfrm>
          <a:prstGeom prst="rect">
            <a:avLst/>
          </a:prstGeom>
          <a:ln>
            <a:noFill/>
          </a:ln>
          <a:effectLst>
            <a:softEdge rad="112500"/>
          </a:effectLst>
        </p:spPr>
      </p:pic>
      <p:sp>
        <p:nvSpPr>
          <p:cNvPr id="3" name="TextBox 2"/>
          <p:cNvSpPr txBox="1"/>
          <p:nvPr/>
        </p:nvSpPr>
        <p:spPr>
          <a:xfrm>
            <a:off x="866272" y="481264"/>
            <a:ext cx="5406190" cy="1766637"/>
          </a:xfrm>
          <a:prstGeom prst="rect">
            <a:avLst/>
          </a:prstGeom>
          <a:noFill/>
        </p:spPr>
        <p:txBody>
          <a:bodyPr wrap="square" rtlCol="0">
            <a:spAutoFit/>
          </a:bodyPr>
          <a:lstStyle/>
          <a:p>
            <a:pPr>
              <a:lnSpc>
                <a:spcPct val="85000"/>
              </a:lnSpc>
            </a:pPr>
            <a:r>
              <a:rPr lang="en-US" sz="3200" b="1">
                <a:latin typeface="Cambria" panose="02040503050406030204" pitchFamily="18" charset="0"/>
                <a:ea typeface="Cambria" panose="02040503050406030204" pitchFamily="18" charset="0"/>
              </a:rPr>
              <a:t>a</a:t>
            </a:r>
            <a:r>
              <a:rPr lang="en-US" sz="3200">
                <a:latin typeface="Cambria" panose="02040503050406030204" pitchFamily="18" charset="0"/>
                <a:ea typeface="Cambria" panose="02040503050406030204" pitchFamily="18" charset="0"/>
              </a:rPr>
              <a:t>. Chim mừng, ríu cánh vỗ </a:t>
            </a:r>
          </a:p>
          <a:p>
            <a:pPr>
              <a:lnSpc>
                <a:spcPct val="85000"/>
              </a:lnSpc>
            </a:pPr>
            <a:r>
              <a:rPr lang="en-US" sz="3200">
                <a:latin typeface="Cambria" panose="02040503050406030204" pitchFamily="18" charset="0"/>
                <a:ea typeface="Cambria" panose="02040503050406030204" pitchFamily="18" charset="0"/>
              </a:rPr>
              <a:t>Rủ nhau về càng đông</a:t>
            </a:r>
          </a:p>
          <a:p>
            <a:pPr>
              <a:lnSpc>
                <a:spcPct val="85000"/>
              </a:lnSpc>
            </a:pPr>
            <a:r>
              <a:rPr lang="en-US" sz="3200">
                <a:latin typeface="Cambria" panose="02040503050406030204" pitchFamily="18" charset="0"/>
                <a:ea typeface="Cambria" panose="02040503050406030204" pitchFamily="18" charset="0"/>
              </a:rPr>
              <a:t>Cào cào áo xanh, đỏ </a:t>
            </a:r>
          </a:p>
          <a:p>
            <a:pPr>
              <a:lnSpc>
                <a:spcPct val="85000"/>
              </a:lnSpc>
            </a:pPr>
            <a:r>
              <a:rPr lang="en-US" sz="3200">
                <a:latin typeface="Cambria" panose="02040503050406030204" pitchFamily="18" charset="0"/>
                <a:ea typeface="Cambria" panose="02040503050406030204" pitchFamily="18" charset="0"/>
              </a:rPr>
              <a:t>Giã gạo ngay ngoài đồng</a:t>
            </a:r>
            <a:r>
              <a:rPr lang="en-US" sz="3200" smtClean="0">
                <a:latin typeface="Cambria" panose="02040503050406030204" pitchFamily="18" charset="0"/>
                <a:ea typeface="Cambria" panose="02040503050406030204" pitchFamily="18" charset="0"/>
              </a:rPr>
              <a:t>.</a:t>
            </a:r>
            <a:endParaRPr lang="en-US" sz="3200">
              <a:latin typeface="Cambria" panose="02040503050406030204" pitchFamily="18" charset="0"/>
              <a:ea typeface="Cambria" panose="02040503050406030204" pitchFamily="18" charset="0"/>
            </a:endParaRPr>
          </a:p>
        </p:txBody>
      </p:sp>
      <p:sp>
        <p:nvSpPr>
          <p:cNvPr id="4" name="TextBox 3"/>
          <p:cNvSpPr txBox="1"/>
          <p:nvPr/>
        </p:nvSpPr>
        <p:spPr>
          <a:xfrm>
            <a:off x="6609345" y="433138"/>
            <a:ext cx="5229727" cy="2185214"/>
          </a:xfrm>
          <a:prstGeom prst="rect">
            <a:avLst/>
          </a:prstGeom>
          <a:noFill/>
        </p:spPr>
        <p:txBody>
          <a:bodyPr wrap="square" rtlCol="0">
            <a:spAutoFit/>
          </a:bodyPr>
          <a:lstStyle/>
          <a:p>
            <a:pPr>
              <a:lnSpc>
                <a:spcPct val="85000"/>
              </a:lnSpc>
            </a:pPr>
            <a:r>
              <a:rPr lang="vi-VN" sz="3200">
                <a:latin typeface="Cambria" panose="02040503050406030204" pitchFamily="18" charset="0"/>
                <a:ea typeface="Cambria" panose="02040503050406030204" pitchFamily="18" charset="0"/>
              </a:rPr>
              <a:t>Hạt níu hạt trĩu bông </a:t>
            </a:r>
          </a:p>
          <a:p>
            <a:pPr>
              <a:lnSpc>
                <a:spcPct val="85000"/>
              </a:lnSpc>
            </a:pPr>
            <a:r>
              <a:rPr lang="vi-VN" sz="3200">
                <a:latin typeface="Cambria" panose="02040503050406030204" pitchFamily="18" charset="0"/>
                <a:ea typeface="Cambria" panose="02040503050406030204" pitchFamily="18" charset="0"/>
              </a:rPr>
              <a:t>Đung đưa nhờ chị gió </a:t>
            </a:r>
          </a:p>
          <a:p>
            <a:pPr>
              <a:lnSpc>
                <a:spcPct val="85000"/>
              </a:lnSpc>
            </a:pPr>
            <a:r>
              <a:rPr lang="vi-VN" sz="3200">
                <a:latin typeface="Cambria" panose="02040503050406030204" pitchFamily="18" charset="0"/>
                <a:ea typeface="Cambria" panose="02040503050406030204" pitchFamily="18" charset="0"/>
              </a:rPr>
              <a:t>Mách tin mùa chín rộ </a:t>
            </a:r>
          </a:p>
          <a:p>
            <a:pPr>
              <a:lnSpc>
                <a:spcPct val="85000"/>
              </a:lnSpc>
            </a:pPr>
            <a:r>
              <a:rPr lang="vi-VN" sz="3200">
                <a:latin typeface="Cambria" panose="02040503050406030204" pitchFamily="18" charset="0"/>
                <a:ea typeface="Cambria" panose="02040503050406030204" pitchFamily="18" charset="0"/>
              </a:rPr>
              <a:t>Đến từng ngõ, từng nhà. </a:t>
            </a:r>
          </a:p>
          <a:p>
            <a:pPr algn="r">
              <a:lnSpc>
                <a:spcPct val="85000"/>
              </a:lnSpc>
            </a:pPr>
            <a:r>
              <a:rPr lang="vi-VN" sz="3200">
                <a:latin typeface="Cambria" panose="02040503050406030204" pitchFamily="18" charset="0"/>
                <a:ea typeface="Cambria" panose="02040503050406030204" pitchFamily="18" charset="0"/>
              </a:rPr>
              <a:t>(Quang Khải)</a:t>
            </a:r>
          </a:p>
        </p:txBody>
      </p:sp>
      <p:graphicFrame>
        <p:nvGraphicFramePr>
          <p:cNvPr id="5" name="Table 4"/>
          <p:cNvGraphicFramePr>
            <a:graphicFrameLocks noGrp="1"/>
          </p:cNvGraphicFramePr>
          <p:nvPr>
            <p:extLst>
              <p:ext uri="{D42A27DB-BD31-4B8C-83A1-F6EECF244321}">
                <p14:modId xmlns:p14="http://schemas.microsoft.com/office/powerpoint/2010/main" val="123156374"/>
              </p:ext>
            </p:extLst>
          </p:nvPr>
        </p:nvGraphicFramePr>
        <p:xfrm>
          <a:off x="112294" y="2604131"/>
          <a:ext cx="11951368" cy="4078022"/>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160295">
                  <a:extLst>
                    <a:ext uri="{9D8B030D-6E8A-4147-A177-3AD203B41FA5}">
                      <a16:colId xmlns:a16="http://schemas.microsoft.com/office/drawing/2014/main" val="1007969892"/>
                    </a:ext>
                  </a:extLst>
                </a:gridCol>
                <a:gridCol w="3887537">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562033">
                <a:tc rowSpan="2">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289369">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35906661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508733129"/>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11046674"/>
                  </a:ext>
                </a:extLst>
              </a:tr>
            </a:tbl>
          </a:graphicData>
        </a:graphic>
      </p:graphicFrame>
      <p:sp>
        <p:nvSpPr>
          <p:cNvPr id="15" name="TextBox 14"/>
          <p:cNvSpPr txBox="1"/>
          <p:nvPr/>
        </p:nvSpPr>
        <p:spPr>
          <a:xfrm>
            <a:off x="359969" y="4434975"/>
            <a:ext cx="157042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chim</a:t>
            </a:r>
            <a:endParaRPr lang="en-US" sz="2800">
              <a:solidFill>
                <a:srgbClr val="C00000"/>
              </a:solidFill>
              <a:latin typeface="Cambria" panose="02040503050406030204" pitchFamily="18" charset="0"/>
              <a:ea typeface="Cambria" panose="02040503050406030204" pitchFamily="18" charset="0"/>
            </a:endParaRPr>
          </a:p>
        </p:txBody>
      </p:sp>
      <p:sp>
        <p:nvSpPr>
          <p:cNvPr id="16" name="TextBox 15"/>
          <p:cNvSpPr txBox="1"/>
          <p:nvPr/>
        </p:nvSpPr>
        <p:spPr>
          <a:xfrm>
            <a:off x="5067945" y="4495587"/>
            <a:ext cx="3597084"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mừng, rủ nhau về</a:t>
            </a:r>
            <a:endParaRPr lang="en-US" sz="2800">
              <a:solidFill>
                <a:srgbClr val="C00000"/>
              </a:solidFill>
              <a:latin typeface="Cambria" panose="02040503050406030204" pitchFamily="18" charset="0"/>
              <a:ea typeface="Cambria" panose="02040503050406030204" pitchFamily="18" charset="0"/>
            </a:endParaRPr>
          </a:p>
        </p:txBody>
      </p:sp>
      <p:sp>
        <p:nvSpPr>
          <p:cNvPr id="17" name="TextBox 16"/>
          <p:cNvSpPr txBox="1"/>
          <p:nvPr/>
        </p:nvSpPr>
        <p:spPr>
          <a:xfrm>
            <a:off x="184863" y="5062349"/>
            <a:ext cx="157042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Cào cào</a:t>
            </a:r>
            <a:endParaRPr lang="en-US" sz="2800">
              <a:solidFill>
                <a:srgbClr val="C00000"/>
              </a:solidFill>
              <a:latin typeface="Cambria" panose="02040503050406030204" pitchFamily="18" charset="0"/>
              <a:ea typeface="Cambria" panose="02040503050406030204" pitchFamily="18" charset="0"/>
            </a:endParaRPr>
          </a:p>
        </p:txBody>
      </p:sp>
      <p:sp>
        <p:nvSpPr>
          <p:cNvPr id="18" name="TextBox 17"/>
          <p:cNvSpPr txBox="1"/>
          <p:nvPr/>
        </p:nvSpPr>
        <p:spPr>
          <a:xfrm>
            <a:off x="4995375" y="5018807"/>
            <a:ext cx="393091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mặc áo xanh, đỏ; giã gạo</a:t>
            </a:r>
          </a:p>
        </p:txBody>
      </p:sp>
      <p:sp>
        <p:nvSpPr>
          <p:cNvPr id="19" name="TextBox 18"/>
          <p:cNvSpPr txBox="1"/>
          <p:nvPr/>
        </p:nvSpPr>
        <p:spPr>
          <a:xfrm>
            <a:off x="199378" y="5610641"/>
            <a:ext cx="157042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Hạt (lúa)</a:t>
            </a:r>
            <a:endParaRPr lang="en-US" sz="2800">
              <a:solidFill>
                <a:srgbClr val="C00000"/>
              </a:solidFill>
              <a:latin typeface="Cambria" panose="02040503050406030204" pitchFamily="18" charset="0"/>
              <a:ea typeface="Cambria" panose="02040503050406030204" pitchFamily="18" charset="0"/>
            </a:endParaRPr>
          </a:p>
        </p:txBody>
      </p:sp>
      <p:sp>
        <p:nvSpPr>
          <p:cNvPr id="20" name="TextBox 19"/>
          <p:cNvSpPr txBox="1"/>
          <p:nvPr/>
        </p:nvSpPr>
        <p:spPr>
          <a:xfrm>
            <a:off x="5045085" y="5542027"/>
            <a:ext cx="3597084"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níu, nhờ</a:t>
            </a:r>
            <a:endParaRPr lang="en-US" sz="2800">
              <a:solidFill>
                <a:srgbClr val="C00000"/>
              </a:solidFill>
              <a:latin typeface="Cambria" panose="02040503050406030204" pitchFamily="18" charset="0"/>
              <a:ea typeface="Cambria" panose="02040503050406030204" pitchFamily="18" charset="0"/>
            </a:endParaRPr>
          </a:p>
        </p:txBody>
      </p:sp>
      <p:sp>
        <p:nvSpPr>
          <p:cNvPr id="21" name="TextBox 20"/>
          <p:cNvSpPr txBox="1"/>
          <p:nvPr/>
        </p:nvSpPr>
        <p:spPr>
          <a:xfrm>
            <a:off x="184863" y="6143628"/>
            <a:ext cx="157042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gió</a:t>
            </a:r>
            <a:endParaRPr lang="en-US" sz="2800">
              <a:solidFill>
                <a:srgbClr val="C00000"/>
              </a:solidFill>
              <a:latin typeface="Cambria" panose="02040503050406030204" pitchFamily="18" charset="0"/>
              <a:ea typeface="Cambria" panose="02040503050406030204" pitchFamily="18" charset="0"/>
            </a:endParaRPr>
          </a:p>
        </p:txBody>
      </p:sp>
      <p:sp>
        <p:nvSpPr>
          <p:cNvPr id="22" name="TextBox 21"/>
          <p:cNvSpPr txBox="1"/>
          <p:nvPr/>
        </p:nvSpPr>
        <p:spPr>
          <a:xfrm>
            <a:off x="2019354" y="6148497"/>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chị</a:t>
            </a:r>
            <a:endParaRPr lang="en-US" sz="2800">
              <a:solidFill>
                <a:srgbClr val="C00000"/>
              </a:solidFill>
              <a:latin typeface="Cambria" panose="02040503050406030204" pitchFamily="18" charset="0"/>
              <a:ea typeface="Cambria" panose="02040503050406030204" pitchFamily="18" charset="0"/>
            </a:endParaRPr>
          </a:p>
        </p:txBody>
      </p:sp>
      <p:sp>
        <p:nvSpPr>
          <p:cNvPr id="23" name="TextBox 22"/>
          <p:cNvSpPr txBox="1"/>
          <p:nvPr/>
        </p:nvSpPr>
        <p:spPr>
          <a:xfrm>
            <a:off x="5067944" y="6143628"/>
            <a:ext cx="2418705"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mách tin</a:t>
            </a:r>
            <a:endParaRPr lang="en-US" sz="28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216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P spid="16" grpId="0"/>
      <p:bldP spid="17" grpId="0"/>
      <p:bldP spid="18" grpId="0"/>
      <p:bldP spid="19" grpId="0"/>
      <p:bldP spid="20" grpId="0"/>
      <p:bldP spid="21" grpId="0"/>
      <p:bldP spid="22" grpId="0"/>
      <p:bldP spid="23" grpId="0"/>
    </p:bld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815</Words>
  <Application>Microsoft Office PowerPoint</Application>
  <PresentationFormat>Widescreen</PresentationFormat>
  <Paragraphs>88</Paragraphs>
  <Slides>17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SVN-Hole Hearted</vt:lpstr>
      <vt:lpstr>思源黑体 CN Bold</vt:lpstr>
      <vt:lpstr>思源黑体 CN</vt:lpstr>
      <vt:lpstr>UTM Avo</vt:lpstr>
      <vt:lpstr>#9Slide07 HoneyCream</vt:lpstr>
      <vt:lpstr>Cambria</vt:lpstr>
      <vt:lpstr>Gochi Hand</vt:lpstr>
      <vt:lpstr>Times New Roman</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 biện pháp nhân hóa</dc:title>
  <dc:subject>Tiếng Việt</dc:subject>
  <dc:creator>BÍCH NGỌC</dc:creator>
  <cp:keywords>MĂNGNON</cp:keywords>
  <cp:lastModifiedBy>Windows User</cp:lastModifiedBy>
  <cp:revision>34</cp:revision>
  <dcterms:created xsi:type="dcterms:W3CDTF">2023-10-01T08:32:52Z</dcterms:created>
  <dcterms:modified xsi:type="dcterms:W3CDTF">2025-11-21T05:08:55Z</dcterms:modified>
</cp:coreProperties>
</file>