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421" r:id="rId2"/>
    <p:sldId id="422" r:id="rId3"/>
    <p:sldId id="423" r:id="rId4"/>
    <p:sldId id="396" r:id="rId5"/>
    <p:sldId id="428" r:id="rId6"/>
    <p:sldId id="397" r:id="rId7"/>
    <p:sldId id="435" r:id="rId8"/>
    <p:sldId id="436" r:id="rId9"/>
    <p:sldId id="400" r:id="rId10"/>
    <p:sldId id="437" r:id="rId11"/>
    <p:sldId id="440" r:id="rId12"/>
    <p:sldId id="433" r:id="rId13"/>
    <p:sldId id="441" r:id="rId14"/>
    <p:sldId id="399" r:id="rId15"/>
    <p:sldId id="402" r:id="rId16"/>
    <p:sldId id="442" r:id="rId17"/>
    <p:sldId id="434" r:id="rId18"/>
    <p:sldId id="403" r:id="rId19"/>
    <p:sldId id="444" r:id="rId20"/>
    <p:sldId id="443" r:id="rId21"/>
    <p:sldId id="449" r:id="rId22"/>
    <p:sldId id="450" r:id="rId23"/>
    <p:sldId id="451" r:id="rId24"/>
    <p:sldId id="445" r:id="rId25"/>
    <p:sldId id="446" r:id="rId26"/>
    <p:sldId id="447" r:id="rId27"/>
    <p:sldId id="429" r:id="rId28"/>
    <p:sldId id="40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F2C"/>
    <a:srgbClr val="5D8BB9"/>
    <a:srgbClr val="E35F56"/>
    <a:srgbClr val="FC8648"/>
    <a:srgbClr val="CD3A37"/>
    <a:srgbClr val="203965"/>
    <a:srgbClr val="F99102"/>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9" autoAdjust="0"/>
    <p:restoredTop sz="94660"/>
  </p:normalViewPr>
  <p:slideViewPr>
    <p:cSldViewPr snapToGrid="0" showGuides="1">
      <p:cViewPr varScale="1">
        <p:scale>
          <a:sx n="66" d="100"/>
          <a:sy n="66" d="100"/>
        </p:scale>
        <p:origin x="504" y="52"/>
      </p:cViewPr>
      <p:guideLst>
        <p:guide pos="3840"/>
        <p:guide orient="horz" pos="2184"/>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2025/11/18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754005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38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55920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460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96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533400" y="390525"/>
            <a:ext cx="11125200" cy="6029326"/>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userDrawn="1"/>
        </p:nvSpPr>
        <p:spPr>
          <a:xfrm>
            <a:off x="723900" y="552450"/>
            <a:ext cx="10763250" cy="5734050"/>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6" name="Picture 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5" r:id="rId4"/>
    <p:sldLayoutId id="2147483676" r:id="rId5"/>
    <p:sldLayoutId id="2147483670" r:id="rId6"/>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5.xml"/><Relationship Id="rId1" Type="http://schemas.openxmlformats.org/officeDocument/2006/relationships/tags" Target="../tags/tag10.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0" y="0"/>
            <a:ext cx="12193057" cy="2066723"/>
          </a:xfrm>
          <a:prstGeom prst="rect">
            <a:avLst/>
          </a:prstGeom>
        </p:spPr>
      </p:pic>
      <p:pic>
        <p:nvPicPr>
          <p:cNvPr id="2" name="Picture 1"/>
          <p:cNvPicPr>
            <a:picLocks noChangeAspect="1"/>
          </p:cNvPicPr>
          <p:nvPr/>
        </p:nvPicPr>
        <p:blipFill>
          <a:blip r:embed="rId8"/>
          <a:stretch>
            <a:fillRect/>
          </a:stretch>
        </p:blipFill>
        <p:spPr>
          <a:xfrm>
            <a:off x="1100196" y="1538553"/>
            <a:ext cx="9437426" cy="3139712"/>
          </a:xfrm>
          <a:prstGeom prst="rect">
            <a:avLst/>
          </a:prstGeom>
        </p:spPr>
      </p:pic>
      <p:sp>
        <p:nvSpPr>
          <p:cNvPr id="29" name="矩形: 圆角 25">
            <a:extLst>
              <a:ext uri="{FF2B5EF4-FFF2-40B4-BE49-F238E27FC236}">
                <a16:creationId xmlns:a16="http://schemas.microsoft.com/office/drawing/2014/main" id="{EE2BC1CD-4024-B3E0-E74A-5207906DA7FF}"/>
              </a:ext>
            </a:extLst>
          </p:cNvPr>
          <p:cNvSpPr/>
          <p:nvPr/>
        </p:nvSpPr>
        <p:spPr>
          <a:xfrm>
            <a:off x="4446364" y="1089590"/>
            <a:ext cx="3089722" cy="631228"/>
          </a:xfrm>
          <a:prstGeom prst="roundRect">
            <a:avLst>
              <a:gd name="adj" fmla="val 50000"/>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KHOA </a:t>
            </a:r>
            <a:r>
              <a:rPr kumimoji="0" lang="en-US" altLang="zh-CN" sz="3600" b="0" i="0" u="none" strike="noStrike" kern="1200" cap="none" spc="0" normalizeH="0" baseline="0" noProof="0" dirty="0" smtClean="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HỌC 4</a:t>
            </a:r>
            <a:endParaRPr kumimoji="0" lang="en-US" altLang="zh-CN" sz="3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9630" y="1313708"/>
            <a:ext cx="1711038" cy="1711038"/>
          </a:xfrm>
          <a:prstGeom prst="rect">
            <a:avLst/>
          </a:prstGeom>
        </p:spPr>
      </p:pic>
    </p:spTree>
    <p:extLst>
      <p:ext uri="{BB962C8B-B14F-4D97-AF65-F5344CB8AC3E}">
        <p14:creationId xmlns:p14="http://schemas.microsoft.com/office/powerpoint/2010/main" val="1878626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6109" y="4036290"/>
            <a:ext cx="9199419" cy="1938992"/>
          </a:xfrm>
          <a:prstGeom prst="rect">
            <a:avLst/>
          </a:prstGeom>
          <a:noFill/>
        </p:spPr>
        <p:txBody>
          <a:bodyPr wrap="square" rtlCol="0">
            <a:spAutoFit/>
          </a:bodyPr>
          <a:lstStyle/>
          <a:p>
            <a:pPr algn="ctr"/>
            <a:r>
              <a:rPr lang="vi-VN" sz="4000" dirty="0">
                <a:solidFill>
                  <a:srgbClr val="7030A0"/>
                </a:solidFill>
                <a:latin typeface="Cambria" panose="02040503050406030204" pitchFamily="18" charset="0"/>
                <a:ea typeface="Cambria" panose="02040503050406030204" pitchFamily="18" charset="0"/>
              </a:rPr>
              <a:t>Để vượt qua khó khăn này họ có thể </a:t>
            </a:r>
            <a:r>
              <a:rPr lang="vi-VN" sz="4000" dirty="0" smtClean="0">
                <a:solidFill>
                  <a:srgbClr val="7030A0"/>
                </a:solidFill>
                <a:latin typeface="Cambria" panose="02040503050406030204" pitchFamily="18" charset="0"/>
                <a:ea typeface="Cambria" panose="02040503050406030204" pitchFamily="18" charset="0"/>
              </a:rPr>
              <a:t>đeo máy trợ thính, học </a:t>
            </a:r>
            <a:r>
              <a:rPr lang="vi-VN" sz="4000" dirty="0">
                <a:solidFill>
                  <a:srgbClr val="7030A0"/>
                </a:solidFill>
                <a:latin typeface="Cambria" panose="02040503050406030204" pitchFamily="18" charset="0"/>
                <a:ea typeface="Cambria" panose="02040503050406030204" pitchFamily="18" charset="0"/>
              </a:rPr>
              <a:t>khẩu hình miệng</a:t>
            </a:r>
            <a:r>
              <a:rPr lang="vi-VN" sz="4000" dirty="0" smtClean="0">
                <a:solidFill>
                  <a:srgbClr val="7030A0"/>
                </a:solidFill>
                <a:latin typeface="Cambria" panose="02040503050406030204" pitchFamily="18" charset="0"/>
                <a:ea typeface="Cambria" panose="02040503050406030204" pitchFamily="18" charset="0"/>
              </a:rPr>
              <a:t>,</a:t>
            </a:r>
          </a:p>
          <a:p>
            <a:pPr algn="ctr"/>
            <a:r>
              <a:rPr lang="vi-VN" sz="4000" dirty="0" smtClean="0">
                <a:solidFill>
                  <a:srgbClr val="7030A0"/>
                </a:solidFill>
                <a:latin typeface="Cambria" panose="02040503050406030204" pitchFamily="18" charset="0"/>
                <a:ea typeface="Cambria" panose="02040503050406030204" pitchFamily="18" charset="0"/>
              </a:rPr>
              <a:t> </a:t>
            </a:r>
            <a:r>
              <a:rPr lang="vi-VN" sz="4000" dirty="0">
                <a:solidFill>
                  <a:srgbClr val="7030A0"/>
                </a:solidFill>
                <a:latin typeface="Cambria" panose="02040503050406030204" pitchFamily="18" charset="0"/>
                <a:ea typeface="Cambria" panose="02040503050406030204" pitchFamily="18" charset="0"/>
              </a:rPr>
              <a:t>ngôn ngữ kí </a:t>
            </a:r>
            <a:r>
              <a:rPr lang="vi-VN" sz="4000" dirty="0" smtClean="0">
                <a:solidFill>
                  <a:srgbClr val="7030A0"/>
                </a:solidFill>
                <a:latin typeface="Cambria" panose="02040503050406030204" pitchFamily="18" charset="0"/>
                <a:ea typeface="Cambria" panose="02040503050406030204" pitchFamily="18" charset="0"/>
              </a:rPr>
              <a:t>hiệu.</a:t>
            </a:r>
            <a:endParaRPr lang="en-US" sz="4000" dirty="0">
              <a:solidFill>
                <a:srgbClr val="7030A0"/>
              </a:solidFill>
              <a:latin typeface="Cambria" panose="02040503050406030204" pitchFamily="18" charset="0"/>
              <a:ea typeface="Cambria" panose="02040503050406030204" pitchFamily="18" charset="0"/>
            </a:endParaRPr>
          </a:p>
        </p:txBody>
      </p:sp>
      <p:pic>
        <p:nvPicPr>
          <p:cNvPr id="4" name="图片 13" descr="ce1ed7f935192fceca30dfb2bcebe602"/>
          <p:cNvPicPr>
            <a:picLocks noChangeAspect="1"/>
          </p:cNvPicPr>
          <p:nvPr/>
        </p:nvPicPr>
        <p:blipFill>
          <a:blip r:embed="rId2"/>
          <a:srcRect l="11188" t="20367" r="10619" b="19944"/>
          <a:stretch>
            <a:fillRect/>
          </a:stretch>
        </p:blipFill>
        <p:spPr>
          <a:xfrm>
            <a:off x="1382529" y="388836"/>
            <a:ext cx="7277061" cy="3647454"/>
          </a:xfrm>
          <a:prstGeom prst="rect">
            <a:avLst/>
          </a:prstGeom>
        </p:spPr>
      </p:pic>
      <p:sp>
        <p:nvSpPr>
          <p:cNvPr id="5" name="Rectangle 4"/>
          <p:cNvSpPr/>
          <p:nvPr/>
        </p:nvSpPr>
        <p:spPr>
          <a:xfrm>
            <a:off x="2521528" y="953807"/>
            <a:ext cx="4941456" cy="2400657"/>
          </a:xfrm>
          <a:prstGeom prst="rect">
            <a:avLst/>
          </a:prstGeom>
        </p:spPr>
        <p:txBody>
          <a:bodyPr wrap="square">
            <a:spAutoFit/>
          </a:bodyPr>
          <a:lstStyle/>
          <a:p>
            <a:pPr algn="just"/>
            <a:r>
              <a:rPr lang="en-US" sz="3000" dirty="0" err="1" smtClean="0">
                <a:solidFill>
                  <a:srgbClr val="002060"/>
                </a:solidFill>
                <a:latin typeface="Cambria" panose="02040503050406030204" pitchFamily="18" charset="0"/>
                <a:ea typeface="Cambria" panose="02040503050406030204" pitchFamily="18" charset="0"/>
              </a:rPr>
              <a:t>Những</a:t>
            </a:r>
            <a:r>
              <a:rPr lang="en-US" sz="3000" dirty="0" smtClean="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người</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khiếm</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thính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không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nghe</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được</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âm</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thanh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gặp</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khó</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khăn</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gì</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trong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cuộc</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sống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Hãy</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đề</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xuất</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cách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giúp</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họ</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vượt</a:t>
            </a:r>
            <a:r>
              <a:rPr lang="en-US" sz="3000" dirty="0">
                <a:solidFill>
                  <a:srgbClr val="002060"/>
                </a:solidFill>
                <a:latin typeface="Cambria" panose="02040503050406030204" pitchFamily="18" charset="0"/>
                <a:ea typeface="Cambria" panose="02040503050406030204" pitchFamily="18" charset="0"/>
              </a:rPr>
              <a:t> qua </a:t>
            </a:r>
            <a:r>
              <a:rPr lang="en-US" sz="3000" dirty="0" err="1">
                <a:solidFill>
                  <a:srgbClr val="002060"/>
                </a:solidFill>
                <a:latin typeface="Cambria" panose="02040503050406030204" pitchFamily="18" charset="0"/>
                <a:ea typeface="Cambria" panose="02040503050406030204" pitchFamily="18" charset="0"/>
              </a:rPr>
              <a:t>khó</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khăn</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này</a:t>
            </a:r>
            <a:r>
              <a:rPr lang="en-US" sz="3000" dirty="0">
                <a:solidFill>
                  <a:srgbClr val="002060"/>
                </a:solidFill>
                <a:latin typeface="Cambria" panose="02040503050406030204" pitchFamily="18" charset="0"/>
                <a:ea typeface="Cambria" panose="02040503050406030204" pitchFamily="18" charset="0"/>
              </a:rPr>
              <a:t>?</a:t>
            </a:r>
          </a:p>
        </p:txBody>
      </p:sp>
      <p:pic>
        <p:nvPicPr>
          <p:cNvPr id="6" name="Picture 5"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a:off x="-230908" y="2810067"/>
            <a:ext cx="3735864" cy="3752685"/>
          </a:xfrm>
          <a:prstGeom prst="rect">
            <a:avLst/>
          </a:prstGeom>
        </p:spPr>
      </p:pic>
      <p:pic>
        <p:nvPicPr>
          <p:cNvPr id="7"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65" y="-379007"/>
            <a:ext cx="2147580" cy="2147580"/>
          </a:xfrm>
          <a:prstGeom prst="rect">
            <a:avLst/>
          </a:prstGeom>
        </p:spPr>
      </p:pic>
    </p:spTree>
    <p:extLst>
      <p:ext uri="{BB962C8B-B14F-4D97-AF65-F5344CB8AC3E}">
        <p14:creationId xmlns:p14="http://schemas.microsoft.com/office/powerpoint/2010/main" val="230106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037" y="741325"/>
            <a:ext cx="6881194" cy="1169551"/>
          </a:xfrm>
          <a:prstGeom prst="rect">
            <a:avLst/>
          </a:prstGeom>
        </p:spPr>
        <p:txBody>
          <a:bodyPr wrap="square">
            <a:spAutoFit/>
          </a:bodyPr>
          <a:lstStyle/>
          <a:p>
            <a:pPr algn="ctr"/>
            <a:r>
              <a:rPr lang="en-US" sz="3500" b="1" dirty="0" err="1">
                <a:solidFill>
                  <a:srgbClr val="002060"/>
                </a:solidFill>
                <a:latin typeface="Cambria" panose="02040503050406030204" pitchFamily="18" charset="0"/>
                <a:ea typeface="Cambria" panose="02040503050406030204" pitchFamily="18" charset="0"/>
              </a:rPr>
              <a:t>Âm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nhạc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giúp</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ích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gì</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em</a:t>
            </a:r>
            <a:r>
              <a:rPr lang="en-US" sz="3500" b="1" dirty="0">
                <a:solidFill>
                  <a:srgbClr val="002060"/>
                </a:solidFill>
                <a:latin typeface="Cambria" panose="02040503050406030204" pitchFamily="18" charset="0"/>
                <a:ea typeface="Cambria" panose="02040503050406030204" pitchFamily="18" charset="0"/>
              </a:rPr>
              <a:t>? </a:t>
            </a:r>
            <a:endParaRPr lang="vi-VN" sz="3500" b="1" dirty="0" smtClean="0">
              <a:solidFill>
                <a:srgbClr val="002060"/>
              </a:solidFill>
              <a:latin typeface="Cambria" panose="02040503050406030204" pitchFamily="18" charset="0"/>
              <a:ea typeface="Cambria" panose="02040503050406030204" pitchFamily="18" charset="0"/>
            </a:endParaRPr>
          </a:p>
          <a:p>
            <a:pPr algn="ctr"/>
            <a:r>
              <a:rPr lang="en-US" sz="3500" b="1" dirty="0" err="1" smtClean="0">
                <a:solidFill>
                  <a:srgbClr val="002060"/>
                </a:solidFill>
                <a:latin typeface="Cambria" panose="02040503050406030204" pitchFamily="18" charset="0"/>
                <a:ea typeface="Cambria" panose="02040503050406030204" pitchFamily="18" charset="0"/>
              </a:rPr>
              <a:t>Em</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biết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những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loại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nhạc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cụ</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nào</a:t>
            </a:r>
            <a:r>
              <a:rPr lang="en-US" sz="3500" b="1" dirty="0">
                <a:solidFill>
                  <a:srgbClr val="002060"/>
                </a:solidFill>
                <a:latin typeface="Cambria" panose="02040503050406030204" pitchFamily="18" charset="0"/>
                <a:ea typeface="Cambria" panose="02040503050406030204" pitchFamily="18" charset="0"/>
              </a:rPr>
              <a:t>?</a:t>
            </a:r>
          </a:p>
        </p:txBody>
      </p:sp>
      <p:sp>
        <p:nvSpPr>
          <p:cNvPr id="3" name="TextBox 2"/>
          <p:cNvSpPr txBox="1"/>
          <p:nvPr/>
        </p:nvSpPr>
        <p:spPr>
          <a:xfrm>
            <a:off x="1265077" y="2319796"/>
            <a:ext cx="5780615" cy="630942"/>
          </a:xfrm>
          <a:prstGeom prst="rect">
            <a:avLst/>
          </a:prstGeom>
          <a:noFill/>
        </p:spPr>
        <p:txBody>
          <a:bodyPr wrap="square" rtlCol="0">
            <a:spAutoFit/>
          </a:bodyPr>
          <a:lstStyle/>
          <a:p>
            <a:r>
              <a:rPr lang="vi-VN" sz="3500" dirty="0">
                <a:latin typeface="Cambria" panose="02040503050406030204" pitchFamily="18" charset="0"/>
                <a:ea typeface="Cambria" panose="02040503050406030204" pitchFamily="18" charset="0"/>
              </a:rPr>
              <a:t>Âm nhạc giúp em thư giãn.</a:t>
            </a:r>
            <a:endParaRPr lang="en-US" sz="3500" dirty="0">
              <a:latin typeface="Cambria" panose="02040503050406030204" pitchFamily="18" charset="0"/>
              <a:ea typeface="Cambria" panose="02040503050406030204" pitchFamily="18" charset="0"/>
            </a:endParaRPr>
          </a:p>
        </p:txBody>
      </p:sp>
      <p:sp>
        <p:nvSpPr>
          <p:cNvPr id="4" name="Rectangle 3"/>
          <p:cNvSpPr/>
          <p:nvPr/>
        </p:nvSpPr>
        <p:spPr>
          <a:xfrm>
            <a:off x="-2027204" y="3359659"/>
            <a:ext cx="12365178" cy="1169551"/>
          </a:xfrm>
          <a:prstGeom prst="rect">
            <a:avLst/>
          </a:prstGeom>
        </p:spPr>
        <p:txBody>
          <a:bodyPr wrap="square">
            <a:spAutoFit/>
          </a:bodyPr>
          <a:lstStyle/>
          <a:p>
            <a:pPr algn="ctr"/>
            <a:r>
              <a:rPr lang="en-US" sz="3500" dirty="0" err="1">
                <a:latin typeface="Cambria" panose="02040503050406030204" pitchFamily="18" charset="0"/>
                <a:ea typeface="Cambria" panose="02040503050406030204" pitchFamily="18" charset="0"/>
              </a:rPr>
              <a:t>Một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số</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loại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nhạc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cụ</a:t>
            </a:r>
            <a:r>
              <a:rPr lang="en-US" sz="3500" dirty="0">
                <a:latin typeface="Cambria" panose="02040503050406030204" pitchFamily="18" charset="0"/>
                <a:ea typeface="Cambria" panose="02040503050406030204" pitchFamily="18" charset="0"/>
              </a:rPr>
              <a:t>: </a:t>
            </a:r>
            <a:endParaRPr lang="vi-VN" sz="3500" dirty="0" smtClean="0">
              <a:latin typeface="Cambria" panose="02040503050406030204" pitchFamily="18" charset="0"/>
              <a:ea typeface="Cambria" panose="02040503050406030204" pitchFamily="18" charset="0"/>
            </a:endParaRPr>
          </a:p>
          <a:p>
            <a:pPr algn="ctr"/>
            <a:r>
              <a:rPr lang="en-US" sz="3500" dirty="0" err="1" smtClean="0">
                <a:latin typeface="Cambria" panose="02040503050406030204" pitchFamily="18" charset="0"/>
                <a:ea typeface="Cambria" panose="02040503050406030204" pitchFamily="18" charset="0"/>
              </a:rPr>
              <a:t>đàn</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ghi</a:t>
            </a:r>
            <a:r>
              <a:rPr lang="en-US" sz="3500" dirty="0">
                <a:latin typeface="Cambria" panose="02040503050406030204" pitchFamily="18" charset="0"/>
                <a:ea typeface="Cambria" panose="02040503050406030204" pitchFamily="18" charset="0"/>
              </a:rPr>
              <a:t>-ta, piano, </a:t>
            </a:r>
            <a:r>
              <a:rPr lang="en-US" sz="3500" dirty="0" err="1">
                <a:latin typeface="Cambria" panose="02040503050406030204" pitchFamily="18" charset="0"/>
                <a:ea typeface="Cambria" panose="02040503050406030204" pitchFamily="18" charset="0"/>
              </a:rPr>
              <a:t>kèn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trống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sáo</a:t>
            </a:r>
            <a:r>
              <a:rPr lang="en-US" sz="3500" dirty="0">
                <a:latin typeface="Cambria" panose="02040503050406030204" pitchFamily="18" charset="0"/>
                <a:ea typeface="Cambria" panose="02040503050406030204" pitchFamily="18" charset="0"/>
              </a:rPr>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3254" b="-15682"/>
          <a:stretch/>
        </p:blipFill>
        <p:spPr>
          <a:xfrm>
            <a:off x="7709837" y="2036790"/>
            <a:ext cx="4562374" cy="4984840"/>
          </a:xfrm>
          <a:prstGeom prst="rect">
            <a:avLst/>
          </a:prstGeom>
        </p:spPr>
      </p:pic>
    </p:spTree>
    <p:extLst>
      <p:ext uri="{BB962C8B-B14F-4D97-AF65-F5344CB8AC3E}">
        <p14:creationId xmlns:p14="http://schemas.microsoft.com/office/powerpoint/2010/main" val="3402749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75">
            <a:extLst>
              <a:ext uri="{FF2B5EF4-FFF2-40B4-BE49-F238E27FC236}">
                <a16:creationId xmlns:a16="http://schemas.microsoft.com/office/drawing/2014/main" id="{BBDC4616-25B4-4DC1-8A6C-71E3F5D678F0}"/>
              </a:ext>
            </a:extLst>
          </p:cNvPr>
          <p:cNvSpPr txBox="1"/>
          <p:nvPr/>
        </p:nvSpPr>
        <p:spPr>
          <a:xfrm>
            <a:off x="3228975" y="1409700"/>
            <a:ext cx="7977622"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smtClean="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HOẠT ĐỘNG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smtClean="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TÌM HIỂU CÁCH LÀM </a:t>
            </a:r>
            <a:endParaRPr kumimoji="0" lang="en-US" altLang="zh-CN" sz="6000" b="0" i="0" u="none" strike="noStrike" kern="1200" cap="none" spc="0" normalizeH="0" baseline="0" noProof="0" dirty="0" smtClean="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smtClean="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MỘT SỐ NHẠC CỤ</a:t>
            </a:r>
          </a:p>
        </p:txBody>
      </p:sp>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16" y="2549986"/>
            <a:ext cx="3820874" cy="3820874"/>
          </a:xfrm>
          <a:prstGeom prst="rect">
            <a:avLst/>
          </a:prstGeom>
        </p:spPr>
      </p:pic>
    </p:spTree>
    <p:custDataLst>
      <p:tags r:id="rId1"/>
    </p:custDataLst>
    <p:extLst>
      <p:ext uri="{BB962C8B-B14F-4D97-AF65-F5344CB8AC3E}">
        <p14:creationId xmlns:p14="http://schemas.microsoft.com/office/powerpoint/2010/main" val="1724829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id="{63B44561-F657-CE5C-5CAF-F1DF60096BD6}"/>
              </a:ext>
            </a:extLst>
          </p:cNvPr>
          <p:cNvSpPr/>
          <p:nvPr/>
        </p:nvSpPr>
        <p:spPr>
          <a:xfrm>
            <a:off x="4270717" y="623051"/>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smtClean="0">
                <a:ln>
                  <a:noFill/>
                </a:ln>
                <a:solidFill>
                  <a:prstClr val="white"/>
                </a:solidFill>
                <a:effectLst/>
                <a:uLnTx/>
                <a:uFillTx/>
                <a:latin typeface="Cambria" panose="02040503050406030204" pitchFamily="18" charset="0"/>
                <a:ea typeface="标小智龙珠体" panose="02020500000000000000" pitchFamily="18" charset="-122"/>
              </a:rPr>
              <a:t>Em có biết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grpSp>
        <p:nvGrpSpPr>
          <p:cNvPr id="5" name="Group 4">
            <a:extLst>
              <a:ext uri="{FF2B5EF4-FFF2-40B4-BE49-F238E27FC236}">
                <a16:creationId xmlns:a16="http://schemas.microsoft.com/office/drawing/2014/main" id="{C412D798-03B3-177D-5A63-41867C7CE6CF}"/>
              </a:ext>
            </a:extLst>
          </p:cNvPr>
          <p:cNvGrpSpPr/>
          <p:nvPr/>
        </p:nvGrpSpPr>
        <p:grpSpPr>
          <a:xfrm>
            <a:off x="757383" y="1451017"/>
            <a:ext cx="10649526" cy="4569923"/>
            <a:chOff x="834044" y="1546167"/>
            <a:chExt cx="10523912" cy="4672662"/>
          </a:xfrm>
        </p:grpSpPr>
        <p:sp>
          <p:nvSpPr>
            <p:cNvPr id="6" name="Rectangle: Rounded Corners 3">
              <a:extLst>
                <a:ext uri="{FF2B5EF4-FFF2-40B4-BE49-F238E27FC236}">
                  <a16:creationId xmlns:a16="http://schemas.microsoft.com/office/drawing/2014/main" id="{0E4F9FC5-1B14-19AD-2EDD-32EC34EA4942}"/>
                </a:ext>
              </a:extLst>
            </p:cNvPr>
            <p:cNvSpPr/>
            <p:nvPr/>
          </p:nvSpPr>
          <p:spPr>
            <a:xfrm>
              <a:off x="834044" y="1546167"/>
              <a:ext cx="10523912" cy="4672662"/>
            </a:xfrm>
            <a:prstGeom prst="roundRect">
              <a:avLst/>
            </a:prstGeom>
            <a:no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B730EC-7E41-E381-159C-90C66BC7632C}"/>
                </a:ext>
              </a:extLst>
            </p:cNvPr>
            <p:cNvSpPr txBox="1"/>
            <p:nvPr/>
          </p:nvSpPr>
          <p:spPr>
            <a:xfrm>
              <a:off x="916190" y="1619934"/>
              <a:ext cx="10323110" cy="4279863"/>
            </a:xfrm>
            <a:prstGeom prst="rect">
              <a:avLst/>
            </a:prstGeom>
            <a:noFill/>
          </p:spPr>
          <p:txBody>
            <a:bodyPr wrap="square">
              <a:spAutoFit/>
            </a:bodyPr>
            <a:lstStyle/>
            <a:p>
              <a:pPr algn="just" rtl="0"/>
              <a:r>
                <a:rPr lang="en-US" sz="3800" i="0" dirty="0">
                  <a:solidFill>
                    <a:srgbClr val="333333"/>
                  </a:solidFill>
                  <a:effectLst/>
                  <a:latin typeface="Cambria" panose="02040503050406030204" pitchFamily="18" charset="0"/>
                </a:rPr>
                <a:t>	</a:t>
              </a:r>
              <a:r>
                <a:rPr lang="vi-VN" sz="3800" i="0" dirty="0" smtClean="0">
                  <a:solidFill>
                    <a:srgbClr val="333333"/>
                  </a:solidFill>
                  <a:effectLst/>
                  <a:latin typeface="Cambria" panose="02040503050406030204" pitchFamily="18" charset="0"/>
                </a:rPr>
                <a:t>Các con vật có thể “nói chuyện” với nhau bằng những âm thanh riêng. Một số loài vật như cá voi, dơi,... </a:t>
              </a:r>
              <a:r>
                <a:rPr lang="vi-VN" sz="3800" dirty="0" smtClean="0">
                  <a:solidFill>
                    <a:srgbClr val="333333"/>
                  </a:solidFill>
                  <a:latin typeface="Cambria" panose="02040503050406030204" pitchFamily="18" charset="0"/>
                </a:rPr>
                <a:t>p</a:t>
              </a:r>
              <a:r>
                <a:rPr lang="vi-VN" sz="3800" i="0" dirty="0" smtClean="0">
                  <a:solidFill>
                    <a:srgbClr val="333333"/>
                  </a:solidFill>
                  <a:effectLst/>
                  <a:latin typeface="Cambria" panose="02040503050406030204" pitchFamily="18" charset="0"/>
                </a:rPr>
                <a:t>hát ra âm thanh mà tai người không nghe thấy.</a:t>
              </a:r>
            </a:p>
            <a:p>
              <a:pPr algn="just" rtl="0"/>
              <a:r>
                <a:rPr lang="en-US" sz="3800" dirty="0" smtClean="0">
                  <a:solidFill>
                    <a:srgbClr val="333333"/>
                  </a:solidFill>
                  <a:latin typeface="Cambria" panose="02040503050406030204" pitchFamily="18" charset="0"/>
                </a:rPr>
                <a:t>      </a:t>
              </a:r>
              <a:r>
                <a:rPr lang="vi-VN" sz="3800" dirty="0" smtClean="0">
                  <a:solidFill>
                    <a:srgbClr val="333333"/>
                  </a:solidFill>
                  <a:latin typeface="Cambria" panose="02040503050406030204" pitchFamily="18" charset="0"/>
                </a:rPr>
                <a:t>Một số loài vật có thể “nói chuyện” với nhau qua khoảng cách lớn, như cá voi có thể nghe tiếng “gọi”của nhau cách xa hàng trăm ki-lô-mét.</a:t>
              </a:r>
              <a:r>
                <a:rPr lang="vi-VN" sz="3800" i="0" dirty="0" smtClean="0">
                  <a:solidFill>
                    <a:srgbClr val="333333"/>
                  </a:solidFill>
                  <a:effectLst/>
                  <a:latin typeface="Cambria" panose="02040503050406030204" pitchFamily="18" charset="0"/>
                </a:rPr>
                <a:t> </a:t>
              </a:r>
              <a:endParaRPr lang="vi-VN" sz="3800" i="0" dirty="0">
                <a:solidFill>
                  <a:srgbClr val="333333"/>
                </a:solidFill>
                <a:effectLst/>
                <a:latin typeface="Cambria" panose="02040503050406030204" pitchFamily="18" charset="0"/>
              </a:endParaRPr>
            </a:p>
          </p:txBody>
        </p:sp>
      </p:grpSp>
    </p:spTree>
    <p:extLst>
      <p:ext uri="{BB962C8B-B14F-4D97-AF65-F5344CB8AC3E}">
        <p14:creationId xmlns:p14="http://schemas.microsoft.com/office/powerpoint/2010/main" val="386319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1909" y="3697625"/>
            <a:ext cx="3737213" cy="336098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7823201" y="1750787"/>
            <a:ext cx="3579125" cy="3356425"/>
          </a:xfrm>
          <a:prstGeom prst="rect">
            <a:avLst/>
          </a:prstGeom>
        </p:spPr>
      </p:pic>
      <p:sp>
        <p:nvSpPr>
          <p:cNvPr id="5" name="Rectangle 4"/>
          <p:cNvSpPr/>
          <p:nvPr/>
        </p:nvSpPr>
        <p:spPr>
          <a:xfrm>
            <a:off x="1100575" y="905592"/>
            <a:ext cx="6861171" cy="1292662"/>
          </a:xfrm>
          <a:prstGeom prst="rect">
            <a:avLst/>
          </a:prstGeom>
        </p:spPr>
        <p:txBody>
          <a:bodyPr wrap="square">
            <a:spAutoFit/>
          </a:bodyPr>
          <a:lstStyle/>
          <a:p>
            <a:pPr algn="ctr"/>
            <a:r>
              <a:rPr lang="vi-VN" sz="2600" b="1" dirty="0" smtClean="0">
                <a:solidFill>
                  <a:srgbClr val="002060"/>
                </a:solidFill>
                <a:latin typeface="Cambria" panose="02040503050406030204" pitchFamily="18" charset="0"/>
                <a:ea typeface="Cambria" panose="02040503050406030204" pitchFamily="18" charset="0"/>
              </a:rPr>
              <a:t>1. </a:t>
            </a:r>
            <a:r>
              <a:rPr lang="en-US" sz="2600" b="1" dirty="0" err="1" smtClean="0">
                <a:solidFill>
                  <a:srgbClr val="002060"/>
                </a:solidFill>
                <a:latin typeface="Cambria" panose="02040503050406030204" pitchFamily="18" charset="0"/>
                <a:ea typeface="Cambria" panose="02040503050406030204" pitchFamily="18" charset="0"/>
              </a:rPr>
              <a:t>Sử</a:t>
            </a:r>
            <a:r>
              <a:rPr lang="en-US" sz="2600" b="1" dirty="0" smtClean="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dụng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đàn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ghi</a:t>
            </a:r>
            <a:r>
              <a:rPr lang="en-US" sz="2600" b="1" dirty="0">
                <a:solidFill>
                  <a:srgbClr val="002060"/>
                </a:solidFill>
                <a:latin typeface="Cambria" panose="02040503050406030204" pitchFamily="18" charset="0"/>
                <a:ea typeface="Cambria" panose="02040503050406030204" pitchFamily="18" charset="0"/>
              </a:rPr>
              <a:t>-ta, </a:t>
            </a:r>
            <a:r>
              <a:rPr lang="en-US" sz="2600" b="1" dirty="0" err="1">
                <a:solidFill>
                  <a:srgbClr val="002060"/>
                </a:solidFill>
                <a:latin typeface="Cambria" panose="02040503050406030204" pitchFamily="18" charset="0"/>
                <a:ea typeface="Cambria" panose="02040503050406030204" pitchFamily="18" charset="0"/>
              </a:rPr>
              <a:t>sáo</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trống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Hình</a:t>
            </a:r>
            <a:r>
              <a:rPr lang="en-US" sz="2600" b="1" dirty="0">
                <a:solidFill>
                  <a:srgbClr val="002060"/>
                </a:solidFill>
                <a:latin typeface="Cambria" panose="02040503050406030204" pitchFamily="18" charset="0"/>
                <a:ea typeface="Cambria" panose="02040503050406030204" pitchFamily="18" charset="0"/>
              </a:rPr>
              <a:t> 2) </a:t>
            </a:r>
            <a:r>
              <a:rPr lang="en-US" sz="2600" b="1" dirty="0" err="1">
                <a:solidFill>
                  <a:srgbClr val="002060"/>
                </a:solidFill>
                <a:latin typeface="Cambria" panose="02040503050406030204" pitchFamily="18" charset="0"/>
                <a:ea typeface="Cambria" panose="02040503050406030204" pitchFamily="18" charset="0"/>
              </a:rPr>
              <a:t>và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làm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chúng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Bộ</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nào</a:t>
            </a:r>
            <a:r>
              <a:rPr lang="en-US" sz="2600" b="1" dirty="0">
                <a:solidFill>
                  <a:srgbClr val="002060"/>
                </a:solidFill>
                <a:latin typeface="Cambria" panose="02040503050406030204" pitchFamily="18" charset="0"/>
                <a:ea typeface="Cambria" panose="02040503050406030204" pitchFamily="18" charset="0"/>
              </a:rPr>
              <a:t> ở </a:t>
            </a:r>
            <a:r>
              <a:rPr lang="en-US" sz="2600" b="1" dirty="0" err="1">
                <a:solidFill>
                  <a:srgbClr val="002060"/>
                </a:solidFill>
                <a:latin typeface="Cambria" panose="02040503050406030204" pitchFamily="18" charset="0"/>
                <a:ea typeface="Cambria" panose="02040503050406030204" pitchFamily="18" charset="0"/>
              </a:rPr>
              <a:t>mỗi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cụ</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a:t>
            </a:r>
          </a:p>
        </p:txBody>
      </p:sp>
      <p:sp>
        <p:nvSpPr>
          <p:cNvPr id="6" name="Rectangle 5"/>
          <p:cNvSpPr/>
          <p:nvPr/>
        </p:nvSpPr>
        <p:spPr>
          <a:xfrm>
            <a:off x="942832" y="2445795"/>
            <a:ext cx="6788005" cy="1692771"/>
          </a:xfrm>
          <a:prstGeom prst="rect">
            <a:avLst/>
          </a:prstGeom>
        </p:spPr>
        <p:txBody>
          <a:bodyPr wrap="square">
            <a:spAutoFit/>
          </a:bodyPr>
          <a:lstStyle/>
          <a:p>
            <a:pPr algn="ctr"/>
            <a:r>
              <a:rPr lang="vi-VN" sz="2600" b="1" dirty="0" smtClean="0">
                <a:solidFill>
                  <a:srgbClr val="002060"/>
                </a:solidFill>
                <a:latin typeface="Cambria" panose="02040503050406030204" pitchFamily="18" charset="0"/>
                <a:ea typeface="Cambria" panose="02040503050406030204" pitchFamily="18" charset="0"/>
              </a:rPr>
              <a:t>2.</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rgbClr val="002060"/>
                </a:solidFill>
                <a:latin typeface="Cambria" panose="02040503050406030204" pitchFamily="18" charset="0"/>
                <a:ea typeface="Cambria" panose="02040503050406030204" pitchFamily="18" charset="0"/>
              </a:rPr>
              <a:t>Thu </a:t>
            </a:r>
            <a:r>
              <a:rPr lang="vi-VN" sz="2600" b="1" dirty="0">
                <a:solidFill>
                  <a:srgbClr val="002060"/>
                </a:solidFill>
                <a:latin typeface="Cambria" panose="02040503050406030204" pitchFamily="18" charset="0"/>
                <a:ea typeface="Cambria" panose="02040503050406030204" pitchFamily="18" charset="0"/>
              </a:rPr>
              <a:t>thập thông tin về một số nhạc cụ qua </a:t>
            </a:r>
            <a:endParaRPr lang="vi-VN" sz="2600" b="1" dirty="0" smtClean="0">
              <a:solidFill>
                <a:srgbClr val="002060"/>
              </a:solidFill>
              <a:latin typeface="Cambria" panose="02040503050406030204" pitchFamily="18" charset="0"/>
              <a:ea typeface="Cambria" panose="02040503050406030204" pitchFamily="18" charset="0"/>
            </a:endParaRPr>
          </a:p>
          <a:p>
            <a:pPr algn="ctr"/>
            <a:r>
              <a:rPr lang="vi-VN" sz="2600" b="1" dirty="0" smtClean="0">
                <a:solidFill>
                  <a:srgbClr val="002060"/>
                </a:solidFill>
                <a:latin typeface="Cambria" panose="02040503050406030204" pitchFamily="18" charset="0"/>
                <a:ea typeface="Cambria" panose="02040503050406030204" pitchFamily="18" charset="0"/>
              </a:rPr>
              <a:t>in-tơ-nét</a:t>
            </a:r>
            <a:r>
              <a:rPr lang="vi-VN" sz="2600" b="1" dirty="0">
                <a:solidFill>
                  <a:srgbClr val="002060"/>
                </a:solidFill>
                <a:latin typeface="Cambria" panose="02040503050406030204" pitchFamily="18" charset="0"/>
                <a:ea typeface="Cambria" panose="02040503050406030204" pitchFamily="18" charset="0"/>
              </a:rPr>
              <a:t>, sách, báo và nêu: Tên nhạc cụ; Cách làm phát ra âm thanh; </a:t>
            </a:r>
            <a:r>
              <a:rPr lang="vi-VN" sz="2600" b="1" dirty="0" smtClean="0">
                <a:solidFill>
                  <a:srgbClr val="002060"/>
                </a:solidFill>
                <a:latin typeface="Cambria" panose="02040503050406030204" pitchFamily="18" charset="0"/>
                <a:ea typeface="Cambria" panose="02040503050406030204" pitchFamily="18" charset="0"/>
              </a:rPr>
              <a:t>bộ </a:t>
            </a:r>
            <a:r>
              <a:rPr lang="vi-VN" sz="2600" b="1" dirty="0">
                <a:solidFill>
                  <a:srgbClr val="002060"/>
                </a:solidFill>
                <a:latin typeface="Cambria" panose="02040503050406030204" pitchFamily="18" charset="0"/>
                <a:ea typeface="Cambria" panose="02040503050406030204" pitchFamily="18" charset="0"/>
              </a:rPr>
              <a:t>phận phát ra âm thanh.</a:t>
            </a:r>
            <a:endParaRPr lang="en-US" sz="2600" b="1" dirty="0">
              <a:solidFill>
                <a:srgbClr val="002060"/>
              </a:solidFill>
              <a:latin typeface="Cambria" panose="02040503050406030204" pitchFamily="18" charset="0"/>
              <a:ea typeface="Cambria" panose="02040503050406030204" pitchFamily="18" charset="0"/>
            </a:endParaRPr>
          </a:p>
        </p:txBody>
      </p:sp>
      <p:sp>
        <p:nvSpPr>
          <p:cNvPr id="7" name="Rectangle 6"/>
          <p:cNvSpPr/>
          <p:nvPr/>
        </p:nvSpPr>
        <p:spPr>
          <a:xfrm>
            <a:off x="1669833" y="4386107"/>
            <a:ext cx="6254968" cy="892552"/>
          </a:xfrm>
          <a:prstGeom prst="rect">
            <a:avLst/>
          </a:prstGeom>
        </p:spPr>
        <p:txBody>
          <a:bodyPr wrap="square">
            <a:spAutoFit/>
          </a:bodyPr>
          <a:lstStyle/>
          <a:p>
            <a:pPr algn="ctr"/>
            <a:r>
              <a:rPr lang="vi-VN" sz="2600" b="1" dirty="0" smtClean="0">
                <a:solidFill>
                  <a:srgbClr val="002060"/>
                </a:solidFill>
                <a:latin typeface="Cambria" panose="02040503050406030204" pitchFamily="18" charset="0"/>
                <a:ea typeface="Cambria" panose="02040503050406030204" pitchFamily="18" charset="0"/>
              </a:rPr>
              <a:t>3. </a:t>
            </a:r>
            <a:r>
              <a:rPr lang="en-US" sz="2600" b="1" dirty="0" smtClean="0">
                <a:solidFill>
                  <a:srgbClr val="002060"/>
                </a:solidFill>
                <a:latin typeface="Cambria" panose="02040503050406030204" pitchFamily="18" charset="0"/>
                <a:ea typeface="Cambria" panose="02040503050406030204" pitchFamily="18" charset="0"/>
              </a:rPr>
              <a:t>So </a:t>
            </a:r>
            <a:r>
              <a:rPr lang="en-US" sz="2600" b="1" dirty="0" err="1">
                <a:solidFill>
                  <a:srgbClr val="002060"/>
                </a:solidFill>
                <a:latin typeface="Cambria" panose="02040503050406030204" pitchFamily="18" charset="0"/>
                <a:ea typeface="Cambria" panose="02040503050406030204" pitchFamily="18" charset="0"/>
              </a:rPr>
              <a:t>sánh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về</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cụ</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nêu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trên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15477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5303577"/>
              </p:ext>
            </p:extLst>
          </p:nvPr>
        </p:nvGraphicFramePr>
        <p:xfrm>
          <a:off x="4276436" y="1600279"/>
          <a:ext cx="7204365" cy="3631275"/>
        </p:xfrm>
        <a:graphic>
          <a:graphicData uri="http://schemas.openxmlformats.org/drawingml/2006/table">
            <a:tbl>
              <a:tblPr firstRow="1" firstCol="1" bandRow="1">
                <a:tableStyleId>{5C22544A-7EE6-4342-B048-85BDC9FD1C3A}</a:tableStyleId>
              </a:tblPr>
              <a:tblGrid>
                <a:gridCol w="2570181">
                  <a:extLst>
                    <a:ext uri="{9D8B030D-6E8A-4147-A177-3AD203B41FA5}">
                      <a16:colId xmlns:a16="http://schemas.microsoft.com/office/drawing/2014/main" val="2731908464"/>
                    </a:ext>
                  </a:extLst>
                </a:gridCol>
                <a:gridCol w="2231791">
                  <a:extLst>
                    <a:ext uri="{9D8B030D-6E8A-4147-A177-3AD203B41FA5}">
                      <a16:colId xmlns:a16="http://schemas.microsoft.com/office/drawing/2014/main" val="759199783"/>
                    </a:ext>
                  </a:extLst>
                </a:gridCol>
                <a:gridCol w="2402393">
                  <a:extLst>
                    <a:ext uri="{9D8B030D-6E8A-4147-A177-3AD203B41FA5}">
                      <a16:colId xmlns:a16="http://schemas.microsoft.com/office/drawing/2014/main" val="4065812340"/>
                    </a:ext>
                  </a:extLst>
                </a:gridCol>
              </a:tblGrid>
              <a:tr h="873541">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Tên nhạc cụ</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Cách làm phát ra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Bộ phận phát ra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845595"/>
                  </a:ext>
                </a:extLst>
              </a:tr>
              <a:tr h="892158">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Sáo</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dirty="0">
                        <a:latin typeface="Cambria" panose="02040503050406030204" pitchFamily="18" charset="0"/>
                        <a:ea typeface="Cambria" panose="02040503050406030204" pitchFamily="18" charset="0"/>
                      </a:endParaRPr>
                    </a:p>
                  </a:txBody>
                  <a:tcPr marL="68580" marR="68580" marT="0" marB="0"/>
                </a:tc>
                <a:tc>
                  <a:txBody>
                    <a:bodyPr/>
                    <a:lstStyle/>
                    <a:p>
                      <a:endParaRPr lang="en-US" dirty="0">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1017924884"/>
                  </a:ext>
                </a:extLst>
              </a:tr>
              <a:tr h="583855">
                <a:tc>
                  <a:txBody>
                    <a:bodyPr/>
                    <a:lstStyle/>
                    <a:p>
                      <a:pPr algn="ctr">
                        <a:lnSpc>
                          <a:spcPct val="135000"/>
                        </a:lnSpc>
                        <a:spcAft>
                          <a:spcPts val="0"/>
                        </a:spcAft>
                        <a:tabLst>
                          <a:tab pos="255270" algn="l"/>
                        </a:tabLst>
                      </a:pPr>
                      <a:r>
                        <a:rPr lang="vi-VN" sz="2800" dirty="0" smtClean="0">
                          <a:effectLst/>
                          <a:latin typeface="Cambria" panose="02040503050406030204" pitchFamily="18" charset="0"/>
                          <a:ea typeface="Cambria" panose="02040503050406030204" pitchFamily="18" charset="0"/>
                        </a:rPr>
                        <a:t>Đ</a:t>
                      </a:r>
                      <a:r>
                        <a:rPr lang="pt-BR" sz="2800" dirty="0" smtClean="0">
                          <a:effectLst/>
                          <a:latin typeface="Cambria" panose="02040503050406030204" pitchFamily="18" charset="0"/>
                          <a:ea typeface="Cambria" panose="02040503050406030204" pitchFamily="18" charset="0"/>
                        </a:rPr>
                        <a:t>àn </a:t>
                      </a:r>
                      <a:r>
                        <a:rPr lang="pt-BR" sz="2800" dirty="0">
                          <a:effectLst/>
                          <a:latin typeface="Cambria" panose="02040503050406030204" pitchFamily="18" charset="0"/>
                          <a:ea typeface="Cambria" panose="02040503050406030204" pitchFamily="18" charset="0"/>
                        </a:rPr>
                        <a:t>Ghi ta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8585549"/>
                  </a:ext>
                </a:extLst>
              </a:tr>
              <a:tr h="583855">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Trống</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0645191"/>
                  </a:ext>
                </a:extLst>
              </a:tr>
              <a:tr h="583855">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Kèn lá</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37859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1" y="3465513"/>
            <a:ext cx="4714986" cy="2912197"/>
          </a:xfrm>
          <a:prstGeom prst="rect">
            <a:avLst/>
          </a:prstGeom>
        </p:spPr>
      </p:pic>
    </p:spTree>
    <p:custDataLst>
      <p:tags r:id="rId1"/>
    </p:custDataLst>
    <p:extLst>
      <p:ext uri="{BB962C8B-B14F-4D97-AF65-F5344CB8AC3E}">
        <p14:creationId xmlns:p14="http://schemas.microsoft.com/office/powerpoint/2010/main" val="320212192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8584407"/>
              </p:ext>
            </p:extLst>
          </p:nvPr>
        </p:nvGraphicFramePr>
        <p:xfrm>
          <a:off x="1065645" y="943451"/>
          <a:ext cx="7564582" cy="4242767"/>
        </p:xfrm>
        <a:graphic>
          <a:graphicData uri="http://schemas.openxmlformats.org/drawingml/2006/table">
            <a:tbl>
              <a:tblPr firstRow="1" firstCol="1" bandRow="1">
                <a:tableStyleId>{5C22544A-7EE6-4342-B048-85BDC9FD1C3A}</a:tableStyleId>
              </a:tblPr>
              <a:tblGrid>
                <a:gridCol w="2050473">
                  <a:extLst>
                    <a:ext uri="{9D8B030D-6E8A-4147-A177-3AD203B41FA5}">
                      <a16:colId xmlns:a16="http://schemas.microsoft.com/office/drawing/2014/main" val="2731908464"/>
                    </a:ext>
                  </a:extLst>
                </a:gridCol>
                <a:gridCol w="2991597">
                  <a:extLst>
                    <a:ext uri="{9D8B030D-6E8A-4147-A177-3AD203B41FA5}">
                      <a16:colId xmlns:a16="http://schemas.microsoft.com/office/drawing/2014/main" val="759199783"/>
                    </a:ext>
                  </a:extLst>
                </a:gridCol>
                <a:gridCol w="2522512">
                  <a:extLst>
                    <a:ext uri="{9D8B030D-6E8A-4147-A177-3AD203B41FA5}">
                      <a16:colId xmlns:a16="http://schemas.microsoft.com/office/drawing/2014/main" val="4065812340"/>
                    </a:ext>
                  </a:extLst>
                </a:gridCol>
              </a:tblGrid>
              <a:tr h="1075666">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Tên nhạc cụ</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Cách làm phát </a:t>
                      </a:r>
                      <a:r>
                        <a:rPr lang="pt-BR" sz="2400" dirty="0" smtClean="0">
                          <a:effectLst/>
                          <a:latin typeface="Cambria" panose="02040503050406030204" pitchFamily="18" charset="0"/>
                          <a:ea typeface="Cambria" panose="02040503050406030204" pitchFamily="18" charset="0"/>
                        </a:rPr>
                        <a:t>ra</a:t>
                      </a:r>
                      <a:endParaRPr lang="vi-VN" sz="2400" dirty="0" smtClean="0">
                        <a:effectLst/>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pt-BR" sz="2400" dirty="0" smtClean="0">
                          <a:effectLst/>
                          <a:latin typeface="Cambria" panose="02040503050406030204" pitchFamily="18" charset="0"/>
                          <a:ea typeface="Cambria" panose="02040503050406030204" pitchFamily="18" charset="0"/>
                        </a:rPr>
                        <a:t> </a:t>
                      </a:r>
                      <a:r>
                        <a:rPr lang="pt-BR" sz="2400" dirty="0">
                          <a:effectLst/>
                          <a:latin typeface="Cambria" panose="02040503050406030204" pitchFamily="18" charset="0"/>
                          <a:ea typeface="Cambria" panose="02040503050406030204" pitchFamily="18" charset="0"/>
                        </a:rPr>
                        <a:t>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Bộ phận </a:t>
                      </a:r>
                      <a:r>
                        <a:rPr lang="pt-BR" sz="2400" dirty="0" smtClean="0">
                          <a:effectLst/>
                          <a:latin typeface="Cambria" panose="02040503050406030204" pitchFamily="18" charset="0"/>
                          <a:ea typeface="Cambria" panose="02040503050406030204" pitchFamily="18" charset="0"/>
                        </a:rPr>
                        <a:t>phátra </a:t>
                      </a:r>
                      <a:r>
                        <a:rPr lang="pt-BR" sz="2400" dirty="0">
                          <a:effectLst/>
                          <a:latin typeface="Cambria" panose="02040503050406030204" pitchFamily="18" charset="0"/>
                          <a:ea typeface="Cambria" panose="02040503050406030204" pitchFamily="18" charset="0"/>
                        </a:rPr>
                        <a:t>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845595"/>
                  </a:ext>
                </a:extLst>
              </a:tr>
              <a:tr h="1075666">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Sáo</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Dùng miệng thổi</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Không khí bên trong thân sáo</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7924884"/>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Đàn Ghi ta</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Dùng tay đánh</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Các dây đàn</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8585549"/>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Trống</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a:effectLst/>
                          <a:latin typeface="Cambria" panose="02040503050406030204" pitchFamily="18" charset="0"/>
                          <a:ea typeface="Cambria" panose="02040503050406030204" pitchFamily="18" charset="0"/>
                        </a:rPr>
                        <a:t>Dùng tay đánh</a:t>
                      </a:r>
                      <a:endParaRPr lang="en-US" sz="2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Mặt trống</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0645191"/>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Kèn lá</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a:effectLst/>
                          <a:latin typeface="Cambria" panose="02040503050406030204" pitchFamily="18" charset="0"/>
                          <a:ea typeface="Cambria" panose="02040503050406030204" pitchFamily="18" charset="0"/>
                        </a:rPr>
                        <a:t>Dùng miệng thổi</a:t>
                      </a:r>
                      <a:endParaRPr lang="en-US" sz="2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Phần đầu lá</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378594"/>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019" y="3429000"/>
            <a:ext cx="2884546" cy="2941106"/>
          </a:xfrm>
          <a:prstGeom prst="rect">
            <a:avLst/>
          </a:prstGeom>
        </p:spPr>
      </p:pic>
    </p:spTree>
    <p:custDataLst>
      <p:tags r:id="rId1"/>
    </p:custDataLst>
    <p:extLst>
      <p:ext uri="{BB962C8B-B14F-4D97-AF65-F5344CB8AC3E}">
        <p14:creationId xmlns:p14="http://schemas.microsoft.com/office/powerpoint/2010/main" val="2364514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29" y="2154092"/>
            <a:ext cx="4517577" cy="4517577"/>
          </a:xfrm>
          <a:prstGeom prst="rect">
            <a:avLst/>
          </a:prstGeom>
        </p:spPr>
      </p:pic>
      <p:sp>
        <p:nvSpPr>
          <p:cNvPr id="13" name="文本框 75">
            <a:extLst>
              <a:ext uri="{FF2B5EF4-FFF2-40B4-BE49-F238E27FC236}">
                <a16:creationId xmlns:a16="http://schemas.microsoft.com/office/drawing/2014/main" id="{BBDC4616-25B4-4DC1-8A6C-71E3F5D678F0}"/>
              </a:ext>
            </a:extLst>
          </p:cNvPr>
          <p:cNvSpPr txBox="1"/>
          <p:nvPr/>
        </p:nvSpPr>
        <p:spPr>
          <a:xfrm>
            <a:off x="3095625" y="1398158"/>
            <a:ext cx="8226715"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smtClean="0">
                <a:ln>
                  <a:noFill/>
                </a:ln>
                <a:solidFill>
                  <a:srgbClr val="FEBF2C"/>
                </a:solidFill>
                <a:uLnTx/>
                <a:uFillTx/>
                <a:latin typeface="UTM Showcard" panose="02040603050506020204" pitchFamily="18" charset="0"/>
                <a:ea typeface="字魂151号-联盟综艺体" panose="00000500000000000000" charset="-122"/>
                <a:cs typeface="字魂151号-联盟综艺体" panose="00000500000000000000" charset="-122"/>
              </a:rPr>
              <a:t>HOẠT ĐỘNG 3: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6000" dirty="0" smtClean="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TIẾNG ỒN VÀ Ô NHIỄM TIẾNG ỒN</a:t>
            </a:r>
            <a:endParaRPr kumimoji="0" lang="vi-VN" altLang="zh-CN" sz="6000" b="0" i="0" u="none" strike="noStrike" kern="1200" cap="none" spc="0" normalizeH="0" baseline="0" noProof="0" dirty="0" smtClean="0">
              <a:ln>
                <a:noFill/>
              </a:ln>
              <a:solidFill>
                <a:srgbClr val="FEBF2C"/>
              </a:solidFill>
              <a:uLnTx/>
              <a:uFillTx/>
              <a:latin typeface="UTM Showcard" panose="02040603050506020204" pitchFamily="18" charset="0"/>
              <a:ea typeface="字魂151号-联盟综艺体" panose="00000500000000000000" charset="-122"/>
              <a:cs typeface="字魂151号-联盟综艺体" panose="00000500000000000000" charset="-122"/>
            </a:endParaRPr>
          </a:p>
        </p:txBody>
      </p:sp>
    </p:spTree>
    <p:custDataLst>
      <p:tags r:id="rId1"/>
    </p:custDataLst>
    <p:extLst>
      <p:ext uri="{BB962C8B-B14F-4D97-AF65-F5344CB8AC3E}">
        <p14:creationId xmlns:p14="http://schemas.microsoft.com/office/powerpoint/2010/main" val="3636138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17" y="3284210"/>
            <a:ext cx="3573790" cy="3573790"/>
          </a:xfrm>
          <a:prstGeom prst="rect">
            <a:avLst/>
          </a:prstGeom>
        </p:spPr>
      </p:pic>
      <p:sp>
        <p:nvSpPr>
          <p:cNvPr id="3" name="Rectangle 2"/>
          <p:cNvSpPr/>
          <p:nvPr/>
        </p:nvSpPr>
        <p:spPr>
          <a:xfrm>
            <a:off x="1519381" y="660907"/>
            <a:ext cx="9153237" cy="1384995"/>
          </a:xfrm>
          <a:prstGeom prst="rect">
            <a:avLst/>
          </a:prstGeom>
        </p:spPr>
        <p:txBody>
          <a:bodyPr wrap="square">
            <a:spAutoFit/>
          </a:bodyPr>
          <a:lstStyle/>
          <a:p>
            <a:pPr algn="just"/>
            <a:r>
              <a:rPr lang="vi-VN" sz="2800" dirty="0">
                <a:solidFill>
                  <a:srgbClr val="002060"/>
                </a:solidFill>
                <a:latin typeface="Cambria" panose="02040503050406030204" pitchFamily="18" charset="0"/>
                <a:ea typeface="Cambria" panose="02040503050406030204" pitchFamily="18" charset="0"/>
              </a:rPr>
              <a:t>Quan sát hình 3 và cho biết, những người trong hình đang bị ảnh hưởng bởi tiếng ồn </a:t>
            </a:r>
            <a:r>
              <a:rPr lang="vi-VN" sz="2800" dirty="0" smtClean="0">
                <a:solidFill>
                  <a:srgbClr val="002060"/>
                </a:solidFill>
                <a:latin typeface="Cambria" panose="02040503050406030204" pitchFamily="18" charset="0"/>
                <a:ea typeface="Cambria" panose="02040503050406030204" pitchFamily="18" charset="0"/>
              </a:rPr>
              <a:t>gì</a:t>
            </a:r>
            <a:r>
              <a:rPr lang="en-US" sz="2800" dirty="0" smtClean="0">
                <a:solidFill>
                  <a:srgbClr val="002060"/>
                </a:solidFill>
                <a:latin typeface="Cambria" panose="02040503050406030204" pitchFamily="18" charset="0"/>
                <a:ea typeface="Cambria" panose="02040503050406030204" pitchFamily="18" charset="0"/>
              </a:rPr>
              <a:t>?</a:t>
            </a:r>
            <a:r>
              <a:rPr lang="vi-VN" sz="2800" dirty="0" smtClean="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Vì sao những âm thanh đó gây ra ô nhiễm tiếng ồn?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1145310" y="4467810"/>
            <a:ext cx="6096000" cy="956352"/>
          </a:xfrm>
          <a:prstGeom prst="rect">
            <a:avLst/>
          </a:prstGeom>
        </p:spPr>
        <p:txBody>
          <a:bodyPr>
            <a:spAutoFit/>
          </a:bodyPr>
          <a:lstStyle/>
          <a:p>
            <a:pPr algn="ctr">
              <a:lnSpc>
                <a:spcPct val="135000"/>
              </a:lnSpc>
              <a:spcAft>
                <a:spcPts val="0"/>
              </a:spcAft>
              <a:tabLst>
                <a:tab pos="255270" algn="l"/>
              </a:tabLst>
            </a:pPr>
            <a:r>
              <a:rPr lang="en-US" sz="2200" dirty="0" err="1">
                <a:latin typeface="Cambria" panose="02040503050406030204" pitchFamily="18" charset="0"/>
                <a:ea typeface="Cambria" panose="02040503050406030204" pitchFamily="18" charset="0"/>
              </a:rPr>
              <a:t>Tiếng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máy</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khoan</a:t>
            </a:r>
            <a:endParaRPr lang="vi-VN" sz="2200" dirty="0" smtClean="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bê</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tông</a:t>
            </a:r>
            <a:endParaRPr lang="en-US" sz="2200"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2567709" y="2092489"/>
            <a:ext cx="8996219" cy="2451627"/>
          </a:xfrm>
          <a:prstGeom prst="rect">
            <a:avLst/>
          </a:prstGeom>
        </p:spPr>
      </p:pic>
      <p:sp>
        <p:nvSpPr>
          <p:cNvPr id="10" name="TextBox 9"/>
          <p:cNvSpPr txBox="1"/>
          <p:nvPr/>
        </p:nvSpPr>
        <p:spPr>
          <a:xfrm>
            <a:off x="5897419" y="4682851"/>
            <a:ext cx="2687782" cy="430887"/>
          </a:xfrm>
          <a:prstGeom prst="rect">
            <a:avLst/>
          </a:prstGeom>
          <a:noFill/>
        </p:spPr>
        <p:txBody>
          <a:bodyPr wrap="square" rtlCol="0">
            <a:spAutoFit/>
          </a:bodyPr>
          <a:lstStyle/>
          <a:p>
            <a:pPr algn="ctr"/>
            <a:r>
              <a:rPr lang="en-US" sz="2200" dirty="0" err="1" smtClean="0">
                <a:latin typeface="Cambria" panose="02040503050406030204" pitchFamily="18" charset="0"/>
                <a:ea typeface="Cambria" panose="02040503050406030204" pitchFamily="18" charset="0"/>
              </a:rPr>
              <a:t>Máy</a:t>
            </a: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cưa</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gỗ</a:t>
            </a:r>
            <a:endParaRPr lang="en-US" sz="2200" dirty="0">
              <a:latin typeface="Cambria" panose="02040503050406030204" pitchFamily="18" charset="0"/>
              <a:ea typeface="Cambria" panose="02040503050406030204" pitchFamily="18" charset="0"/>
            </a:endParaRPr>
          </a:p>
        </p:txBody>
      </p:sp>
      <p:sp>
        <p:nvSpPr>
          <p:cNvPr id="14" name="TextBox 13"/>
          <p:cNvSpPr txBox="1"/>
          <p:nvPr/>
        </p:nvSpPr>
        <p:spPr>
          <a:xfrm>
            <a:off x="8943976" y="4562487"/>
            <a:ext cx="2536826" cy="769441"/>
          </a:xfrm>
          <a:prstGeom prst="rect">
            <a:avLst/>
          </a:prstGeom>
          <a:noFill/>
        </p:spPr>
        <p:txBody>
          <a:bodyPr wrap="square" rtlCol="0">
            <a:spAutoFit/>
          </a:bodyPr>
          <a:lstStyle/>
          <a:p>
            <a:pPr algn="ctr"/>
            <a:r>
              <a:rPr lang="vi-VN" sz="2200" dirty="0">
                <a:latin typeface="Cambria" panose="02040503050406030204" pitchFamily="18" charset="0"/>
                <a:ea typeface="Cambria" panose="02040503050406030204" pitchFamily="18" charset="0"/>
              </a:rPr>
              <a:t>T</a:t>
            </a:r>
            <a:r>
              <a:rPr lang="en-US" sz="2200" dirty="0" err="1" smtClean="0">
                <a:latin typeface="Cambria" panose="02040503050406030204" pitchFamily="18" charset="0"/>
                <a:ea typeface="Cambria" panose="02040503050406030204" pitchFamily="18" charset="0"/>
              </a:rPr>
              <a:t>iếng</a:t>
            </a: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cơ</a:t>
            </a:r>
            <a:r>
              <a:rPr lang="en-US" sz="2200" dirty="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ô </a:t>
            </a:r>
            <a:r>
              <a:rPr lang="en-US" sz="2200" dirty="0" err="1" smtClean="0">
                <a:latin typeface="Cambria" panose="02040503050406030204" pitchFamily="18" charset="0"/>
                <a:ea typeface="Cambria" panose="02040503050406030204" pitchFamily="18" charset="0"/>
              </a:rPr>
              <a:t>tô</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xe</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máy</a:t>
            </a:r>
            <a:endParaRPr lang="en-US" sz="2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1850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653" y="907176"/>
            <a:ext cx="7381010" cy="4708981"/>
          </a:xfrm>
          <a:prstGeom prst="rect">
            <a:avLst/>
          </a:prstGeom>
        </p:spPr>
        <p:txBody>
          <a:bodyPr wrap="square">
            <a:spAutoFit/>
          </a:bodyPr>
          <a:lstStyle/>
          <a:p>
            <a:pPr algn="just"/>
            <a:r>
              <a:rPr lang="vi-VN" sz="3000" dirty="0">
                <a:latin typeface="Cambria" panose="02040503050406030204" pitchFamily="18" charset="0"/>
                <a:ea typeface="Cambria" panose="02040503050406030204" pitchFamily="18" charset="0"/>
              </a:rPr>
              <a:t>Tiếng ồn là những âm thanh gây cảm giác khó chịu cho người nghe </a:t>
            </a:r>
            <a:r>
              <a:rPr lang="vi-VN" sz="3000" dirty="0" smtClean="0">
                <a:latin typeface="Cambria" panose="02040503050406030204" pitchFamily="18" charset="0"/>
                <a:ea typeface="Cambria" panose="02040503050406030204" pitchFamily="18" charset="0"/>
              </a:rPr>
              <a:t>hoặc </a:t>
            </a:r>
            <a:r>
              <a:rPr lang="vi-VN" sz="3000" dirty="0">
                <a:latin typeface="Cambria" panose="02040503050406030204" pitchFamily="18" charset="0"/>
                <a:ea typeface="Cambria" panose="02040503050406030204" pitchFamily="18" charset="0"/>
              </a:rPr>
              <a:t>những âm thanh phát ra không </a:t>
            </a:r>
            <a:r>
              <a:rPr lang="vi-VN" sz="3000" dirty="0" smtClean="0">
                <a:latin typeface="Cambria" panose="02040503050406030204" pitchFamily="18" charset="0"/>
                <a:ea typeface="Cambria" panose="02040503050406030204" pitchFamily="18" charset="0"/>
              </a:rPr>
              <a:t>đúng </a:t>
            </a:r>
            <a:r>
              <a:rPr lang="vi-VN" sz="3000" dirty="0">
                <a:latin typeface="Cambria" panose="02040503050406030204" pitchFamily="18" charset="0"/>
                <a:ea typeface="Cambria" panose="02040503050406030204" pitchFamily="18" charset="0"/>
              </a:rPr>
              <a:t>lúc hay vượt </a:t>
            </a:r>
            <a:r>
              <a:rPr lang="vi-VN" sz="3000" dirty="0" smtClean="0">
                <a:latin typeface="Cambria" panose="02040503050406030204" pitchFamily="18" charset="0"/>
                <a:ea typeface="Cambria" panose="02040503050406030204" pitchFamily="18" charset="0"/>
              </a:rPr>
              <a:t>quá </a:t>
            </a:r>
            <a:r>
              <a:rPr lang="vi-VN" sz="3000" dirty="0">
                <a:latin typeface="Cambria" panose="02040503050406030204" pitchFamily="18" charset="0"/>
                <a:ea typeface="Cambria" panose="02040503050406030204" pitchFamily="18" charset="0"/>
              </a:rPr>
              <a:t>mức chịu đựng của con </a:t>
            </a:r>
            <a:r>
              <a:rPr lang="vi-VN" sz="3000" dirty="0" smtClean="0">
                <a:latin typeface="Cambria" panose="02040503050406030204" pitchFamily="18" charset="0"/>
                <a:ea typeface="Cambria" panose="02040503050406030204" pitchFamily="18" charset="0"/>
              </a:rPr>
              <a:t>người.</a:t>
            </a:r>
          </a:p>
          <a:p>
            <a:pPr algn="just"/>
            <a:r>
              <a:rPr lang="vi-VN" sz="3000" dirty="0" smtClean="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Ô nhiễm tiếng ồn xảy ra khi tiếng ồn kéo dài và </a:t>
            </a:r>
            <a:r>
              <a:rPr lang="vi-VN" sz="3000" dirty="0" smtClean="0">
                <a:latin typeface="Cambria" panose="02040503050406030204" pitchFamily="18" charset="0"/>
                <a:ea typeface="Cambria" panose="02040503050406030204" pitchFamily="18" charset="0"/>
              </a:rPr>
              <a:t>lặp </a:t>
            </a:r>
            <a:r>
              <a:rPr lang="vi-VN" sz="3000" dirty="0">
                <a:latin typeface="Cambria" panose="02040503050406030204" pitchFamily="18" charset="0"/>
                <a:ea typeface="Cambria" panose="02040503050406030204" pitchFamily="18" charset="0"/>
              </a:rPr>
              <a:t>đi </a:t>
            </a:r>
            <a:r>
              <a:rPr lang="vi-VN" sz="3000" dirty="0" smtClean="0">
                <a:latin typeface="Cambria" panose="02040503050406030204" pitchFamily="18" charset="0"/>
                <a:ea typeface="Cambria" panose="02040503050406030204" pitchFamily="18" charset="0"/>
              </a:rPr>
              <a:t>lặp </a:t>
            </a:r>
            <a:r>
              <a:rPr lang="vi-VN" sz="3000" dirty="0">
                <a:latin typeface="Cambria" panose="02040503050406030204" pitchFamily="18" charset="0"/>
                <a:ea typeface="Cambria" panose="02040503050406030204" pitchFamily="18" charset="0"/>
              </a:rPr>
              <a:t>lại</a:t>
            </a:r>
            <a:r>
              <a:rPr lang="vi-VN" sz="3000" dirty="0" smtClean="0">
                <a:latin typeface="Cambria" panose="02040503050406030204" pitchFamily="18" charset="0"/>
                <a:ea typeface="Cambria" panose="02040503050406030204" pitchFamily="18" charset="0"/>
              </a:rPr>
              <a:t>.</a:t>
            </a:r>
          </a:p>
          <a:p>
            <a:pPr algn="just"/>
            <a:r>
              <a:rPr lang="vi-VN" sz="3000" dirty="0" smtClean="0">
                <a:latin typeface="Cambria" panose="02040503050406030204" pitchFamily="18" charset="0"/>
                <a:ea typeface="Cambria" panose="02040503050406030204" pitchFamily="18" charset="0"/>
              </a:rPr>
              <a:t> Ô </a:t>
            </a:r>
            <a:r>
              <a:rPr lang="vi-VN" sz="3000" dirty="0">
                <a:latin typeface="Cambria" panose="02040503050406030204" pitchFamily="18" charset="0"/>
                <a:ea typeface="Cambria" panose="02040503050406030204" pitchFamily="18" charset="0"/>
              </a:rPr>
              <a:t>nhiễm tiếng ồn có thể gây mất ngủ, đau đầu, </a:t>
            </a:r>
            <a:r>
              <a:rPr lang="vi-VN" sz="3000" dirty="0" smtClean="0">
                <a:latin typeface="Cambria" panose="02040503050406030204" pitchFamily="18" charset="0"/>
                <a:ea typeface="Cambria" panose="02040503050406030204" pitchFamily="18" charset="0"/>
              </a:rPr>
              <a:t>chống mặt</a:t>
            </a:r>
            <a:r>
              <a:rPr lang="vi-VN" sz="3000" dirty="0">
                <a:latin typeface="Cambria" panose="02040503050406030204" pitchFamily="18" charset="0"/>
                <a:ea typeface="Cambria" panose="02040503050406030204" pitchFamily="18" charset="0"/>
              </a:rPr>
              <a:t>, tổn thương tại.... </a:t>
            </a:r>
            <a:r>
              <a:rPr lang="vi-VN" sz="3000" dirty="0" smtClean="0">
                <a:latin typeface="Cambria" panose="02040503050406030204" pitchFamily="18" charset="0"/>
                <a:ea typeface="Cambria" panose="02040503050406030204" pitchFamily="18" charset="0"/>
              </a:rPr>
              <a:t>và </a:t>
            </a:r>
            <a:r>
              <a:rPr lang="vi-VN" sz="3000" dirty="0">
                <a:latin typeface="Cambria" panose="02040503050406030204" pitchFamily="18" charset="0"/>
                <a:ea typeface="Cambria" panose="02040503050406030204" pitchFamily="18" charset="0"/>
              </a:rPr>
              <a:t>ảnh hưởng tới năng </a:t>
            </a:r>
            <a:r>
              <a:rPr lang="vi-VN" sz="3000" dirty="0" smtClean="0">
                <a:latin typeface="Cambria" panose="02040503050406030204" pitchFamily="18" charset="0"/>
                <a:ea typeface="Cambria" panose="02040503050406030204" pitchFamily="18" charset="0"/>
              </a:rPr>
              <a:t>suất </a:t>
            </a:r>
            <a:r>
              <a:rPr lang="vi-VN" sz="3000" dirty="0">
                <a:latin typeface="Cambria" panose="02040503050406030204" pitchFamily="18" charset="0"/>
                <a:ea typeface="Cambria" panose="02040503050406030204" pitchFamily="18" charset="0"/>
              </a:rPr>
              <a:t>hiệu quả làm việc, trao đổi thông tin của con </a:t>
            </a:r>
            <a:r>
              <a:rPr lang="vi-VN" sz="3000" dirty="0" smtClean="0">
                <a:latin typeface="Cambria" panose="02040503050406030204" pitchFamily="18" charset="0"/>
                <a:ea typeface="Cambria" panose="02040503050406030204" pitchFamily="18" charset="0"/>
              </a:rPr>
              <a:t>người.</a:t>
            </a:r>
            <a:endParaRPr lang="en-US" sz="3000" dirty="0">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868" y="2725410"/>
            <a:ext cx="3573790" cy="3573790"/>
          </a:xfrm>
          <a:prstGeom prst="rect">
            <a:avLst/>
          </a:prstGeom>
        </p:spPr>
      </p:pic>
      <p:sp>
        <p:nvSpPr>
          <p:cNvPr id="6" name="Rectangle: Rounded Corners 3">
            <a:extLst>
              <a:ext uri="{FF2B5EF4-FFF2-40B4-BE49-F238E27FC236}">
                <a16:creationId xmlns:a16="http://schemas.microsoft.com/office/drawing/2014/main" id="{0E4F9FC5-1B14-19AD-2EDD-32EC34EA4942}"/>
              </a:ext>
            </a:extLst>
          </p:cNvPr>
          <p:cNvSpPr/>
          <p:nvPr/>
        </p:nvSpPr>
        <p:spPr>
          <a:xfrm>
            <a:off x="672716" y="575733"/>
            <a:ext cx="8064884" cy="5647267"/>
          </a:xfrm>
          <a:prstGeom prst="roundRect">
            <a:avLst/>
          </a:prstGeom>
          <a:no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86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圆角矩形 22"/>
          <p:cNvSpPr/>
          <p:nvPr/>
        </p:nvSpPr>
        <p:spPr>
          <a:xfrm>
            <a:off x="781050" y="749301"/>
            <a:ext cx="10420350" cy="548004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I. YÊU CẦU CẦN ĐẠT</a:t>
            </a:r>
            <a:endParaRPr lang="en-US"/>
          </a:p>
          <a:p>
            <a:r>
              <a:rPr lang="en-US"/>
              <a:t>* Năng lực đặc thù:</a:t>
            </a:r>
          </a:p>
          <a:p>
            <a:r>
              <a:rPr lang="en-US"/>
              <a:t>- Trình bày được lợi ích của âm thanh trong cuộc sống</a:t>
            </a:r>
          </a:p>
          <a:p>
            <a:r>
              <a:rPr lang="en-US"/>
              <a:t>- Thu thập, so sánh và trình bày được mức độ đơn giản thông tin về một số nhạc cụ thường gặp ( Một số bộ phận chính, cách làm ra âm thanh)</a:t>
            </a:r>
          </a:p>
          <a:p>
            <a:r>
              <a:rPr lang="en-US"/>
              <a:t>* Năng lực chung: năng lực tư duy, giải quyết vấn đề, giao tiếp hợp tác.</a:t>
            </a:r>
          </a:p>
          <a:p>
            <a:r>
              <a:rPr lang="en-US"/>
              <a:t>* Phẩm chất: Trách nhiệm, chăm chỉ, nhân ái</a:t>
            </a:r>
          </a:p>
          <a:p>
            <a:r>
              <a:rPr lang="en-US" b="1"/>
              <a:t>II. ĐỒ DÙNG DẠY HỌC</a:t>
            </a:r>
            <a:endParaRPr lang="en-US"/>
          </a:p>
          <a:p>
            <a:r>
              <a:rPr lang="en-US"/>
              <a:t>- GV: máy tính, ti vi, phiếu học tập </a:t>
            </a:r>
          </a:p>
          <a:p>
            <a:r>
              <a:rPr lang="en-US"/>
              <a:t>- HS: sgk, vở ghi.</a:t>
            </a:r>
          </a:p>
        </p:txBody>
      </p:sp>
      <p:pic>
        <p:nvPicPr>
          <p:cNvPr id="3" name="图片 2"/>
          <p:cNvPicPr>
            <a:picLocks noChangeAspect="1"/>
          </p:cNvPicPr>
          <p:nvPr/>
        </p:nvPicPr>
        <p:blipFill>
          <a:blip r:embed="rId3"/>
          <a:stretch>
            <a:fillRect/>
          </a:stretch>
        </p:blipFill>
        <p:spPr>
          <a:xfrm>
            <a:off x="0" y="0"/>
            <a:ext cx="12193057" cy="2066723"/>
          </a:xfrm>
          <a:prstGeom prst="rect">
            <a:avLst/>
          </a:prstGeom>
        </p:spPr>
      </p:pic>
      <p:pic>
        <p:nvPicPr>
          <p:cNvPr id="40" name="图片 39"/>
          <p:cNvPicPr>
            <a:picLocks noChangeAspect="1"/>
          </p:cNvPicPr>
          <p:nvPr/>
        </p:nvPicPr>
        <p:blipFill>
          <a:blip r:embed="rId4"/>
          <a:stretch>
            <a:fillRect/>
          </a:stretch>
        </p:blipFill>
        <p:spPr>
          <a:xfrm>
            <a:off x="-6625" y="3776827"/>
            <a:ext cx="12205250" cy="3081173"/>
          </a:xfrm>
          <a:prstGeom prst="rect">
            <a:avLst/>
          </a:prstGeom>
        </p:spPr>
      </p:pic>
      <p:pic>
        <p:nvPicPr>
          <p:cNvPr id="37" name="Picture 36">
            <a:extLst>
              <a:ext uri="{FF2B5EF4-FFF2-40B4-BE49-F238E27FC236}">
                <a16:creationId xmlns:a16="http://schemas.microsoft.com/office/drawing/2014/main" id="{6E8262E1-3B52-C256-C643-C487CA1B554F}"/>
              </a:ext>
            </a:extLst>
          </p:cNvPr>
          <p:cNvPicPr>
            <a:picLocks noChangeAspect="1"/>
          </p:cNvPicPr>
          <p:nvPr/>
        </p:nvPicPr>
        <p:blipFill>
          <a:blip r:embed="rId5"/>
          <a:stretch>
            <a:fillRect/>
          </a:stretch>
        </p:blipFill>
        <p:spPr>
          <a:xfrm>
            <a:off x="2157086" y="483789"/>
            <a:ext cx="8074710" cy="1945592"/>
          </a:xfrm>
          <a:prstGeom prst="rect">
            <a:avLst/>
          </a:prstGeom>
        </p:spPr>
      </p:pic>
      <p:sp>
        <p:nvSpPr>
          <p:cNvPr id="2" name="TextBox 1"/>
          <p:cNvSpPr txBox="1"/>
          <p:nvPr/>
        </p:nvSpPr>
        <p:spPr>
          <a:xfrm>
            <a:off x="1169023" y="1514669"/>
            <a:ext cx="8464251" cy="4524315"/>
          </a:xfrm>
          <a:prstGeom prst="rect">
            <a:avLst/>
          </a:prstGeom>
          <a:noFill/>
        </p:spPr>
        <p:txBody>
          <a:bodyPr wrap="square" rtlCol="0">
            <a:spAutoFit/>
          </a:bodyPr>
          <a:lstStyle/>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Năng</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lực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đặc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thù</a:t>
            </a:r>
            <a:r>
              <a:rPr lang="en-US" sz="2400" b="1" dirty="0" smtClean="0">
                <a:solidFill>
                  <a:srgbClr val="002060"/>
                </a:solidFill>
                <a:latin typeface="Cambria" panose="02040503050406030204" pitchFamily="18" charset="0"/>
                <a:ea typeface="Cambria" panose="02040503050406030204" pitchFamily="18" charset="0"/>
              </a:rPr>
              <a:t>:</a:t>
            </a:r>
          </a:p>
          <a:p>
            <a:pPr algn="just"/>
            <a:r>
              <a:rPr lang="vi-VN"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bày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được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lợi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ích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của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âm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thanh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trong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cuộc</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sống.</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chống</a:t>
            </a:r>
            <a:r>
              <a:rPr lang="en-US" sz="2400" dirty="0">
                <a:latin typeface="Cambria" panose="02040503050406030204" pitchFamily="18" charset="0"/>
                <a:ea typeface="Cambria" panose="02040503050406030204" pitchFamily="18" charset="0"/>
              </a:rPr>
              <a:t> ô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ồn.</a:t>
            </a:r>
            <a:endParaRPr lang="en-US" sz="2400" dirty="0" smtClean="0">
              <a:latin typeface="Cambria" panose="02040503050406030204" pitchFamily="18" charset="0"/>
              <a:ea typeface="Cambria" panose="02040503050406030204" pitchFamily="18" charset="0"/>
            </a:endParaRPr>
          </a:p>
          <a:p>
            <a:pPr algn="just"/>
            <a:r>
              <a:rPr lang="vi-VN"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Thu </a:t>
            </a:r>
            <a:r>
              <a:rPr lang="en-US" sz="2400" dirty="0" err="1" smtClean="0">
                <a:latin typeface="Cambria" panose="02040503050406030204" pitchFamily="18" charset="0"/>
                <a:ea typeface="Cambria" panose="02040503050406030204" pitchFamily="18" charset="0"/>
              </a:rPr>
              <a:t>thập</a:t>
            </a:r>
            <a:r>
              <a:rPr lang="en-US" sz="2400" dirty="0" smtClean="0">
                <a:latin typeface="Cambria" panose="02040503050406030204" pitchFamily="18" charset="0"/>
                <a:ea typeface="Cambria" panose="02040503050406030204" pitchFamily="18" charset="0"/>
              </a:rPr>
              <a:t>, so </a:t>
            </a:r>
            <a:r>
              <a:rPr lang="en-US" sz="2400" dirty="0" err="1" smtClean="0">
                <a:latin typeface="Cambria" panose="02040503050406030204" pitchFamily="18" charset="0"/>
                <a:ea typeface="Cambria" panose="02040503050406030204" pitchFamily="18" charset="0"/>
              </a:rPr>
              <a:t>sánh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bày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được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mức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độ</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giản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thông</a:t>
            </a:r>
            <a:r>
              <a:rPr lang="en-US" sz="2400" dirty="0" smtClean="0">
                <a:latin typeface="Cambria" panose="02040503050406030204" pitchFamily="18" charset="0"/>
                <a:ea typeface="Cambria" panose="02040503050406030204" pitchFamily="18" charset="0"/>
              </a:rPr>
              <a:t> tin </a:t>
            </a:r>
            <a:r>
              <a:rPr lang="en-US" sz="2400" dirty="0" err="1" smtClean="0">
                <a:latin typeface="Cambria" panose="02040503050406030204" pitchFamily="18" charset="0"/>
                <a:ea typeface="Cambria" panose="02040503050406030204" pitchFamily="18" charset="0"/>
              </a:rPr>
              <a:t>về</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một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cụ</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thường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gặp</a:t>
            </a:r>
            <a:r>
              <a:rPr lang="en-US" sz="2400" dirty="0" smtClean="0">
                <a:latin typeface="Cambria" panose="02040503050406030204" pitchFamily="18" charset="0"/>
                <a:ea typeface="Cambria" panose="02040503050406030204" pitchFamily="18" charset="0"/>
              </a:rPr>
              <a:t> ( </a:t>
            </a:r>
            <a:r>
              <a:rPr lang="en-US" sz="2400" dirty="0" err="1" smtClean="0">
                <a:latin typeface="Cambria" panose="02040503050406030204" pitchFamily="18" charset="0"/>
                <a:ea typeface="Cambria" panose="02040503050406030204" pitchFamily="18" charset="0"/>
              </a:rPr>
              <a:t>Một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bộ</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phận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chính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cách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âm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thanh</a:t>
            </a:r>
            <a:r>
              <a:rPr lang="en-US" sz="2400" dirty="0" smtClean="0">
                <a:latin typeface="Cambria" panose="02040503050406030204" pitchFamily="18" charset="0"/>
                <a:ea typeface="Cambria" panose="02040503050406030204" pitchFamily="18" charset="0"/>
              </a:rPr>
              <a:t>)</a:t>
            </a:r>
            <a:r>
              <a:rPr lang="vi-VN" sz="2400" dirty="0" smtClean="0">
                <a:latin typeface="Cambria" panose="02040503050406030204" pitchFamily="18" charset="0"/>
                <a:ea typeface="Cambria" panose="02040503050406030204" pitchFamily="18" charset="0"/>
              </a:rPr>
              <a:t>.</a:t>
            </a:r>
          </a:p>
          <a:p>
            <a:pPr algn="just"/>
            <a:r>
              <a:rPr lang="en-US"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Thực</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cộng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phòng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chống</a:t>
            </a:r>
            <a:r>
              <a:rPr lang="en-US" sz="2400" dirty="0">
                <a:latin typeface="Cambria" panose="02040503050406030204" pitchFamily="18" charset="0"/>
                <a:ea typeface="Cambria" panose="02040503050406030204" pitchFamily="18" charset="0"/>
              </a:rPr>
              <a:t> ô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cuộc</a:t>
            </a:r>
            <a:r>
              <a:rPr lang="en-US" sz="2400" dirty="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sống</a:t>
            </a:r>
            <a:endParaRPr lang="en-US" sz="2400" dirty="0" smtClean="0">
              <a:latin typeface="Cambria" panose="02040503050406030204" pitchFamily="18" charset="0"/>
              <a:ea typeface="Cambria" panose="02040503050406030204" pitchFamily="18" charset="0"/>
            </a:endParaRPr>
          </a:p>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Năng</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lực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chung</a:t>
            </a:r>
            <a:r>
              <a:rPr lang="en-US" sz="2400" b="1" dirty="0" smtClean="0">
                <a:solidFill>
                  <a:srgbClr val="002060"/>
                </a:solidFill>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năng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lực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tư</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duy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giải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quyết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vấn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đề</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giao</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tiếp</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hợp</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tác</a:t>
            </a:r>
            <a:r>
              <a:rPr lang="en-US" sz="2400" dirty="0" smtClean="0">
                <a:latin typeface="Cambria" panose="02040503050406030204" pitchFamily="18" charset="0"/>
                <a:ea typeface="Cambria" panose="02040503050406030204" pitchFamily="18" charset="0"/>
              </a:rPr>
              <a:t>.</a:t>
            </a:r>
          </a:p>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Phẩm</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chất</a:t>
            </a:r>
            <a:r>
              <a:rPr lang="en-US" sz="2400" b="1" dirty="0" smtClean="0">
                <a:solidFill>
                  <a:srgbClr val="002060"/>
                </a:solidFill>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Trách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nhiệm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chăm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chỉ</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nhân</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ái.</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9850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755" y="662116"/>
            <a:ext cx="9220492" cy="715581"/>
          </a:xfrm>
          <a:prstGeom prst="rect">
            <a:avLst/>
          </a:prstGeom>
        </p:spPr>
        <p:txBody>
          <a:bodyPr wrap="square">
            <a:spAutoFit/>
          </a:bodyPr>
          <a:lstStyle/>
          <a:p>
            <a:pPr algn="ctr">
              <a:lnSpc>
                <a:spcPct val="135000"/>
              </a:lnSpc>
              <a:spcAft>
                <a:spcPts val="0"/>
              </a:spcAft>
              <a:tabLst>
                <a:tab pos="255270" algn="l"/>
              </a:tabLst>
            </a:pPr>
            <a:r>
              <a:rPr lang="vi-VN" sz="3000" b="1" dirty="0" smtClean="0">
                <a:solidFill>
                  <a:srgbClr val="002060"/>
                </a:solidFill>
                <a:latin typeface="Cambria" panose="02040503050406030204" pitchFamily="18" charset="0"/>
                <a:ea typeface="Cambria" panose="02040503050406030204" pitchFamily="18" charset="0"/>
              </a:rPr>
              <a:t>Em hãy </a:t>
            </a:r>
            <a:r>
              <a:rPr lang="en-US" sz="3000" b="1" dirty="0" err="1" smtClean="0">
                <a:solidFill>
                  <a:srgbClr val="002060"/>
                </a:solidFill>
                <a:latin typeface="Cambria" panose="02040503050406030204" pitchFamily="18" charset="0"/>
                <a:ea typeface="Cambria" panose="02040503050406030204" pitchFamily="18" charset="0"/>
              </a:rPr>
              <a:t>đề</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xuất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giảm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tiếng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ồn</a:t>
            </a:r>
            <a:r>
              <a:rPr lang="en-US" sz="3000" b="1" dirty="0">
                <a:solidFill>
                  <a:srgbClr val="002060"/>
                </a:solidFill>
                <a:latin typeface="Cambria" panose="02040503050406030204" pitchFamily="18" charset="0"/>
                <a:ea typeface="Cambria" panose="02040503050406030204" pitchFamily="18" charset="0"/>
              </a:rPr>
              <a:t> ở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749552" y="1377697"/>
            <a:ext cx="8692896" cy="23689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292" y="4097445"/>
            <a:ext cx="4296543" cy="2653748"/>
          </a:xfrm>
          <a:prstGeom prst="rect">
            <a:avLst/>
          </a:prstGeom>
        </p:spPr>
      </p:pic>
      <p:sp>
        <p:nvSpPr>
          <p:cNvPr id="5" name="Rectangle 4"/>
          <p:cNvSpPr/>
          <p:nvPr/>
        </p:nvSpPr>
        <p:spPr>
          <a:xfrm>
            <a:off x="2750100" y="3666558"/>
            <a:ext cx="1407758" cy="430887"/>
          </a:xfrm>
          <a:prstGeom prst="rect">
            <a:avLst/>
          </a:prstGeom>
        </p:spPr>
        <p:txBody>
          <a:bodyPr wrap="none">
            <a:spAutoFit/>
          </a:bodyPr>
          <a:lstStyle/>
          <a:p>
            <a:r>
              <a:rPr lang="en-US" sz="2200" b="1" dirty="0" err="1">
                <a:latin typeface="Cambria" panose="02040503050406030204" pitchFamily="18" charset="0"/>
                <a:ea typeface="Cambria" panose="02040503050406030204" pitchFamily="18" charset="0"/>
              </a:rPr>
              <a:t>Đóng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cửa</a:t>
            </a:r>
            <a:endParaRPr lang="en-US" sz="2200" b="1" dirty="0">
              <a:latin typeface="Cambria" panose="02040503050406030204" pitchFamily="18" charset="0"/>
              <a:ea typeface="Cambria" panose="02040503050406030204" pitchFamily="18" charset="0"/>
            </a:endParaRPr>
          </a:p>
        </p:txBody>
      </p:sp>
      <p:sp>
        <p:nvSpPr>
          <p:cNvPr id="6" name="Rectangle 5"/>
          <p:cNvSpPr/>
          <p:nvPr/>
        </p:nvSpPr>
        <p:spPr>
          <a:xfrm>
            <a:off x="4720672" y="3666558"/>
            <a:ext cx="2932213" cy="1006429"/>
          </a:xfrm>
          <a:prstGeom prst="rect">
            <a:avLst/>
          </a:prstGeom>
        </p:spPr>
        <p:txBody>
          <a:bodyPr wrap="none">
            <a:spAutoFit/>
          </a:bodyPr>
          <a:lstStyle/>
          <a:p>
            <a:pPr algn="ctr">
              <a:lnSpc>
                <a:spcPct val="135000"/>
              </a:lnSpc>
              <a:spcAft>
                <a:spcPts val="0"/>
              </a:spcAft>
              <a:tabLst>
                <a:tab pos="255270" algn="l"/>
              </a:tabLst>
            </a:pPr>
            <a:r>
              <a:rPr lang="vi-VN" sz="2200" b="1" dirty="0" err="1" smtClean="0">
                <a:latin typeface="Cambria" panose="02040503050406030204" pitchFamily="18" charset="0"/>
                <a:ea typeface="Cambria" panose="02040503050406030204" pitchFamily="18" charset="0"/>
              </a:rPr>
              <a:t>Đ</a:t>
            </a:r>
            <a:r>
              <a:rPr lang="en-US" sz="2200" b="1" dirty="0" err="1" smtClean="0">
                <a:latin typeface="Cambria" panose="02040503050406030204" pitchFamily="18" charset="0"/>
                <a:ea typeface="Cambria" panose="02040503050406030204" pitchFamily="18" charset="0"/>
              </a:rPr>
              <a:t>eo</a:t>
            </a:r>
            <a:r>
              <a:rPr lang="en-US" sz="2200" b="1" dirty="0" smtClean="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bịt</a:t>
            </a:r>
            <a:r>
              <a:rPr lang="en-US" sz="2200" b="1" dirty="0">
                <a:latin typeface="Cambria" panose="02040503050406030204" pitchFamily="18" charset="0"/>
                <a:ea typeface="Cambria" panose="02040503050406030204" pitchFamily="18" charset="0"/>
              </a:rPr>
              <a:t> tai </a:t>
            </a:r>
            <a:endParaRPr lang="en-US" sz="2200" b="1" dirty="0" smtClean="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2200" b="1" dirty="0" err="1" smtClean="0">
                <a:latin typeface="Cambria" panose="02040503050406030204" pitchFamily="18" charset="0"/>
                <a:ea typeface="Cambria" panose="02040503050406030204" pitchFamily="18" charset="0"/>
              </a:rPr>
              <a:t>để</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làm</a:t>
            </a:r>
            <a:r>
              <a:rPr lang="en-US" sz="2200" b="1" dirty="0" smtClean="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giảm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tiếng</a:t>
            </a:r>
            <a:r>
              <a:rPr lang="en-US" sz="2200" b="1" dirty="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ồn</a:t>
            </a:r>
            <a:endParaRPr lang="en-US" sz="2200" b="1" dirty="0">
              <a:latin typeface="Cambria" panose="02040503050406030204" pitchFamily="18" charset="0"/>
              <a:ea typeface="Cambria" panose="02040503050406030204" pitchFamily="18" charset="0"/>
            </a:endParaRPr>
          </a:p>
        </p:txBody>
      </p:sp>
      <p:sp>
        <p:nvSpPr>
          <p:cNvPr id="7" name="Rectangle 6"/>
          <p:cNvSpPr/>
          <p:nvPr/>
        </p:nvSpPr>
        <p:spPr>
          <a:xfrm>
            <a:off x="7620023" y="3715427"/>
            <a:ext cx="2943224" cy="938719"/>
          </a:xfrm>
          <a:prstGeom prst="rect">
            <a:avLst/>
          </a:prstGeom>
        </p:spPr>
        <p:txBody>
          <a:bodyPr wrap="square">
            <a:spAutoFit/>
          </a:bodyPr>
          <a:lstStyle/>
          <a:p>
            <a:pPr algn="ctr"/>
            <a:r>
              <a:rPr lang="en-US" sz="2200" b="1" dirty="0" err="1">
                <a:latin typeface="Cambria" panose="02040503050406030204" pitchFamily="18" charset="0"/>
                <a:ea typeface="Cambria" panose="02040503050406030204" pitchFamily="18" charset="0"/>
              </a:rPr>
              <a:t>Dựng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tấm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cách</a:t>
            </a:r>
            <a:r>
              <a:rPr lang="en-US" sz="2200" b="1" dirty="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âm, </a:t>
            </a:r>
            <a:endParaRPr lang="en-US" sz="2200" b="1" dirty="0" smtClean="0">
              <a:latin typeface="Cambria" panose="02040503050406030204" pitchFamily="18" charset="0"/>
              <a:ea typeface="Cambria" panose="02040503050406030204" pitchFamily="18" charset="0"/>
            </a:endParaRPr>
          </a:p>
          <a:p>
            <a:pPr algn="ctr">
              <a:lnSpc>
                <a:spcPct val="150000"/>
              </a:lnSpc>
            </a:pPr>
            <a:r>
              <a:rPr lang="vi-VN" sz="2200" b="1" dirty="0" smtClean="0">
                <a:latin typeface="Cambria" panose="02040503050406030204" pitchFamily="18" charset="0"/>
                <a:ea typeface="Cambria" panose="02040503050406030204" pitchFamily="18" charset="0"/>
              </a:rPr>
              <a:t>t</a:t>
            </a:r>
            <a:r>
              <a:rPr lang="en-US" sz="2200" b="1" dirty="0" err="1" smtClean="0">
                <a:latin typeface="Cambria" panose="02040503050406030204" pitchFamily="18" charset="0"/>
                <a:ea typeface="Cambria" panose="02040503050406030204" pitchFamily="18" charset="0"/>
              </a:rPr>
              <a:t>rồng</a:t>
            </a:r>
            <a:r>
              <a:rPr lang="en-US" sz="2200" b="1" dirty="0" smtClean="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cây</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ven</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đường</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1667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a:extLst>
              <a:ext uri="{FF2B5EF4-FFF2-40B4-BE49-F238E27FC236}">
                <a16:creationId xmlns:a16="http://schemas.microsoft.com/office/drawing/2014/main" id="{63B44561-F657-CE5C-5CAF-F1DF60096BD6}"/>
              </a:ext>
            </a:extLst>
          </p:cNvPr>
          <p:cNvSpPr/>
          <p:nvPr/>
        </p:nvSpPr>
        <p:spPr>
          <a:xfrm>
            <a:off x="1259840" y="485014"/>
            <a:ext cx="967232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smtClean="0">
                <a:solidFill>
                  <a:schemeClr val="bg1"/>
                </a:solidFill>
                <a:latin typeface="Cambria" panose="02040503050406030204" pitchFamily="18" charset="0"/>
                <a:ea typeface="Cambria" panose="02040503050406030204" pitchFamily="18" charset="0"/>
              </a:rPr>
              <a:t>Kể </a:t>
            </a:r>
            <a:r>
              <a:rPr lang="vi-VN" sz="4000" dirty="0">
                <a:solidFill>
                  <a:schemeClr val="bg1"/>
                </a:solidFill>
                <a:latin typeface="Cambria" panose="02040503050406030204" pitchFamily="18" charset="0"/>
                <a:ea typeface="Cambria" panose="02040503050406030204" pitchFamily="18" charset="0"/>
              </a:rPr>
              <a:t>những tiếng ồn em thường nghe thấy ở trường và ở nhà</a:t>
            </a:r>
            <a:r>
              <a:rPr lang="vi-VN" sz="4000" dirty="0" smtClean="0">
                <a:solidFill>
                  <a:schemeClr val="bg1"/>
                </a:solidFill>
                <a:latin typeface="Cambria" panose="02040503050406030204" pitchFamily="18" charset="0"/>
                <a:ea typeface="Cambria" panose="02040503050406030204" pitchFamily="18" charset="0"/>
              </a:rPr>
              <a:t>.</a:t>
            </a:r>
            <a:endParaRPr lang="vi-VN" sz="40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939801" y="2119843"/>
            <a:ext cx="6781800" cy="3600986"/>
          </a:xfrm>
          <a:prstGeom prst="rect">
            <a:avLst/>
          </a:prstGeom>
        </p:spPr>
        <p:txBody>
          <a:bodyPr wrap="square">
            <a:spAutoFit/>
          </a:bodyPr>
          <a:lstStyle/>
          <a:p>
            <a:pPr algn="just"/>
            <a:r>
              <a:rPr lang="en-US" sz="3800" dirty="0" smtClean="0">
                <a:latin typeface="Cambria" panose="02040503050406030204" pitchFamily="18" charset="0"/>
                <a:ea typeface="Cambria" panose="02040503050406030204" pitchFamily="18" charset="0"/>
              </a:rPr>
              <a:t>- T</a:t>
            </a:r>
            <a:r>
              <a:rPr lang="vi-VN" sz="3800" dirty="0" smtClean="0">
                <a:latin typeface="Cambria" panose="02040503050406030204" pitchFamily="18" charset="0"/>
                <a:ea typeface="Cambria" panose="02040503050406030204" pitchFamily="18" charset="0"/>
              </a:rPr>
              <a:t>iếng </a:t>
            </a:r>
            <a:r>
              <a:rPr lang="vi-VN" sz="3800" dirty="0">
                <a:latin typeface="Cambria" panose="02040503050406030204" pitchFamily="18" charset="0"/>
                <a:ea typeface="Cambria" panose="02040503050406030204" pitchFamily="18" charset="0"/>
              </a:rPr>
              <a:t>ồn ở trường học trong giờ ra chơi.</a:t>
            </a:r>
          </a:p>
          <a:p>
            <a:pPr algn="just"/>
            <a:r>
              <a:rPr lang="vi-VN" sz="3800" dirty="0">
                <a:latin typeface="Cambria" panose="02040503050406030204" pitchFamily="18" charset="0"/>
                <a:ea typeface="Cambria" panose="02040503050406030204" pitchFamily="18" charset="0"/>
              </a:rPr>
              <a:t>- Các tiếng ồn ở nhà: tiếng động cơ ô tô, xe máy, ti vi, loa đài, chợ, chó sủa trong đêm, máy cưa, máy khoan bê tông,...</a:t>
            </a:r>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441" y="2015068"/>
            <a:ext cx="4219333" cy="4048403"/>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1331736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1862926"/>
            <a:ext cx="6595533" cy="3323987"/>
          </a:xfrm>
          <a:prstGeom prst="rect">
            <a:avLst/>
          </a:prstGeom>
        </p:spPr>
        <p:txBody>
          <a:bodyPr wrap="square">
            <a:spAutoFit/>
          </a:bodyPr>
          <a:lstStyle/>
          <a:p>
            <a:pPr algn="just"/>
            <a:r>
              <a:rPr lang="vi-VN" sz="3500" dirty="0" smtClean="0">
                <a:latin typeface="Cambria" panose="02040503050406030204" pitchFamily="18" charset="0"/>
                <a:ea typeface="Cambria" panose="02040503050406030204" pitchFamily="18" charset="0"/>
              </a:rPr>
              <a:t>Tiếng </a:t>
            </a:r>
            <a:r>
              <a:rPr lang="vi-VN" sz="3500" dirty="0">
                <a:latin typeface="Cambria" panose="02040503050406030204" pitchFamily="18" charset="0"/>
                <a:ea typeface="Cambria" panose="02040503050406030204" pitchFamily="18" charset="0"/>
              </a:rPr>
              <a:t>ồn ảnh hưởng đến sức khoẻ và đời sống của con người: gây mệt mỏi, giảm thính lực, cao huyết áp, tim mạch, các bệnh đường tiêu hóa, rối loạn giấc ngủ, thay đổi chức năng miễn dịch…</a:t>
            </a:r>
          </a:p>
        </p:txBody>
      </p:sp>
      <p:sp>
        <p:nvSpPr>
          <p:cNvPr id="3" name="矩形: 圆角 4">
            <a:extLst>
              <a:ext uri="{FF2B5EF4-FFF2-40B4-BE49-F238E27FC236}">
                <a16:creationId xmlns:a16="http://schemas.microsoft.com/office/drawing/2014/main" id="{63B44561-F657-CE5C-5CAF-F1DF60096BD6}"/>
              </a:ext>
            </a:extLst>
          </p:cNvPr>
          <p:cNvSpPr/>
          <p:nvPr/>
        </p:nvSpPr>
        <p:spPr>
          <a:xfrm>
            <a:off x="1508760" y="319679"/>
            <a:ext cx="917448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err="1" smtClean="0">
                <a:latin typeface="Cambria" panose="02040503050406030204" pitchFamily="18" charset="0"/>
                <a:ea typeface="Cambria" panose="02040503050406030204" pitchFamily="18" charset="0"/>
              </a:rPr>
              <a:t>Em</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hãy</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nêu </a:t>
            </a:r>
            <a:r>
              <a:rPr lang="vi-VN" sz="4000" dirty="0">
                <a:latin typeface="Cambria" panose="02040503050406030204" pitchFamily="18" charset="0"/>
                <a:ea typeface="Cambria" panose="02040503050406030204" pitchFamily="18" charset="0"/>
              </a:rPr>
              <a:t>tác hại của tiếng ồn đối </a:t>
            </a:r>
            <a:r>
              <a:rPr lang="vi-VN" sz="4000" dirty="0" smtClean="0">
                <a:latin typeface="Cambria" panose="02040503050406030204" pitchFamily="18" charset="0"/>
                <a:ea typeface="Cambria" panose="02040503050406030204" pitchFamily="18" charset="0"/>
              </a:rPr>
              <a:t>với</a:t>
            </a:r>
          </a:p>
          <a:p>
            <a:pPr algn="ctr">
              <a:defRPr/>
            </a:pPr>
            <a:r>
              <a:rPr lang="vi-VN" sz="4000" dirty="0" smtClean="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con người</a:t>
            </a:r>
            <a:r>
              <a:rPr lang="vi-VN" sz="4000" dirty="0" smtClean="0">
                <a:latin typeface="Cambria" panose="02040503050406030204" pitchFamily="18" charset="0"/>
                <a:ea typeface="Cambria" panose="02040503050406030204" pitchFamily="18" charset="0"/>
              </a:rPr>
              <a:t>.</a:t>
            </a:r>
            <a:endParaRPr lang="vi-VN" sz="4000" dirty="0">
              <a:latin typeface="Cambria" panose="02040503050406030204" pitchFamily="18" charset="0"/>
              <a:ea typeface="Cambria" panose="020405030504060302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67" y="1862926"/>
            <a:ext cx="4070157" cy="3905270"/>
          </a:xfrm>
          <a:prstGeom prst="rect">
            <a:avLst/>
          </a:prstGeom>
        </p:spPr>
      </p:pic>
      <p:pic>
        <p:nvPicPr>
          <p:cNvPr id="5"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93774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FC43B2-8CE3-8E45-1D07-ECC9B357B531}"/>
              </a:ext>
            </a:extLst>
          </p:cNvPr>
          <p:cNvGrpSpPr/>
          <p:nvPr/>
        </p:nvGrpSpPr>
        <p:grpSpPr>
          <a:xfrm>
            <a:off x="0" y="1104105"/>
            <a:ext cx="8463280" cy="5753895"/>
            <a:chOff x="-899271" y="1731588"/>
            <a:chExt cx="7010602" cy="6168325"/>
          </a:xfrm>
        </p:grpSpPr>
        <p:pic>
          <p:nvPicPr>
            <p:cNvPr id="7" name="图片 28">
              <a:extLst>
                <a:ext uri="{FF2B5EF4-FFF2-40B4-BE49-F238E27FC236}">
                  <a16:creationId xmlns:a16="http://schemas.microsoft.com/office/drawing/2014/main" id="{923F2812-1517-B7F9-DB0A-ADE1EFCA332E}"/>
                </a:ext>
              </a:extLst>
            </p:cNvPr>
            <p:cNvPicPr>
              <a:picLocks noChangeAspect="1"/>
            </p:cNvPicPr>
            <p:nvPr/>
          </p:nvPicPr>
          <p:blipFill rotWithShape="1">
            <a:blip r:embed="rId2"/>
            <a:srcRect l="-2588" t="19637" r="2588" b="17818"/>
            <a:stretch/>
          </p:blipFill>
          <p:spPr>
            <a:xfrm>
              <a:off x="-899271" y="2048295"/>
              <a:ext cx="7010602" cy="5851618"/>
            </a:xfrm>
            <a:prstGeom prst="rect">
              <a:avLst/>
            </a:prstGeom>
          </p:spPr>
        </p:pic>
        <p:sp>
          <p:nvSpPr>
            <p:cNvPr id="8" name="TextBox 7">
              <a:extLst>
                <a:ext uri="{FF2B5EF4-FFF2-40B4-BE49-F238E27FC236}">
                  <a16:creationId xmlns:a16="http://schemas.microsoft.com/office/drawing/2014/main" id="{78DA56A8-41D1-DB03-CF14-F6D7C06A8CFC}"/>
                </a:ext>
              </a:extLst>
            </p:cNvPr>
            <p:cNvSpPr txBox="1"/>
            <p:nvPr/>
          </p:nvSpPr>
          <p:spPr>
            <a:xfrm>
              <a:off x="917084" y="1731588"/>
              <a:ext cx="4988386" cy="677108"/>
            </a:xfrm>
            <a:prstGeom prst="rect">
              <a:avLst/>
            </a:prstGeom>
            <a:noFill/>
          </p:spPr>
          <p:txBody>
            <a:bodyPr wrap="square">
              <a:spAutoFit/>
            </a:bodyPr>
            <a:lstStyle/>
            <a:p>
              <a:pPr algn="just" rtl="0"/>
              <a:endParaRPr lang="vi-VN" sz="3800" b="1" i="0" dirty="0">
                <a:solidFill>
                  <a:srgbClr val="3E7B61"/>
                </a:solidFill>
                <a:effectLst/>
                <a:latin typeface="Cambria" panose="02040503050406030204" pitchFamily="18" charset="0"/>
              </a:endParaRPr>
            </a:p>
          </p:txBody>
        </p:sp>
      </p:grpSp>
      <p:sp>
        <p:nvSpPr>
          <p:cNvPr id="9" name="Rectangle 8"/>
          <p:cNvSpPr/>
          <p:nvPr/>
        </p:nvSpPr>
        <p:spPr>
          <a:xfrm>
            <a:off x="1515533" y="2040842"/>
            <a:ext cx="6011334" cy="4031873"/>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Một số biện pháp chống ô nhiễm tiếng ồn: không gây tiếng ồn ở nơi công cộng; sử dụng các vật ngăn cách làm giảm tiếng ồn truyền đến tai; tuyên truyền cho </a:t>
            </a:r>
            <a:r>
              <a:rPr lang="vi-VN" sz="3200" dirty="0" smtClean="0">
                <a:latin typeface="Cambria" panose="02040503050406030204" pitchFamily="18" charset="0"/>
                <a:ea typeface="Cambria" panose="02040503050406030204" pitchFamily="18" charset="0"/>
              </a:rPr>
              <a:t>người </a:t>
            </a:r>
            <a:r>
              <a:rPr lang="vi-VN" sz="3200" dirty="0">
                <a:latin typeface="Cambria" panose="02040503050406030204" pitchFamily="18" charset="0"/>
                <a:ea typeface="Cambria" panose="02040503050406030204" pitchFamily="18" charset="0"/>
              </a:rPr>
              <a:t>thân và những người xung quanh biết tác hại của tiếng ồn và cách phòng tránh chúng, ...</a:t>
            </a:r>
          </a:p>
        </p:txBody>
      </p:sp>
      <p:sp>
        <p:nvSpPr>
          <p:cNvPr id="10" name="矩形: 圆角 4">
            <a:extLst>
              <a:ext uri="{FF2B5EF4-FFF2-40B4-BE49-F238E27FC236}">
                <a16:creationId xmlns:a16="http://schemas.microsoft.com/office/drawing/2014/main" id="{63B44561-F657-CE5C-5CAF-F1DF60096BD6}"/>
              </a:ext>
            </a:extLst>
          </p:cNvPr>
          <p:cNvSpPr/>
          <p:nvPr/>
        </p:nvSpPr>
        <p:spPr>
          <a:xfrm>
            <a:off x="1398403" y="276255"/>
            <a:ext cx="9174481"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11" name="Rectangle 10"/>
          <p:cNvSpPr/>
          <p:nvPr/>
        </p:nvSpPr>
        <p:spPr>
          <a:xfrm>
            <a:off x="1621076" y="208607"/>
            <a:ext cx="8729134" cy="1169551"/>
          </a:xfrm>
          <a:prstGeom prst="rect">
            <a:avLst/>
          </a:prstGeom>
        </p:spPr>
        <p:txBody>
          <a:bodyPr wrap="square">
            <a:spAutoFit/>
          </a:bodyPr>
          <a:lstStyle/>
          <a:p>
            <a:pPr algn="just"/>
            <a:r>
              <a:rPr lang="vi-VN" sz="3500" dirty="0" smtClean="0">
                <a:solidFill>
                  <a:schemeClr val="bg1"/>
                </a:solidFill>
                <a:latin typeface="Cambria" panose="02040503050406030204" pitchFamily="18" charset="0"/>
                <a:ea typeface="Cambria" panose="02040503050406030204" pitchFamily="18" charset="0"/>
              </a:rPr>
              <a:t>Em có thể làm gì để giảm tác hại của ô nhiễm tiếng ồn cho bản thân và những người khác?</a:t>
            </a:r>
            <a:endParaRPr lang="vi-VN" sz="3500" dirty="0">
              <a:solidFill>
                <a:schemeClr val="bg1"/>
              </a:solidFill>
              <a:latin typeface="Cambria" panose="02040503050406030204" pitchFamily="18" charset="0"/>
              <a:ea typeface="Cambria" panose="02040503050406030204" pitchFamily="18" charset="0"/>
            </a:endParaRPr>
          </a:p>
        </p:txBody>
      </p:sp>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067" y="2462988"/>
            <a:ext cx="4070157" cy="3905270"/>
          </a:xfrm>
          <a:prstGeom prst="rect">
            <a:avLst/>
          </a:prstGeom>
        </p:spPr>
      </p:pic>
    </p:spTree>
    <p:extLst>
      <p:ext uri="{BB962C8B-B14F-4D97-AF65-F5344CB8AC3E}">
        <p14:creationId xmlns:p14="http://schemas.microsoft.com/office/powerpoint/2010/main" val="2181561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id="{63B44561-F657-CE5C-5CAF-F1DF60096BD6}"/>
              </a:ext>
            </a:extLst>
          </p:cNvPr>
          <p:cNvSpPr/>
          <p:nvPr/>
        </p:nvSpPr>
        <p:spPr>
          <a:xfrm>
            <a:off x="1368522" y="545365"/>
            <a:ext cx="9454957"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2" name="Rectangle 1"/>
          <p:cNvSpPr/>
          <p:nvPr/>
        </p:nvSpPr>
        <p:spPr>
          <a:xfrm>
            <a:off x="1472771" y="504683"/>
            <a:ext cx="9246458" cy="1169551"/>
          </a:xfrm>
          <a:prstGeom prst="rect">
            <a:avLst/>
          </a:prstGeom>
        </p:spPr>
        <p:txBody>
          <a:bodyPr wrap="square">
            <a:spAutoFit/>
          </a:bodyPr>
          <a:lstStyle/>
          <a:p>
            <a:pPr algn="ctr"/>
            <a:r>
              <a:rPr lang="vi-VN" sz="3500" dirty="0" smtClean="0">
                <a:solidFill>
                  <a:schemeClr val="bg1"/>
                </a:solidFill>
                <a:latin typeface="Cambria" panose="02040503050406030204" pitchFamily="18" charset="0"/>
                <a:ea typeface="Cambria" panose="02040503050406030204" pitchFamily="18" charset="0"/>
              </a:rPr>
              <a:t>Khi </a:t>
            </a:r>
            <a:r>
              <a:rPr lang="vi-VN" sz="3500" dirty="0">
                <a:solidFill>
                  <a:schemeClr val="bg1"/>
                </a:solidFill>
                <a:latin typeface="Cambria" panose="02040503050406030204" pitchFamily="18" charset="0"/>
                <a:ea typeface="Cambria" panose="02040503050406030204" pitchFamily="18" charset="0"/>
              </a:rPr>
              <a:t>tham quan viện bảo tàng, em sẽ nói gì với các bạn đang thảo luận sôi nổi và cười nói to</a:t>
            </a:r>
            <a:r>
              <a:rPr lang="vi-VN" sz="3500" dirty="0" smtClean="0">
                <a:solidFill>
                  <a:schemeClr val="bg1"/>
                </a:solidFill>
                <a:latin typeface="Cambria" panose="02040503050406030204" pitchFamily="18" charset="0"/>
                <a:ea typeface="Cambria" panose="02040503050406030204" pitchFamily="18" charset="0"/>
              </a:rPr>
              <a:t>?</a:t>
            </a:r>
          </a:p>
        </p:txBody>
      </p:sp>
      <p:sp>
        <p:nvSpPr>
          <p:cNvPr id="3" name="TextBox 2"/>
          <p:cNvSpPr txBox="1"/>
          <p:nvPr/>
        </p:nvSpPr>
        <p:spPr>
          <a:xfrm>
            <a:off x="1317625" y="2042397"/>
            <a:ext cx="6111875" cy="4139595"/>
          </a:xfrm>
          <a:prstGeom prst="rect">
            <a:avLst/>
          </a:prstGeom>
          <a:noFill/>
        </p:spPr>
        <p:txBody>
          <a:bodyPr wrap="square" rtlCol="0">
            <a:spAutoFit/>
          </a:bodyPr>
          <a:lstStyle/>
          <a:p>
            <a:pPr algn="just"/>
            <a:r>
              <a:rPr lang="vi-VN" sz="3500" dirty="0">
                <a:solidFill>
                  <a:srgbClr val="002060"/>
                </a:solidFill>
                <a:latin typeface="Cambria" panose="02040503050406030204" pitchFamily="18" charset="0"/>
                <a:ea typeface="Cambria" panose="02040503050406030204" pitchFamily="18" charset="0"/>
              </a:rPr>
              <a:t>Khi tham quan viện bảo tàng, với các bạn đang thảo luận sôi nổi và cười nói to em sẽ nói các bạn không được cười nói to vì như vậy sẽ gây tiếng ồn làm ảnh hưởng đến những người xung quanh.</a:t>
            </a:r>
            <a:endParaRPr lang="en-US" sz="3500" dirty="0">
              <a:solidFill>
                <a:srgbClr val="002060"/>
              </a:solidFill>
              <a:latin typeface="Cambria" panose="02040503050406030204" pitchFamily="18" charset="0"/>
              <a:ea typeface="Cambria" panose="02040503050406030204" pitchFamily="18" charset="0"/>
            </a:endParaRPr>
          </a:p>
          <a:p>
            <a:endParaRPr lang="en-US" dirty="0"/>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667" y="2276722"/>
            <a:ext cx="4070157" cy="3905270"/>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316687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933" y="1444292"/>
            <a:ext cx="9821333" cy="3862596"/>
          </a:xfrm>
          <a:prstGeom prst="rect">
            <a:avLst/>
          </a:prstGeom>
        </p:spPr>
        <p:txBody>
          <a:bodyPr wrap="square">
            <a:spAutoFit/>
          </a:bodyPr>
          <a:lstStyle/>
          <a:p>
            <a:pPr algn="just"/>
            <a:r>
              <a:rPr lang="en-US" sz="3500" dirty="0" err="1">
                <a:latin typeface="Cambria" panose="02040503050406030204" pitchFamily="18" charset="0"/>
                <a:ea typeface="Cambria" panose="02040503050406030204" pitchFamily="18" charset="0"/>
              </a:rPr>
              <a:t>Dễ</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giảm</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phát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ra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từ</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độ</a:t>
            </a:r>
            <a:r>
              <a:rPr lang="en-US" sz="3500" dirty="0" smtClean="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cơ</a:t>
            </a:r>
            <a:r>
              <a:rPr lang="en-US" sz="3500" dirty="0">
                <a:latin typeface="Cambria" panose="02040503050406030204" pitchFamily="18" charset="0"/>
                <a:ea typeface="Cambria" panose="02040503050406030204" pitchFamily="18" charset="0"/>
              </a:rPr>
              <a:t> ô </a:t>
            </a:r>
            <a:r>
              <a:rPr lang="en-US" sz="3500" dirty="0" err="1">
                <a:latin typeface="Cambria" panose="02040503050406030204" pitchFamily="18" charset="0"/>
                <a:ea typeface="Cambria" panose="02040503050406030204" pitchFamily="18" charset="0"/>
              </a:rPr>
              <a:t>tô</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tả</a:t>
            </a:r>
            <a:r>
              <a:rPr lang="en-US" sz="3500" dirty="0" err="1" smtClean="0">
                <a:latin typeface="Cambria" panose="02040503050406030204" pitchFamily="18" charset="0"/>
                <a:ea typeface="Cambria" panose="02040503050406030204" pitchFamily="18" charset="0"/>
              </a:rPr>
              <a:t>i</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máy</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lắp</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phương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tiện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a:t>
            </a:r>
            <a:r>
              <a:rPr lang="en-US" sz="3500" dirty="0" smtClean="0">
                <a:latin typeface="Cambria" panose="02040503050406030204" pitchFamily="18" charset="0"/>
                <a:ea typeface="Cambria" panose="02040503050406030204" pitchFamily="18" charset="0"/>
              </a:rPr>
              <a:t>ó</a:t>
            </a:r>
            <a:r>
              <a:rPr lang="en-US" sz="3500" dirty="0">
                <a:latin typeface="Cambria" panose="02040503050406030204" pitchFamily="18" charset="0"/>
                <a:ea typeface="Cambria" panose="02040503050406030204" pitchFamily="18" charset="0"/>
              </a:rPr>
              <a:t>. Ở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căn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chung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cư</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sử</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dụng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cửa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kính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thảm</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lát</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sàn</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dày,</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trần</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thạch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cao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để</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ngăn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cần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một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số</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trường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hợp</a:t>
            </a:r>
            <a:r>
              <a:rPr lang="en-US" sz="3500" dirty="0">
                <a:latin typeface="Cambria" panose="02040503050406030204" pitchFamily="18" charset="0"/>
                <a:ea typeface="Cambria" panose="02040503050406030204" pitchFamily="18" charset="0"/>
              </a:rPr>
              <a:t>, ở </a:t>
            </a:r>
            <a:r>
              <a:rPr lang="en-US" sz="3500" dirty="0" err="1">
                <a:latin typeface="Cambria" panose="02040503050406030204" pitchFamily="18" charset="0"/>
                <a:ea typeface="Cambria" panose="02040503050406030204" pitchFamily="18" charset="0"/>
              </a:rPr>
              <a:t>khoảng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trống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giữa</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các</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bức</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tườ</a:t>
            </a:r>
            <a:r>
              <a:rPr lang="en-US" sz="3500" dirty="0" smtClean="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còn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a:t>
            </a:r>
            <a:r>
              <a:rPr lang="en-US" sz="3500" dirty="0" err="1" smtClean="0">
                <a:latin typeface="Cambria" panose="02040503050406030204" pitchFamily="18" charset="0"/>
                <a:ea typeface="Cambria" panose="02040503050406030204" pitchFamily="18" charset="0"/>
              </a:rPr>
              <a:t>ược</a:t>
            </a:r>
            <a:r>
              <a:rPr lang="en-US" sz="3500" dirty="0" smtClean="0">
                <a:latin typeface="Cambria" panose="02040503050406030204" pitchFamily="18" charset="0"/>
                <a:ea typeface="Cambria" panose="02040503050406030204" pitchFamily="18" charset="0"/>
              </a:rPr>
              <a:t> </a:t>
            </a:r>
            <a:r>
              <a:rPr lang="en-US" sz="3500" dirty="0" err="1" smtClean="0">
                <a:latin typeface="Cambria" panose="02040503050406030204" pitchFamily="18" charset="0"/>
                <a:ea typeface="Cambria" panose="02040503050406030204" pitchFamily="18" charset="0"/>
              </a:rPr>
              <a:t>lấp</a:t>
            </a:r>
            <a:r>
              <a:rPr lang="en-US" sz="3500" dirty="0" smtClean="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đầ</a:t>
            </a:r>
            <a:r>
              <a:rPr lang="en-US" sz="3500" dirty="0" smtClean="0">
                <a:latin typeface="Cambria" panose="02040503050406030204" pitchFamily="18" charset="0"/>
                <a:ea typeface="Cambria" panose="02040503050406030204" pitchFamily="18" charset="0"/>
              </a:rPr>
              <a:t>y </a:t>
            </a:r>
            <a:r>
              <a:rPr lang="en-US" sz="3500" dirty="0" err="1">
                <a:latin typeface="Cambria" panose="02040503050406030204" pitchFamily="18" charset="0"/>
                <a:ea typeface="Cambria" panose="02040503050406030204" pitchFamily="18" charset="0"/>
              </a:rPr>
              <a:t>bằng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vật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không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truyền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qua.</a:t>
            </a:r>
            <a:endParaRPr lang="en-US" sz="3500" dirty="0">
              <a:latin typeface="Cambria" panose="02040503050406030204" pitchFamily="18" charset="0"/>
              <a:ea typeface="Cambria" panose="02040503050406030204" pitchFamily="18" charset="0"/>
            </a:endParaRPr>
          </a:p>
        </p:txBody>
      </p:sp>
      <p:sp>
        <p:nvSpPr>
          <p:cNvPr id="3" name="矩形: 圆角 4">
            <a:extLst>
              <a:ext uri="{FF2B5EF4-FFF2-40B4-BE49-F238E27FC236}">
                <a16:creationId xmlns:a16="http://schemas.microsoft.com/office/drawing/2014/main" id="{63B44561-F657-CE5C-5CAF-F1DF60096BD6}"/>
              </a:ext>
            </a:extLst>
          </p:cNvPr>
          <p:cNvSpPr/>
          <p:nvPr/>
        </p:nvSpPr>
        <p:spPr>
          <a:xfrm>
            <a:off x="4103885" y="631517"/>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smtClean="0">
                <a:ln>
                  <a:noFill/>
                </a:ln>
                <a:solidFill>
                  <a:prstClr val="white"/>
                </a:solidFill>
                <a:effectLst/>
                <a:uLnTx/>
                <a:uFillTx/>
                <a:latin typeface="Cambria" panose="02040503050406030204" pitchFamily="18" charset="0"/>
                <a:ea typeface="标小智龙珠体" panose="02020500000000000000" pitchFamily="18" charset="-122"/>
              </a:rPr>
              <a:t>Em có biết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2"/>
          <p:cNvPicPr>
            <a:picLocks noChangeAspect="1"/>
          </p:cNvPicPr>
          <p:nvPr/>
        </p:nvPicPr>
        <p:blipFill>
          <a:blip r:embed="rId2"/>
          <a:stretch>
            <a:fillRect/>
          </a:stretch>
        </p:blipFill>
        <p:spPr>
          <a:xfrm>
            <a:off x="0" y="0"/>
            <a:ext cx="12193057" cy="2066723"/>
          </a:xfrm>
          <a:prstGeom prst="rect">
            <a:avLst/>
          </a:prstGeom>
        </p:spPr>
      </p:pic>
      <p:pic>
        <p:nvPicPr>
          <p:cNvPr id="7" name="图片 30"/>
          <p:cNvPicPr>
            <a:picLocks noChangeAspect="1"/>
          </p:cNvPicPr>
          <p:nvPr/>
        </p:nvPicPr>
        <p:blipFill rotWithShape="1">
          <a:blip r:embed="rId3"/>
          <a:srcRect r="22218"/>
          <a:stretch/>
        </p:blipFill>
        <p:spPr>
          <a:xfrm>
            <a:off x="-22480" y="3776827"/>
            <a:ext cx="12186157" cy="3081173"/>
          </a:xfrm>
          <a:prstGeom prst="rect">
            <a:avLst/>
          </a:prstGeom>
        </p:spPr>
      </p:pic>
    </p:spTree>
    <p:extLst>
      <p:ext uri="{BB962C8B-B14F-4D97-AF65-F5344CB8AC3E}">
        <p14:creationId xmlns:p14="http://schemas.microsoft.com/office/powerpoint/2010/main" val="3439555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716" y="881777"/>
            <a:ext cx="9952567" cy="5170646"/>
          </a:xfrm>
          <a:prstGeom prst="rect">
            <a:avLst/>
          </a:prstGeom>
        </p:spPr>
        <p:txBody>
          <a:bodyPr wrap="square">
            <a:spAutoFit/>
          </a:bodyPr>
          <a:lstStyle/>
          <a:p>
            <a:pPr algn="just"/>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Âm</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rất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cần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cuộc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en-US" sz="3000" dirty="0" err="1">
                <a:latin typeface="Cambria" panose="02040503050406030204" pitchFamily="18" charset="0"/>
                <a:ea typeface="Cambria" panose="02040503050406030204" pitchFamily="18" charset="0"/>
              </a:rPr>
              <a:t>người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Nhờ</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chúng</a:t>
            </a:r>
            <a:r>
              <a:rPr lang="en-US" sz="3000" dirty="0">
                <a:latin typeface="Cambria" panose="02040503050406030204" pitchFamily="18" charset="0"/>
                <a:ea typeface="Cambria" panose="02040503050406030204" pitchFamily="18" charset="0"/>
              </a:rPr>
              <a:t> ta </a:t>
            </a:r>
            <a:r>
              <a:rPr lang="en-US" sz="3000" dirty="0" err="1">
                <a:latin typeface="Cambria" panose="02040503050406030204" pitchFamily="18" charset="0"/>
                <a:ea typeface="Cambria" panose="02040503050406030204" pitchFamily="18" charset="0"/>
              </a:rPr>
              <a:t>có</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thể</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học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tập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nói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chuyện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với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nhau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thường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hiệu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nguy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hiểm</a:t>
            </a:r>
            <a:r>
              <a:rPr lang="en-US" sz="3000" dirty="0" smtClean="0">
                <a:latin typeface="Cambria" panose="02040503050406030204" pitchFamily="18" charset="0"/>
                <a:ea typeface="Cambria" panose="02040503050406030204" pitchFamily="18" charset="0"/>
              </a:rPr>
              <a:t>,..</a:t>
            </a:r>
            <a:endParaRPr lang="vi-VN" sz="3000" dirty="0" smtClean="0">
              <a:latin typeface="Cambria" panose="02040503050406030204" pitchFamily="18" charset="0"/>
              <a:ea typeface="Cambria" panose="02040503050406030204" pitchFamily="18" charset="0"/>
            </a:endParaRPr>
          </a:p>
          <a:p>
            <a:pPr algn="just"/>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Nhạc</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sự</a:t>
            </a:r>
            <a:r>
              <a:rPr lang="en-US" sz="3000" dirty="0">
                <a:latin typeface="Cambria" panose="02040503050406030204" pitchFamily="18" charset="0"/>
                <a:ea typeface="Cambria" panose="02040503050406030204" pitchFamily="18" charset="0"/>
              </a:rPr>
              <a:t> rung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gõ</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sự</a:t>
            </a:r>
            <a:r>
              <a:rPr lang="en-US" sz="3000" dirty="0">
                <a:latin typeface="Cambria" panose="02040503050406030204" pitchFamily="18" charset="0"/>
                <a:ea typeface="Cambria" panose="02040503050406030204" pitchFamily="18" charset="0"/>
              </a:rPr>
              <a:t> rung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bề</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mặt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bị</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gỗ</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hơ</a:t>
            </a:r>
            <a:r>
              <a:rPr lang="en-US" sz="3000" dirty="0" err="1" smtClean="0">
                <a:latin typeface="Cambria" panose="02040503050406030204" pitchFamily="18" charset="0"/>
                <a:ea typeface="Cambria" panose="02040503050406030204" pitchFamily="18" charset="0"/>
              </a:rPr>
              <a:t>i</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thổi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trong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ống</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ru</a:t>
            </a:r>
            <a:r>
              <a:rPr lang="en-US" sz="3000" dirty="0" smtClean="0">
                <a:latin typeface="Cambria" panose="02040503050406030204" pitchFamily="18" charset="0"/>
                <a:ea typeface="Cambria" panose="02040503050406030204" pitchFamily="18" charset="0"/>
              </a:rPr>
              <a:t>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thanh. </a:t>
            </a:r>
            <a:r>
              <a:rPr lang="en-US" sz="3000" dirty="0" err="1" smtClean="0">
                <a:latin typeface="Cambria" panose="02040503050406030204" pitchFamily="18" charset="0"/>
                <a:ea typeface="Cambria" panose="02040503050406030204" pitchFamily="18" charset="0"/>
              </a:rPr>
              <a:t>Tiếng</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ảnh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hưởng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khoẻ</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vi-VN" sz="3000" dirty="0" smtClean="0">
                <a:latin typeface="Cambria" panose="02040503050406030204" pitchFamily="18" charset="0"/>
                <a:ea typeface="Cambria" panose="02040503050406030204" pitchFamily="18" charset="0"/>
              </a:rPr>
              <a:t>người.</a:t>
            </a:r>
          </a:p>
          <a:p>
            <a:pPr algn="just"/>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Một</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biện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chống</a:t>
            </a:r>
            <a:r>
              <a:rPr lang="en-US" sz="3000" dirty="0">
                <a:latin typeface="Cambria" panose="02040503050406030204" pitchFamily="18" charset="0"/>
                <a:ea typeface="Cambria" panose="02040503050406030204" pitchFamily="18" charset="0"/>
              </a:rPr>
              <a:t> ô </a:t>
            </a:r>
            <a:r>
              <a:rPr lang="en-US" sz="3000" dirty="0" err="1">
                <a:latin typeface="Cambria" panose="02040503050406030204" pitchFamily="18" charset="0"/>
                <a:ea typeface="Cambria" panose="02040503050406030204" pitchFamily="18" charset="0"/>
              </a:rPr>
              <a:t>nhiễm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ở </a:t>
            </a:r>
            <a:r>
              <a:rPr lang="en-US" sz="3000" dirty="0" err="1">
                <a:latin typeface="Cambria" panose="02040503050406030204" pitchFamily="18" charset="0"/>
                <a:ea typeface="Cambria" panose="02040503050406030204" pitchFamily="18" charset="0"/>
              </a:rPr>
              <a:t>nơi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dụng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vật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giảm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truyền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ta</a:t>
            </a:r>
            <a:r>
              <a:rPr lang="en-US" sz="3000" dirty="0" err="1" smtClean="0">
                <a:latin typeface="Cambria" panose="02040503050406030204" pitchFamily="18" charset="0"/>
                <a:ea typeface="Cambria" panose="02040503050406030204" pitchFamily="18" charset="0"/>
              </a:rPr>
              <a:t>i</a:t>
            </a:r>
            <a:r>
              <a:rPr lang="en-US" sz="3000" dirty="0" smtClean="0">
                <a:latin typeface="Cambria" panose="02040503050406030204" pitchFamily="18" charset="0"/>
                <a:ea typeface="Cambria" panose="02040503050406030204" pitchFamily="18" charset="0"/>
              </a:rPr>
              <a:t> </a:t>
            </a:r>
            <a:r>
              <a:rPr lang="en-US" sz="3000" dirty="0">
                <a:latin typeface="Cambria" panose="02040503050406030204" pitchFamily="18" charset="0"/>
                <a:ea typeface="Cambria" panose="02040503050406030204" pitchFamily="18" charset="0"/>
              </a:rPr>
              <a:t>...</a:t>
            </a:r>
          </a:p>
        </p:txBody>
      </p:sp>
      <p:sp>
        <p:nvSpPr>
          <p:cNvPr id="3" name="矩形: 圆角 4">
            <a:extLst>
              <a:ext uri="{FF2B5EF4-FFF2-40B4-BE49-F238E27FC236}">
                <a16:creationId xmlns:a16="http://schemas.microsoft.com/office/drawing/2014/main" id="{63B44561-F657-CE5C-5CAF-F1DF60096BD6}"/>
              </a:ext>
            </a:extLst>
          </p:cNvPr>
          <p:cNvSpPr/>
          <p:nvPr/>
        </p:nvSpPr>
        <p:spPr>
          <a:xfrm>
            <a:off x="4374818" y="33868"/>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smtClean="0">
                <a:ln>
                  <a:noFill/>
                </a:ln>
                <a:solidFill>
                  <a:prstClr val="white"/>
                </a:solidFill>
                <a:effectLst/>
                <a:uLnTx/>
                <a:uFillTx/>
                <a:latin typeface="Cambria" panose="02040503050406030204" pitchFamily="18" charset="0"/>
                <a:ea typeface="标小智龙珠体" panose="02020500000000000000" pitchFamily="18" charset="-122"/>
              </a:rPr>
              <a:t>Em đã học</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30"/>
          <p:cNvPicPr>
            <a:picLocks noChangeAspect="1"/>
          </p:cNvPicPr>
          <p:nvPr/>
        </p:nvPicPr>
        <p:blipFill rotWithShape="1">
          <a:blip r:embed="rId2"/>
          <a:srcRect r="22218"/>
          <a:stretch/>
        </p:blipFill>
        <p:spPr>
          <a:xfrm>
            <a:off x="5843" y="3776827"/>
            <a:ext cx="12186157" cy="3081173"/>
          </a:xfrm>
          <a:prstGeom prst="rect">
            <a:avLst/>
          </a:prstGeom>
        </p:spPr>
      </p:pic>
    </p:spTree>
    <p:extLst>
      <p:ext uri="{BB962C8B-B14F-4D97-AF65-F5344CB8AC3E}">
        <p14:creationId xmlns:p14="http://schemas.microsoft.com/office/powerpoint/2010/main" val="325544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45" y="-833505"/>
            <a:ext cx="9475232" cy="8520912"/>
          </a:xfrm>
          <a:prstGeom prst="rect">
            <a:avLst/>
          </a:prstGeom>
        </p:spPr>
      </p:pic>
      <p:pic>
        <p:nvPicPr>
          <p:cNvPr id="25" name="Picture 24">
            <a:extLst>
              <a:ext uri="{FF2B5EF4-FFF2-40B4-BE49-F238E27FC236}">
                <a16:creationId xmlns:a16="http://schemas.microsoft.com/office/drawing/2014/main" id="{2FD482ED-C25C-E97D-7726-159B032B89B5}"/>
              </a:ext>
            </a:extLst>
          </p:cNvPr>
          <p:cNvPicPr>
            <a:picLocks noChangeAspect="1"/>
          </p:cNvPicPr>
          <p:nvPr/>
        </p:nvPicPr>
        <p:blipFill>
          <a:blip r:embed="rId8"/>
          <a:stretch>
            <a:fillRect/>
          </a:stretch>
        </p:blipFill>
        <p:spPr>
          <a:xfrm>
            <a:off x="2343204" y="1984505"/>
            <a:ext cx="8157155" cy="1926503"/>
          </a:xfrm>
          <a:prstGeom prst="rect">
            <a:avLst/>
          </a:prstGeom>
        </p:spPr>
      </p:pic>
    </p:spTree>
    <p:extLst>
      <p:ext uri="{BB962C8B-B14F-4D97-AF65-F5344CB8AC3E}">
        <p14:creationId xmlns:p14="http://schemas.microsoft.com/office/powerpoint/2010/main" val="3239323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6767" y="912968"/>
            <a:ext cx="8898467" cy="1477328"/>
          </a:xfrm>
          <a:prstGeom prst="rect">
            <a:avLst/>
          </a:prstGeom>
        </p:spPr>
        <p:txBody>
          <a:bodyPr wrap="square">
            <a:spAutoFit/>
          </a:bodyPr>
          <a:lstStyle/>
          <a:p>
            <a:pPr algn="ct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cụ</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như</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 4 </a:t>
            </a:r>
            <a:r>
              <a:rPr lang="en-US" sz="3000" b="1" dirty="0" err="1">
                <a:solidFill>
                  <a:srgbClr val="002060"/>
                </a:solidFill>
                <a:latin typeface="Cambria" panose="02040503050406030204" pitchFamily="18" charset="0"/>
                <a:ea typeface="Cambria" panose="02040503050406030204" pitchFamily="18" charset="0"/>
              </a:rPr>
              <a:t>và</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nhận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xét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về</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âm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thanh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phát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ra</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khi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gõ</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vào</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chai </a:t>
            </a:r>
            <a:r>
              <a:rPr lang="en-US" sz="3000" b="1" dirty="0" err="1">
                <a:solidFill>
                  <a:srgbClr val="002060"/>
                </a:solidFill>
                <a:latin typeface="Cambria" panose="02040503050406030204" pitchFamily="18" charset="0"/>
                <a:ea typeface="Cambria" panose="02040503050406030204" pitchFamily="18" charset="0"/>
              </a:rPr>
              <a:t>hoặc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thổi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nhẹ</a:t>
            </a:r>
            <a:r>
              <a:rPr lang="en-US" sz="3000" b="1" dirty="0">
                <a:solidFill>
                  <a:srgbClr val="002060"/>
                </a:solidFill>
                <a:latin typeface="Cambria" panose="02040503050406030204" pitchFamily="18" charset="0"/>
                <a:ea typeface="Cambria" panose="02040503050406030204" pitchFamily="18" charset="0"/>
              </a:rPr>
              <a:t> qua </a:t>
            </a:r>
            <a:r>
              <a:rPr lang="en-US" sz="3000" b="1" dirty="0" err="1">
                <a:solidFill>
                  <a:srgbClr val="002060"/>
                </a:solidFill>
                <a:latin typeface="Cambria" panose="02040503050406030204" pitchFamily="18" charset="0"/>
                <a:ea typeface="Cambria" panose="02040503050406030204" pitchFamily="18" charset="0"/>
              </a:rPr>
              <a:t>miệng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mỗi</a:t>
            </a:r>
            <a:r>
              <a:rPr lang="en-US" sz="3000" b="1" dirty="0">
                <a:solidFill>
                  <a:srgbClr val="002060"/>
                </a:solidFill>
                <a:latin typeface="Cambria" panose="02040503050406030204" pitchFamily="18" charset="0"/>
                <a:ea typeface="Cambria" panose="02040503050406030204" pitchFamily="18" charset="0"/>
              </a:rPr>
              <a:t> </a:t>
            </a:r>
            <a:r>
              <a:rPr lang="vi-VN" sz="3000" b="1" dirty="0" smtClean="0">
                <a:solidFill>
                  <a:srgbClr val="002060"/>
                </a:solidFill>
                <a:latin typeface="Cambria" panose="02040503050406030204" pitchFamily="18" charset="0"/>
                <a:ea typeface="Cambria" panose="02040503050406030204" pitchFamily="18" charset="0"/>
              </a:rPr>
              <a:t>chai.</a:t>
            </a:r>
            <a:endParaRPr lang="en-US" sz="3000" b="1" dirty="0">
              <a:solidFill>
                <a:srgbClr val="00206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70101" y="2599266"/>
            <a:ext cx="7451798" cy="2777067"/>
          </a:xfrm>
          <a:prstGeom prst="rect">
            <a:avLst/>
          </a:prstGeom>
        </p:spPr>
      </p:pic>
    </p:spTree>
    <p:custDataLst>
      <p:tags r:id="rId1"/>
    </p:custDataLst>
    <p:extLst>
      <p:ext uri="{BB962C8B-B14F-4D97-AF65-F5344CB8AC3E}">
        <p14:creationId xmlns:p14="http://schemas.microsoft.com/office/powerpoint/2010/main" val="1794159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033" y="-681684"/>
            <a:ext cx="10010274" cy="8294394"/>
          </a:xfrm>
          <a:prstGeom prst="rect">
            <a:avLst/>
          </a:prstGeom>
        </p:spPr>
      </p:pic>
      <p:pic>
        <p:nvPicPr>
          <p:cNvPr id="30" name="图片 29"/>
          <p:cNvPicPr>
            <a:picLocks noChangeAspect="1"/>
          </p:cNvPicPr>
          <p:nvPr/>
        </p:nvPicPr>
        <p:blipFill rotWithShape="1">
          <a:blip r:embed="rId7">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23" name="Picture 22">
            <a:extLst>
              <a:ext uri="{FF2B5EF4-FFF2-40B4-BE49-F238E27FC236}">
                <a16:creationId xmlns:a16="http://schemas.microsoft.com/office/drawing/2014/main" id="{F4D579E4-4D19-AD66-D1D7-996F3FD08605}"/>
              </a:ext>
            </a:extLst>
          </p:cNvPr>
          <p:cNvPicPr>
            <a:picLocks noChangeAspect="1"/>
          </p:cNvPicPr>
          <p:nvPr/>
        </p:nvPicPr>
        <p:blipFill>
          <a:blip r:embed="rId8"/>
          <a:stretch>
            <a:fillRect/>
          </a:stretch>
        </p:blipFill>
        <p:spPr>
          <a:xfrm>
            <a:off x="1986916" y="1911347"/>
            <a:ext cx="8144962" cy="2072820"/>
          </a:xfrm>
          <a:prstGeom prst="rect">
            <a:avLst/>
          </a:prstGeom>
        </p:spPr>
      </p:pic>
    </p:spTree>
    <p:extLst>
      <p:ext uri="{BB962C8B-B14F-4D97-AF65-F5344CB8AC3E}">
        <p14:creationId xmlns:p14="http://schemas.microsoft.com/office/powerpoint/2010/main" val="3971786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6903"/>
          <a:stretch/>
        </p:blipFill>
        <p:spPr>
          <a:xfrm>
            <a:off x="1524001" y="3009465"/>
            <a:ext cx="4903226" cy="3584101"/>
          </a:xfrm>
          <a:prstGeom prst="rect">
            <a:avLst/>
          </a:prstGeom>
        </p:spPr>
      </p:pic>
      <p:sp>
        <p:nvSpPr>
          <p:cNvPr id="8" name="矩形: 圆角 4">
            <a:extLst>
              <a:ext uri="{FF2B5EF4-FFF2-40B4-BE49-F238E27FC236}">
                <a16:creationId xmlns:a16="http://schemas.microsoft.com/office/drawing/2014/main" id="{63B44561-F657-CE5C-5CAF-F1DF60096BD6}"/>
              </a:ext>
            </a:extLst>
          </p:cNvPr>
          <p:cNvSpPr/>
          <p:nvPr/>
        </p:nvSpPr>
        <p:spPr>
          <a:xfrm>
            <a:off x="4810124" y="1367559"/>
            <a:ext cx="5652121" cy="1477818"/>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800" dirty="0" smtClean="0">
                <a:latin typeface="Cambria" panose="02040503050406030204" pitchFamily="18" charset="0"/>
                <a:ea typeface="Cambria" panose="02040503050406030204" pitchFamily="18" charset="0"/>
                <a:cs typeface="Times New Roman" panose="02020603050405020304" pitchFamily="18" charset="0"/>
              </a:rPr>
              <a:t>Theo em, vì sao em nghe được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tiếng</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bạn</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smtClean="0">
                <a:latin typeface="Cambria" panose="02040503050406030204" pitchFamily="18" charset="0"/>
                <a:ea typeface="Cambria" panose="02040503050406030204" pitchFamily="18" charset="0"/>
                <a:cs typeface="Times New Roman" panose="02020603050405020304" pitchFamily="18" charset="0"/>
              </a:rPr>
              <a:t>nói</a:t>
            </a:r>
            <a:r>
              <a:rPr lang="vi-VN" sz="3800" smtClean="0">
                <a:latin typeface="Cambria" panose="02040503050406030204" pitchFamily="18" charset="0"/>
                <a:ea typeface="Cambria" panose="02040503050406030204" pitchFamily="18" charset="0"/>
                <a:cs typeface="Times New Roman" panose="02020603050405020304" pitchFamily="18" charset="0"/>
              </a:rPr>
              <a:t>?</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8557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549" y="-634857"/>
            <a:ext cx="10284191" cy="8435152"/>
          </a:xfrm>
          <a:prstGeom prst="rect">
            <a:avLst/>
          </a:prstGeom>
        </p:spPr>
      </p:pic>
      <p:pic>
        <p:nvPicPr>
          <p:cNvPr id="25" name="Picture 24">
            <a:extLst>
              <a:ext uri="{FF2B5EF4-FFF2-40B4-BE49-F238E27FC236}">
                <a16:creationId xmlns:a16="http://schemas.microsoft.com/office/drawing/2014/main" id="{62787F70-BFFA-E442-37A0-2263A4F7B3BA}"/>
              </a:ext>
            </a:extLst>
          </p:cNvPr>
          <p:cNvPicPr>
            <a:picLocks noChangeAspect="1"/>
          </p:cNvPicPr>
          <p:nvPr/>
        </p:nvPicPr>
        <p:blipFill>
          <a:blip r:embed="rId8"/>
          <a:stretch>
            <a:fillRect/>
          </a:stretch>
        </p:blipFill>
        <p:spPr>
          <a:xfrm>
            <a:off x="2268066" y="2189087"/>
            <a:ext cx="8077900" cy="1621677"/>
          </a:xfrm>
          <a:prstGeom prst="rect">
            <a:avLst/>
          </a:prstGeom>
        </p:spPr>
      </p:pic>
    </p:spTree>
    <p:extLst>
      <p:ext uri="{BB962C8B-B14F-4D97-AF65-F5344CB8AC3E}">
        <p14:creationId xmlns:p14="http://schemas.microsoft.com/office/powerpoint/2010/main" val="911592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80" y="2559804"/>
            <a:ext cx="3806599" cy="3806599"/>
          </a:xfrm>
          <a:prstGeom prst="rect">
            <a:avLst/>
          </a:prstGeom>
        </p:spPr>
      </p:pic>
      <p:sp>
        <p:nvSpPr>
          <p:cNvPr id="13" name="文本框 75">
            <a:extLst>
              <a:ext uri="{FF2B5EF4-FFF2-40B4-BE49-F238E27FC236}">
                <a16:creationId xmlns:a16="http://schemas.microsoft.com/office/drawing/2014/main" id="{BBDC4616-25B4-4DC1-8A6C-71E3F5D678F0}"/>
              </a:ext>
            </a:extLst>
          </p:cNvPr>
          <p:cNvSpPr txBox="1"/>
          <p:nvPr/>
        </p:nvSpPr>
        <p:spPr>
          <a:xfrm>
            <a:off x="2559339" y="1372181"/>
            <a:ext cx="9013535"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vi-VN" altLang="zh-CN" sz="6000" dirty="0" smtClean="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HOẠT ĐỘNG 1: </a:t>
            </a:r>
          </a:p>
          <a:p>
            <a:pPr algn="ctr"/>
            <a:r>
              <a:rPr lang="vi-VN" altLang="zh-CN" sz="6000" dirty="0" smtClean="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VAI TRÒ CỦA ÂM THANH </a:t>
            </a:r>
          </a:p>
          <a:p>
            <a:pPr algn="ctr"/>
            <a:r>
              <a:rPr lang="vi-VN" altLang="zh-CN" sz="6000" dirty="0" smtClean="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TRONG CUỘC SỐNG</a:t>
            </a:r>
            <a:endParaRPr lang="zh-CN" altLang="en-US"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endParaRPr>
          </a:p>
        </p:txBody>
      </p:sp>
    </p:spTree>
    <p:custDataLst>
      <p:tags r:id="rId1"/>
    </p:custDataLst>
    <p:extLst>
      <p:ext uri="{BB962C8B-B14F-4D97-AF65-F5344CB8AC3E}">
        <p14:creationId xmlns:p14="http://schemas.microsoft.com/office/powerpoint/2010/main" val="102216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386256" y="2344544"/>
            <a:ext cx="9309453" cy="3224984"/>
          </a:xfrm>
          <a:prstGeom prst="rect">
            <a:avLst/>
          </a:prstGeom>
        </p:spPr>
      </p:pic>
      <p:sp>
        <p:nvSpPr>
          <p:cNvPr id="5" name="矩形: 圆角 4">
            <a:extLst>
              <a:ext uri="{FF2B5EF4-FFF2-40B4-BE49-F238E27FC236}">
                <a16:creationId xmlns:a16="http://schemas.microsoft.com/office/drawing/2014/main" id="{63B44561-F657-CE5C-5CAF-F1DF60096BD6}"/>
              </a:ext>
            </a:extLst>
          </p:cNvPr>
          <p:cNvSpPr/>
          <p:nvPr/>
        </p:nvSpPr>
        <p:spPr>
          <a:xfrm>
            <a:off x="926479" y="775854"/>
            <a:ext cx="10339042" cy="1477818"/>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800" dirty="0" smtClean="0">
                <a:latin typeface="Cambria" panose="02040503050406030204" pitchFamily="18" charset="0"/>
                <a:ea typeface="Cambria" panose="02040503050406030204" pitchFamily="18" charset="0"/>
              </a:rPr>
              <a:t>Yê</a:t>
            </a:r>
            <a:r>
              <a:rPr lang="pt-BR" sz="3800" dirty="0" smtClean="0">
                <a:latin typeface="Cambria" panose="02040503050406030204" pitchFamily="18" charset="0"/>
                <a:ea typeface="Cambria" panose="02040503050406030204" pitchFamily="18" charset="0"/>
              </a:rPr>
              <a:t>u </a:t>
            </a:r>
            <a:r>
              <a:rPr lang="pt-BR" sz="3800" dirty="0">
                <a:latin typeface="Cambria" panose="02040503050406030204" pitchFamily="18" charset="0"/>
                <a:ea typeface="Cambria" panose="02040503050406030204" pitchFamily="18" charset="0"/>
              </a:rPr>
              <a:t>cầu HS quan sát hình 1 theo cặp đôi và cho biết những lợi ích của âm thanh với con người</a:t>
            </a:r>
            <a:r>
              <a:rPr lang="pt-BR" sz="3800" dirty="0" smtClean="0">
                <a:latin typeface="Cambria" panose="02040503050406030204" pitchFamily="18" charset="0"/>
                <a:ea typeface="Cambria" panose="02040503050406030204" pitchFamily="18" charset="0"/>
              </a:rPr>
              <a:t>?</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2290358" y="5064822"/>
            <a:ext cx="2586181" cy="369332"/>
          </a:xfrm>
          <a:prstGeom prst="rect">
            <a:avLst/>
          </a:prstGeom>
          <a:noFill/>
        </p:spPr>
        <p:txBody>
          <a:bodyPr wrap="square" rtlCol="0">
            <a:spAutoFit/>
          </a:bodyPr>
          <a:lstStyle/>
          <a:p>
            <a:r>
              <a:rPr lang="vi-VN" b="1" dirty="0" smtClean="0">
                <a:solidFill>
                  <a:srgbClr val="002060"/>
                </a:solidFill>
                <a:latin typeface="Cambria" panose="02040503050406030204" pitchFamily="18" charset="0"/>
                <a:ea typeface="Cambria" panose="02040503050406030204" pitchFamily="18" charset="0"/>
              </a:rPr>
              <a:t>Nghe nhạc</a:t>
            </a:r>
            <a:endParaRPr lang="en-US" b="1"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5721666" y="5535755"/>
            <a:ext cx="2586181" cy="369332"/>
          </a:xfrm>
          <a:prstGeom prst="rect">
            <a:avLst/>
          </a:prstGeom>
          <a:noFill/>
        </p:spPr>
        <p:txBody>
          <a:bodyPr wrap="square" rtlCol="0">
            <a:spAutoFit/>
          </a:bodyPr>
          <a:lstStyle/>
          <a:p>
            <a:r>
              <a:rPr lang="vi-VN" b="1" dirty="0" smtClean="0">
                <a:solidFill>
                  <a:srgbClr val="002060"/>
                </a:solidFill>
                <a:latin typeface="Cambria" panose="02040503050406030204" pitchFamily="18" charset="0"/>
                <a:ea typeface="Cambria" panose="02040503050406030204" pitchFamily="18" charset="0"/>
              </a:rPr>
              <a:t>Nghe giảng bài</a:t>
            </a:r>
            <a:endParaRPr lang="en-US" b="1" dirty="0">
              <a:solidFill>
                <a:srgbClr val="002060"/>
              </a:solidFill>
              <a:latin typeface="Cambria" panose="02040503050406030204" pitchFamily="18" charset="0"/>
              <a:ea typeface="Cambria" panose="02040503050406030204" pitchFamily="18" charset="0"/>
            </a:endParaRPr>
          </a:p>
        </p:txBody>
      </p:sp>
      <p:sp>
        <p:nvSpPr>
          <p:cNvPr id="11" name="TextBox 10"/>
          <p:cNvSpPr txBox="1"/>
          <p:nvPr/>
        </p:nvSpPr>
        <p:spPr>
          <a:xfrm>
            <a:off x="8109528" y="5337234"/>
            <a:ext cx="3066472" cy="646331"/>
          </a:xfrm>
          <a:prstGeom prst="rect">
            <a:avLst/>
          </a:prstGeom>
          <a:noFill/>
        </p:spPr>
        <p:txBody>
          <a:bodyPr wrap="square" rtlCol="0">
            <a:spAutoFit/>
          </a:bodyPr>
          <a:lstStyle/>
          <a:p>
            <a:pPr algn="ctr"/>
            <a:r>
              <a:rPr lang="vi-VN" b="1" dirty="0" smtClean="0">
                <a:solidFill>
                  <a:srgbClr val="002060"/>
                </a:solidFill>
                <a:latin typeface="Cambria" panose="02040503050406030204" pitchFamily="18" charset="0"/>
                <a:ea typeface="Cambria" panose="02040503050406030204" pitchFamily="18" charset="0"/>
              </a:rPr>
              <a:t>Nghe tín hiệu khi tham gia giao thông</a:t>
            </a:r>
            <a:endParaRPr lang="en-US"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229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circle(in)">
                                      <p:cBhvr>
                                        <p:cTn id="2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426" y="1043660"/>
            <a:ext cx="9845149" cy="2554545"/>
          </a:xfrm>
          <a:prstGeom prst="rect">
            <a:avLst/>
          </a:prstGeom>
        </p:spPr>
        <p:txBody>
          <a:bodyPr wrap="square">
            <a:spAutoFit/>
          </a:bodyPr>
          <a:lstStyle/>
          <a:p>
            <a:pPr algn="just"/>
            <a:r>
              <a:rPr lang="en-US" sz="4000" dirty="0" smtClean="0">
                <a:latin typeface="Cambria" panose="02040503050406030204" pitchFamily="18" charset="0"/>
                <a:ea typeface="Cambria" panose="02040503050406030204" pitchFamily="18" charset="0"/>
              </a:rPr>
              <a:t>     </a:t>
            </a:r>
            <a:r>
              <a:rPr lang="en-US" sz="4000" dirty="0" err="1" smtClean="0">
                <a:latin typeface="Cambria" panose="02040503050406030204" pitchFamily="18" charset="0"/>
                <a:ea typeface="Cambria" panose="02040503050406030204" pitchFamily="18" charset="0"/>
              </a:rPr>
              <a:t>Âm</a:t>
            </a:r>
            <a:r>
              <a:rPr lang="en-US" sz="4000" dirty="0" smtClean="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thanh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mang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lợi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chúng</a:t>
            </a:r>
            <a:r>
              <a:rPr lang="en-US" sz="4000" dirty="0">
                <a:latin typeface="Cambria" panose="02040503050406030204" pitchFamily="18" charset="0"/>
                <a:ea typeface="Cambria" panose="02040503050406030204" pitchFamily="18" charset="0"/>
              </a:rPr>
              <a:t> ta. </a:t>
            </a:r>
            <a:r>
              <a:rPr lang="en-US" sz="4000" dirty="0" err="1">
                <a:latin typeface="Cambria" panose="02040503050406030204" pitchFamily="18" charset="0"/>
                <a:ea typeface="Cambria" panose="02040503050406030204" pitchFamily="18" charset="0"/>
              </a:rPr>
              <a:t>Nhờ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âm</a:t>
            </a:r>
            <a:r>
              <a:rPr lang="en-US" sz="4000" dirty="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thanh</a:t>
            </a:r>
            <a:r>
              <a:rPr lang="en-US" sz="4000" dirty="0" smtClean="0">
                <a:latin typeface="Cambria" panose="02040503050406030204" pitchFamily="18" charset="0"/>
                <a:ea typeface="Cambria" panose="02040503050406030204" pitchFamily="18" charset="0"/>
              </a:rPr>
              <a:t> </a:t>
            </a:r>
            <a:r>
              <a:rPr lang="en-US" sz="4000" dirty="0">
                <a:latin typeface="Cambria" panose="02040503050406030204" pitchFamily="18" charset="0"/>
                <a:ea typeface="Cambria" panose="02040503050406030204" pitchFamily="18" charset="0"/>
              </a:rPr>
              <a:t>ta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thể</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nói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chuyện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nhau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nghe</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bản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nhạc</a:t>
            </a:r>
            <a:r>
              <a:rPr lang="en-US" sz="4000"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720184" y="3598205"/>
            <a:ext cx="6942098" cy="2632267"/>
          </a:xfrm>
          <a:prstGeom prst="rect">
            <a:avLst/>
          </a:prstGeom>
        </p:spPr>
      </p:pic>
    </p:spTree>
    <p:extLst>
      <p:ext uri="{BB962C8B-B14F-4D97-AF65-F5344CB8AC3E}">
        <p14:creationId xmlns:p14="http://schemas.microsoft.com/office/powerpoint/2010/main" val="969543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1202DAEA-10B3-473B-B21F-4F3C5BBCD244}"/>
              </a:ext>
            </a:extLst>
          </p:cNvPr>
          <p:cNvSpPr/>
          <p:nvPr/>
        </p:nvSpPr>
        <p:spPr>
          <a:xfrm rot="15557474">
            <a:off x="6400936" y="663657"/>
            <a:ext cx="3532767" cy="6064079"/>
          </a:xfrm>
          <a:custGeom>
            <a:avLst/>
            <a:gdLst>
              <a:gd name="connsiteX0" fmla="*/ 3545020 w 3645886"/>
              <a:gd name="connsiteY0" fmla="*/ 3922028 h 6767405"/>
              <a:gd name="connsiteX1" fmla="*/ 1226485 w 3645886"/>
              <a:gd name="connsiteY1" fmla="*/ 6750388 h 6767405"/>
              <a:gd name="connsiteX2" fmla="*/ 100866 w 3645886"/>
              <a:gd name="connsiteY2" fmla="*/ 3270703 h 6767405"/>
              <a:gd name="connsiteX3" fmla="*/ 1354706 w 3645886"/>
              <a:gd name="connsiteY3" fmla="*/ 798920 h 6767405"/>
              <a:gd name="connsiteX4" fmla="*/ 1396509 w 3645886"/>
              <a:gd name="connsiteY4" fmla="*/ 767024 h 6767405"/>
              <a:gd name="connsiteX5" fmla="*/ 1559211 w 3645886"/>
              <a:gd name="connsiteY5" fmla="*/ 0 h 6767405"/>
              <a:gd name="connsiteX6" fmla="*/ 1681357 w 3645886"/>
              <a:gd name="connsiteY6" fmla="*/ 575832 h 6767405"/>
              <a:gd name="connsiteX7" fmla="*/ 1702219 w 3645886"/>
              <a:gd name="connsiteY7" fmla="*/ 563440 h 6767405"/>
              <a:gd name="connsiteX8" fmla="*/ 2419402 w 3645886"/>
              <a:gd name="connsiteY8" fmla="*/ 442343 h 6767405"/>
              <a:gd name="connsiteX9" fmla="*/ 3545020 w 3645886"/>
              <a:gd name="connsiteY9" fmla="*/ 3922028 h 67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886" h="6767405">
                <a:moveTo>
                  <a:pt x="3545020" y="3922028"/>
                </a:moveTo>
                <a:cubicBezTo>
                  <a:pt x="3215605" y="5663947"/>
                  <a:pt x="2177562" y="6930246"/>
                  <a:pt x="1226485" y="6750388"/>
                </a:cubicBezTo>
                <a:cubicBezTo>
                  <a:pt x="275408" y="6570529"/>
                  <a:pt x="-228549" y="5012621"/>
                  <a:pt x="100866" y="3270703"/>
                </a:cubicBezTo>
                <a:cubicBezTo>
                  <a:pt x="306750" y="2182004"/>
                  <a:pt x="789443" y="1279093"/>
                  <a:pt x="1354706" y="798920"/>
                </a:cubicBezTo>
                <a:lnTo>
                  <a:pt x="1396509" y="767024"/>
                </a:lnTo>
                <a:lnTo>
                  <a:pt x="1559211" y="0"/>
                </a:lnTo>
                <a:lnTo>
                  <a:pt x="1681357" y="575832"/>
                </a:lnTo>
                <a:lnTo>
                  <a:pt x="1702219" y="563440"/>
                </a:lnTo>
                <a:cubicBezTo>
                  <a:pt x="1938428" y="442799"/>
                  <a:pt x="2181632" y="397379"/>
                  <a:pt x="2419402" y="442343"/>
                </a:cubicBezTo>
                <a:cubicBezTo>
                  <a:pt x="3370479" y="622202"/>
                  <a:pt x="3874435" y="2180110"/>
                  <a:pt x="3545020" y="3922028"/>
                </a:cubicBezTo>
                <a:close/>
              </a:path>
            </a:pathLst>
          </a:custGeom>
          <a:noFill/>
          <a:ln>
            <a:solidFill>
              <a:srgbClr val="E35F5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96" y="1640114"/>
            <a:ext cx="4445006" cy="4445006"/>
          </a:xfrm>
          <a:prstGeom prst="rect">
            <a:avLst/>
          </a:prstGeom>
        </p:spPr>
      </p:pic>
      <p:sp>
        <p:nvSpPr>
          <p:cNvPr id="2" name="Rectangle 1"/>
          <p:cNvSpPr/>
          <p:nvPr/>
        </p:nvSpPr>
        <p:spPr>
          <a:xfrm>
            <a:off x="5383502" y="2732075"/>
            <a:ext cx="5945188" cy="1545423"/>
          </a:xfrm>
          <a:prstGeom prst="rect">
            <a:avLst/>
          </a:prstGeom>
        </p:spPr>
        <p:txBody>
          <a:bodyPr wrap="square">
            <a:spAutoFit/>
          </a:bodyPr>
          <a:lstStyle/>
          <a:p>
            <a:pPr algn="ctr">
              <a:lnSpc>
                <a:spcPct val="135000"/>
              </a:lnSpc>
              <a:spcAft>
                <a:spcPts val="0"/>
              </a:spcAft>
              <a:tabLst>
                <a:tab pos="255270" algn="l"/>
              </a:tabLst>
            </a:pPr>
            <a:r>
              <a:rPr lang="vi-VN" sz="3700" b="1" dirty="0" smtClean="0">
                <a:latin typeface="Cambria" panose="02040503050406030204" pitchFamily="18" charset="0"/>
                <a:ea typeface="Cambria" panose="02040503050406030204" pitchFamily="18" charset="0"/>
              </a:rPr>
              <a:t>Em hãy </a:t>
            </a:r>
            <a:r>
              <a:rPr lang="en-US" sz="3700" b="1" dirty="0" err="1" smtClean="0">
                <a:latin typeface="Cambria" panose="02040503050406030204" pitchFamily="18" charset="0"/>
                <a:ea typeface="Cambria" panose="02040503050406030204" pitchFamily="18" charset="0"/>
              </a:rPr>
              <a:t>nêu</a:t>
            </a:r>
            <a:r>
              <a:rPr lang="en-US" sz="3700" b="1" dirty="0" smtClean="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ví</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dụ</a:t>
            </a:r>
            <a:r>
              <a:rPr lang="en-US" sz="3700" b="1" dirty="0">
                <a:latin typeface="Cambria" panose="02040503050406030204" pitchFamily="18" charset="0"/>
                <a:ea typeface="Cambria" panose="02040503050406030204" pitchFamily="18" charset="0"/>
              </a:rPr>
              <a:t> </a:t>
            </a:r>
            <a:r>
              <a:rPr lang="en-US" sz="3700" b="1" dirty="0" err="1" smtClean="0">
                <a:latin typeface="Cambria" panose="02040503050406030204" pitchFamily="18" charset="0"/>
                <a:ea typeface="Cambria" panose="02040503050406030204" pitchFamily="18" charset="0"/>
              </a:rPr>
              <a:t>khác</a:t>
            </a:r>
            <a:endParaRPr lang="vi-VN" sz="3700" b="1" dirty="0" smtClean="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3700" b="1" dirty="0" smtClean="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về</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lợi</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ích</a:t>
            </a:r>
            <a:r>
              <a:rPr lang="en-US" sz="3700" b="1" dirty="0">
                <a:latin typeface="Cambria" panose="02040503050406030204" pitchFamily="18" charset="0"/>
                <a:ea typeface="Cambria" panose="02040503050406030204" pitchFamily="18" charset="0"/>
              </a:rPr>
              <a:t> </a:t>
            </a:r>
            <a:r>
              <a:rPr lang="en-US" sz="3700" b="1" dirty="0" err="1" smtClean="0">
                <a:latin typeface="Cambria" panose="02040503050406030204" pitchFamily="18" charset="0"/>
                <a:ea typeface="Cambria" panose="02040503050406030204" pitchFamily="18" charset="0"/>
              </a:rPr>
              <a:t>của</a:t>
            </a:r>
            <a:r>
              <a:rPr lang="en-US" sz="3700" b="1" dirty="0" smtClean="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âm</a:t>
            </a:r>
            <a:r>
              <a:rPr lang="en-US" sz="3700" b="1" dirty="0">
                <a:latin typeface="Cambria" panose="02040503050406030204" pitchFamily="18" charset="0"/>
                <a:ea typeface="Cambria" panose="02040503050406030204" pitchFamily="18" charset="0"/>
              </a:rPr>
              <a:t> </a:t>
            </a:r>
            <a:r>
              <a:rPr lang="vi-VN" sz="3700" b="1" dirty="0" smtClean="0">
                <a:latin typeface="Cambria" panose="02040503050406030204" pitchFamily="18" charset="0"/>
                <a:ea typeface="Cambria" panose="02040503050406030204" pitchFamily="18" charset="0"/>
              </a:rPr>
              <a:t>thanh.</a:t>
            </a:r>
            <a:endParaRPr lang="en-US" sz="37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37871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2|0.2|0.2|0.2|0.3"/>
</p:tagLst>
</file>

<file path=ppt/tags/tag10.xml><?xml version="1.0" encoding="utf-8"?>
<p:tagLst xmlns:a="http://schemas.openxmlformats.org/drawingml/2006/main" xmlns:r="http://schemas.openxmlformats.org/officeDocument/2006/relationships" xmlns:p="http://schemas.openxmlformats.org/presentationml/2006/main">
  <p:tag name="TIMING" val="|0.2|0.2|0.2"/>
</p:tagLst>
</file>

<file path=ppt/tags/tag2.xml><?xml version="1.0" encoding="utf-8"?>
<p:tagLst xmlns:a="http://schemas.openxmlformats.org/drawingml/2006/main" xmlns:r="http://schemas.openxmlformats.org/officeDocument/2006/relationships" xmlns:p="http://schemas.openxmlformats.org/presentationml/2006/main">
  <p:tag name="TIMING" val="|0.2|0.5|0.2|0.2|0.8|0.2"/>
</p:tagLst>
</file>

<file path=ppt/tags/tag3.xml><?xml version="1.0" encoding="utf-8"?>
<p:tagLst xmlns:a="http://schemas.openxmlformats.org/drawingml/2006/main" xmlns:r="http://schemas.openxmlformats.org/officeDocument/2006/relationships" xmlns:p="http://schemas.openxmlformats.org/presentationml/2006/main">
  <p:tag name="TIMING" val="|0.2|0.2|0.3|0.3"/>
</p:tagLst>
</file>

<file path=ppt/tags/tag4.xml><?xml version="1.0" encoding="utf-8"?>
<p:tagLst xmlns:a="http://schemas.openxmlformats.org/drawingml/2006/main" xmlns:r="http://schemas.openxmlformats.org/officeDocument/2006/relationships" xmlns:p="http://schemas.openxmlformats.org/presentationml/2006/main">
  <p:tag name="TIMING" val="|0.2|0.5|0.2|0.2|0.8|0.2"/>
</p:tagLst>
</file>

<file path=ppt/tags/tag5.xml><?xml version="1.0" encoding="utf-8"?>
<p:tagLst xmlns:a="http://schemas.openxmlformats.org/drawingml/2006/main" xmlns:r="http://schemas.openxmlformats.org/officeDocument/2006/relationships" xmlns:p="http://schemas.openxmlformats.org/presentationml/2006/main">
  <p:tag name="TIMING" val="|0.2|0.2|0.2|0.2|0.2|0.2|0.2"/>
</p:tagLst>
</file>

<file path=ppt/tags/tag6.xml><?xml version="1.0" encoding="utf-8"?>
<p:tagLst xmlns:a="http://schemas.openxmlformats.org/drawingml/2006/main" xmlns:r="http://schemas.openxmlformats.org/officeDocument/2006/relationships" xmlns:p="http://schemas.openxmlformats.org/presentationml/2006/main">
  <p:tag name="TIMING" val="|0.2|0.2|0.2"/>
</p:tagLst>
</file>

<file path=ppt/tags/tag7.xml><?xml version="1.0" encoding="utf-8"?>
<p:tagLst xmlns:a="http://schemas.openxmlformats.org/drawingml/2006/main" xmlns:r="http://schemas.openxmlformats.org/officeDocument/2006/relationships" xmlns:p="http://schemas.openxmlformats.org/presentationml/2006/main">
  <p:tag name="TIMING" val="|0.2|0.2|0.2"/>
</p:tagLst>
</file>

<file path=ppt/tags/tag8.xml><?xml version="1.0" encoding="utf-8"?>
<p:tagLst xmlns:a="http://schemas.openxmlformats.org/drawingml/2006/main" xmlns:r="http://schemas.openxmlformats.org/officeDocument/2006/relationships" xmlns:p="http://schemas.openxmlformats.org/presentationml/2006/main">
  <p:tag name="TIMING" val="|0.2|0.5|0.2|0.2|0.8|0.2"/>
</p:tagLst>
</file>

<file path=ppt/tags/tag9.xml><?xml version="1.0" encoding="utf-8"?>
<p:tagLst xmlns:a="http://schemas.openxmlformats.org/drawingml/2006/main" xmlns:r="http://schemas.openxmlformats.org/officeDocument/2006/relationships" xmlns:p="http://schemas.openxmlformats.org/presentationml/2006/main">
  <p:tag name="TIMING" val="|0.2|0.2|0.2|0.2|0.2|0.2"/>
</p:tagLst>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1295</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微软雅黑</vt:lpstr>
      <vt:lpstr>#9Slide07 HoneyCream</vt:lpstr>
      <vt:lpstr>Arial</vt:lpstr>
      <vt:lpstr>Calibri</vt:lpstr>
      <vt:lpstr>Cambria</vt:lpstr>
      <vt:lpstr>等线</vt:lpstr>
      <vt:lpstr>SVN-Newton</vt:lpstr>
      <vt:lpstr>Times New Roman</vt:lpstr>
      <vt:lpstr>UTM Showcard</vt:lpstr>
      <vt:lpstr>Vogue-ExtraBold</vt:lpstr>
      <vt:lpstr>字魂151号-联盟综艺体</vt:lpstr>
      <vt:lpstr>思源黑体 CN</vt:lpstr>
      <vt:lpstr>思源黑体 CN Bold</vt:lpstr>
      <vt:lpstr>标小智龙珠体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Măngnon</cp:keywords>
  <cp:lastModifiedBy/>
  <cp:revision>1</cp:revision>
  <dcterms:created xsi:type="dcterms:W3CDTF">2022-02-22T11:00:15Z</dcterms:created>
  <dcterms:modified xsi:type="dcterms:W3CDTF">2025-11-18T02:05:34Z</dcterms:modified>
</cp:coreProperties>
</file>