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sldIdLst>
    <p:sldId id="257" r:id="rId3"/>
    <p:sldId id="258" r:id="rId4"/>
    <p:sldId id="261" r:id="rId5"/>
    <p:sldId id="290" r:id="rId6"/>
    <p:sldId id="291" r:id="rId7"/>
    <p:sldId id="292" r:id="rId8"/>
    <p:sldId id="293" r:id="rId9"/>
    <p:sldId id="260" r:id="rId10"/>
    <p:sldId id="267" r:id="rId11"/>
    <p:sldId id="259" r:id="rId12"/>
    <p:sldId id="294" r:id="rId13"/>
    <p:sldId id="268" r:id="rId14"/>
    <p:sldId id="295" r:id="rId15"/>
    <p:sldId id="296" r:id="rId16"/>
    <p:sldId id="300" r:id="rId17"/>
    <p:sldId id="297" r:id="rId18"/>
    <p:sldId id="298" r:id="rId19"/>
    <p:sldId id="283" r:id="rId20"/>
    <p:sldId id="299" r:id="rId21"/>
    <p:sldId id="285" r:id="rId22"/>
    <p:sldId id="286" r:id="rId23"/>
    <p:sldId id="287" r:id="rId24"/>
    <p:sldId id="288" r:id="rId25"/>
  </p:sldIdLst>
  <p:sldSz cx="12192000" cy="6858000"/>
  <p:notesSz cx="6858000" cy="9144000"/>
  <p:embeddedFontLst>
    <p:embeddedFont>
      <p:font typeface="#9Slide07 HoneyCream" pitchFamily="2" charset="0"/>
      <p:regular r:id="rId26"/>
    </p:embeddedFont>
    <p:embeddedFont>
      <p:font typeface="SVN-Newton" panose="02040603050506020204" pitchFamily="18" charset="0"/>
      <p:regular r:id="rId27"/>
    </p:embeddedFont>
    <p:embeddedFont>
      <p:font typeface="Cambria" panose="0204050305040603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微软雅黑" panose="020B0503020204020204" pitchFamily="34" charset="-122"/>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p:scale>
          <a:sx n="68" d="100"/>
          <a:sy n="68" d="100"/>
        </p:scale>
        <p:origin x="1332"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709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1173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8632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440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981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130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4875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336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388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1731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763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4930605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17.png"/><Relationship Id="rId10"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smtClean="0">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smtClean="0">
                <a:solidFill>
                  <a:srgbClr val="FF0066"/>
                </a:solidFill>
                <a:latin typeface="Cambria" panose="02040503050406030204" pitchFamily="18" charset="0"/>
                <a:ea typeface="Cambria" panose="02040503050406030204" pitchFamily="18" charset="0"/>
              </a:rPr>
              <a:t>GIÚP BẠN</a:t>
            </a:r>
            <a:endParaRPr lang="en-US" sz="2800" b="1">
              <a:solidFill>
                <a:srgbClr val="FF0066"/>
              </a:solidFill>
              <a:latin typeface="Cambria" panose="02040503050406030204" pitchFamily="18" charset="0"/>
              <a:ea typeface="Cambria" panose="02040503050406030204" pitchFamily="18" charset="0"/>
            </a:endParaRP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smtClean="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smtClean="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smtClean="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smtClean="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endParaRPr lang="en-US" sz="2400">
                <a:latin typeface="Cambria" panose="02040503050406030204" pitchFamily="18" charset="0"/>
                <a:ea typeface="Cambria" panose="02040503050406030204" pitchFamily="18" charset="0"/>
              </a:endParaRP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smtClean="0">
                  <a:latin typeface="Cambria" panose="02040503050406030204" pitchFamily="18" charset="0"/>
                  <a:ea typeface="Cambria" panose="02040503050406030204" pitchFamily="18" charset="0"/>
                </a:rPr>
                <a:t>(Theo Nguyễn Thị Vi Khanh, </a:t>
              </a:r>
              <a:r>
                <a:rPr lang="en-US" i="1" smtClean="0">
                  <a:latin typeface="Cambria" panose="02040503050406030204" pitchFamily="18" charset="0"/>
                  <a:ea typeface="Cambria" panose="02040503050406030204" pitchFamily="18" charset="0"/>
                </a:rPr>
                <a:t>Tôi có cảm xúc tích cực, còn bạn thì sao?,</a:t>
              </a:r>
            </a:p>
            <a:p>
              <a:pPr algn="r"/>
              <a:r>
                <a:rPr lang="en-US" smtClean="0">
                  <a:latin typeface="Cambria" panose="02040503050406030204" pitchFamily="18" charset="0"/>
                  <a:ea typeface="Cambria" panose="02040503050406030204" pitchFamily="18" charset="0"/>
                </a:rPr>
                <a:t>NXB Văn học, 2016)</a:t>
              </a:r>
              <a:endParaRPr lang="en-U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smtClean="0">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Khỉ </a:t>
              </a:r>
              <a:r>
                <a:rPr lang="en-US" sz="3200" b="1">
                  <a:latin typeface="Cambria" panose="02040503050406030204" pitchFamily="18" charset="0"/>
                  <a:ea typeface="Cambria" panose="02040503050406030204" pitchFamily="18" charset="0"/>
                </a:rPr>
                <a:t>con đã làm gì để giúp dê con</a:t>
              </a:r>
              <a:r>
                <a:rPr lang="en-US" sz="3200" b="1">
                  <a:latin typeface="Cambria" panose="02040503050406030204" pitchFamily="18" charset="0"/>
                  <a:ea typeface="Cambria" panose="02040503050406030204" pitchFamily="18" charset="0"/>
                </a:rPr>
                <a:t>? </a:t>
              </a:r>
              <a:endParaRPr lang="en-US" sz="3200" b="1" smtClean="0">
                <a:latin typeface="Cambria" panose="02040503050406030204" pitchFamily="18" charset="0"/>
                <a:ea typeface="Cambria" panose="02040503050406030204" pitchFamily="18" charset="0"/>
              </a:endParaRPr>
            </a:p>
            <a:p>
              <a:pPr algn="just"/>
              <a:r>
                <a:rPr lang="en-US" sz="3200" b="1" smtClean="0">
                  <a:latin typeface="Cambria" panose="02040503050406030204" pitchFamily="18" charset="0"/>
                  <a:ea typeface="Cambria" panose="02040503050406030204" pitchFamily="18" charset="0"/>
                </a:rPr>
                <a:t>+ Khi </a:t>
              </a:r>
              <a:r>
                <a:rPr lang="en-US" sz="3200" b="1">
                  <a:latin typeface="Cambria" panose="02040503050406030204" pitchFamily="18" charset="0"/>
                  <a:ea typeface="Cambria" panose="02040503050406030204" pitchFamily="18" charset="0"/>
                </a:rPr>
                <a:t>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smtClean="0">
                  <a:latin typeface="Cambria" panose="02040503050406030204" pitchFamily="18" charset="0"/>
                  <a:ea typeface="Cambria" panose="02040503050406030204" pitchFamily="18" charset="0"/>
                </a:rPr>
                <a:t>  </a:t>
              </a:r>
              <a:r>
                <a:rPr lang="en-US" sz="2800" b="1" i="1" smtClean="0">
                  <a:solidFill>
                    <a:srgbClr val="002060"/>
                  </a:solidFill>
                  <a:latin typeface="Cambria" panose="02040503050406030204" pitchFamily="18" charset="0"/>
                  <a:ea typeface="Cambria" panose="02040503050406030204" pitchFamily="18" charset="0"/>
                </a:rPr>
                <a:t>Khỉ </a:t>
              </a:r>
              <a:r>
                <a:rPr lang="en-US" sz="2800" b="1" i="1">
                  <a:solidFill>
                    <a:srgbClr val="002060"/>
                  </a:solidFill>
                  <a:latin typeface="Cambria" panose="02040503050406030204" pitchFamily="18" charset="0"/>
                  <a:ea typeface="Cambria" panose="02040503050406030204" pitchFamily="18" charset="0"/>
                </a:rPr>
                <a:t>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smtClean="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smtClean="0">
                  <a:solidFill>
                    <a:srgbClr val="002060"/>
                  </a:solidFill>
                  <a:latin typeface="Cambria" panose="02040503050406030204" pitchFamily="18" charset="0"/>
                  <a:ea typeface="Cambria" panose="02040503050406030204" pitchFamily="18" charset="0"/>
                </a:rPr>
                <a:t>  </a:t>
              </a:r>
              <a:r>
                <a:rPr lang="en-US" sz="3600" b="1" i="1">
                  <a:solidFill>
                    <a:srgbClr val="002060"/>
                  </a:solidFill>
                  <a:latin typeface="Cambria" panose="02040503050406030204" pitchFamily="18" charset="0"/>
                  <a:ea typeface="Cambria" panose="02040503050406030204" pitchFamily="18" charset="0"/>
                </a:rPr>
                <a:t>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0099CC"/>
                </a:solidFill>
                <a:latin typeface="Cambria" panose="02040503050406030204" pitchFamily="18" charset="0"/>
                <a:ea typeface="Cambria" panose="02040503050406030204" pitchFamily="18" charset="0"/>
              </a:rPr>
              <a:t>Qua câu chuyện, </a:t>
            </a:r>
          </a:p>
          <a:p>
            <a:pPr algn="ctr"/>
            <a:r>
              <a:rPr lang="en-US" sz="4000" b="1" smtClean="0">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smtClean="0">
                <a:solidFill>
                  <a:srgbClr val="0099CC"/>
                </a:solidFill>
                <a:latin typeface="Cambria" panose="02040503050406030204" pitchFamily="18" charset="0"/>
                <a:ea typeface="Cambria" panose="02040503050406030204" pitchFamily="18" charset="0"/>
              </a:rPr>
              <a:t>nào?</a:t>
            </a:r>
            <a:endParaRPr lang="en-US" sz="4000" b="1">
              <a:solidFill>
                <a:srgbClr val="0099CC"/>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smtClean="0">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a:t>
              </a:r>
              <a:r>
                <a:rPr lang="en-US" sz="4000" b="1" i="1" smtClean="0">
                  <a:latin typeface="Cambria" panose="02040503050406030204" pitchFamily="18" charset="0"/>
                  <a:ea typeface="Cambria" panose="02040503050406030204" pitchFamily="18" charset="0"/>
                </a:rPr>
                <a: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Em </a:t>
              </a:r>
              <a:r>
                <a:rPr lang="en-US" sz="3200" b="1">
                  <a:latin typeface="Cambria" panose="02040503050406030204" pitchFamily="18" charset="0"/>
                  <a:ea typeface="Cambria" panose="02040503050406030204" pitchFamily="18" charset="0"/>
                </a:rPr>
                <a:t>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smtClean="0">
                <a:latin typeface="Cambria" panose="02040503050406030204" pitchFamily="18" charset="0"/>
                <a:ea typeface="Cambria" panose="02040503050406030204" pitchFamily="18" charset="0"/>
              </a:rPr>
              <a:t>  Đối </a:t>
            </a:r>
            <a:r>
              <a:rPr lang="en-US" sz="3200" b="1" i="1">
                <a:latin typeface="Cambria" panose="02040503050406030204" pitchFamily="18" charset="0"/>
                <a:ea typeface="Cambria" panose="02040503050406030204" pitchFamily="18" charset="0"/>
              </a:rPr>
              <a:t>với những người đang gặp khó khăn, sự cảm thông giúp đỡ sẻ chia sẽ giúp họ vượt qua nghịch cảnh trong </a:t>
            </a:r>
            <a:r>
              <a:rPr lang="en-US" sz="3200" b="1" i="1">
                <a:latin typeface="Cambria" panose="02040503050406030204" pitchFamily="18" charset="0"/>
                <a:ea typeface="Cambria" panose="02040503050406030204" pitchFamily="18" charset="0"/>
              </a:rPr>
              <a:t>cuộc </a:t>
            </a:r>
            <a:r>
              <a:rPr lang="en-US" sz="3200" b="1" i="1" smtClean="0">
                <a:latin typeface="Cambria" panose="02040503050406030204" pitchFamily="18" charset="0"/>
                <a:ea typeface="Cambria" panose="02040503050406030204" pitchFamily="18" charset="0"/>
              </a:rPr>
              <a:t>sống, </a:t>
            </a:r>
            <a:r>
              <a:rPr lang="en-US" sz="3200" b="1" i="1">
                <a:latin typeface="Cambria" panose="02040503050406030204" pitchFamily="18" charset="0"/>
                <a:ea typeface="Cambria" panose="02040503050406030204" pitchFamily="18" charset="0"/>
              </a:rPr>
              <a:t>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 </a:t>
            </a:r>
            <a:r>
              <a:rPr lang="en-US" sz="3200" b="1">
                <a:solidFill>
                  <a:schemeClr val="accent1">
                    <a:lumMod val="50000"/>
                  </a:schemeClr>
                </a:solidFill>
                <a:latin typeface="Cambria" panose="02040503050406030204" pitchFamily="18" charset="0"/>
                <a:ea typeface="Cambria" panose="02040503050406030204" pitchFamily="18" charset="0"/>
              </a:rPr>
              <a:t>Nêu được một số biểu hiện của sự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r>
              <a:rPr lang="en-US" sz="3200" b="1" smtClean="0">
                <a:solidFill>
                  <a:schemeClr val="accent1">
                    <a:lumMod val="50000"/>
                  </a:schemeClr>
                </a:solidFill>
                <a:latin typeface="Cambria" panose="02040503050406030204" pitchFamily="18" charset="0"/>
                <a:ea typeface="Cambria" panose="02040503050406030204" pitchFamily="18" charset="0"/>
              </a:rPr>
              <a:t>.</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 </a:t>
              </a:r>
              <a:r>
                <a:rPr lang="en-US" sz="4400" b="1" u="sng" smtClean="0">
                  <a:latin typeface="Cambria" panose="02040503050406030204" pitchFamily="18" charset="0"/>
                  <a:ea typeface="Cambria" panose="02040503050406030204" pitchFamily="18" charset="0"/>
                </a:rPr>
                <a:t>Về nhà:</a:t>
              </a:r>
              <a:r>
                <a:rPr lang="en-US" sz="4400" b="1" smtClean="0">
                  <a:latin typeface="Cambria" panose="02040503050406030204" pitchFamily="18" charset="0"/>
                  <a:ea typeface="Cambria" panose="02040503050406030204" pitchFamily="18" charset="0"/>
                </a:rPr>
                <a:t> </a:t>
              </a:r>
              <a:r>
                <a:rPr lang="en-US" sz="4400" b="1">
                  <a:latin typeface="Cambria" panose="02040503050406030204" pitchFamily="18" charset="0"/>
                  <a:ea typeface="Cambria" panose="02040503050406030204" pitchFamily="18" charset="0"/>
                </a:rPr>
                <a:t>T</a:t>
              </a:r>
              <a:r>
                <a:rPr lang="en-US" sz="4400" b="1" smtClean="0">
                  <a:latin typeface="Cambria" panose="02040503050406030204" pitchFamily="18" charset="0"/>
                  <a:ea typeface="Cambria" panose="02040503050406030204" pitchFamily="18" charset="0"/>
                </a:rPr>
                <a:t>rao </a:t>
              </a:r>
              <a:r>
                <a:rPr lang="en-US" sz="4400" b="1">
                  <a:latin typeface="Cambria" panose="02040503050406030204" pitchFamily="18" charset="0"/>
                  <a:ea typeface="Cambria" panose="02040503050406030204" pitchFamily="18" charset="0"/>
                </a:rPr>
                <a:t>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470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a:t>
              </a:r>
              <a:r>
                <a:rPr lang="en-US" sz="4400" b="1" smtClean="0">
                  <a:solidFill>
                    <a:schemeClr val="accent6">
                      <a:lumMod val="75000"/>
                    </a:schemeClr>
                  </a:solidFill>
                  <a:latin typeface="Cambria" panose="02040503050406030204" pitchFamily="18" charset="0"/>
                  <a:ea typeface="Cambria" panose="02040503050406030204" pitchFamily="18" charset="0"/>
                </a:rPr>
                <a:t>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a:t>
              </a:r>
              <a:r>
                <a:rPr lang="en-US" sz="4400" b="1" smtClean="0">
                  <a:solidFill>
                    <a:schemeClr val="accent6">
                      <a:lumMod val="75000"/>
                    </a:schemeClr>
                  </a:solidFill>
                  <a:latin typeface="Cambria" panose="02040503050406030204" pitchFamily="18" charset="0"/>
                  <a:ea typeface="Cambria" panose="02040503050406030204" pitchFamily="18" charset="0"/>
                </a:rPr>
                <a:t>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a:t>
              </a:r>
              <a:r>
                <a:rPr lang="en-US" sz="4000" b="1" smtClean="0">
                  <a:solidFill>
                    <a:schemeClr val="accent4">
                      <a:lumMod val="50000"/>
                    </a:schemeClr>
                  </a:solidFill>
                  <a:latin typeface="Cambria" panose="02040503050406030204" pitchFamily="18" charset="0"/>
                  <a:ea typeface="Cambria" panose="02040503050406030204" pitchFamily="18" charset="0"/>
                </a:rPr>
                <a:t>3:</a:t>
              </a:r>
              <a:r>
                <a:rPr lang="en-US" sz="4000" b="1" smtClean="0">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Trên đường đi học em thấy một bà cụ đang loay hoay qua đường, </a:t>
              </a:r>
              <a:r>
                <a:rPr lang="en-US" sz="4000" b="1" smtClean="0">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a:t>
              </a:r>
              <a:r>
                <a:rPr lang="en-US" sz="3800" b="1" smtClean="0">
                  <a:solidFill>
                    <a:schemeClr val="accent4">
                      <a:lumMod val="50000"/>
                    </a:schemeClr>
                  </a:solidFill>
                  <a:latin typeface="Cambria" panose="02040503050406030204" pitchFamily="18" charset="0"/>
                  <a:ea typeface="Cambria" panose="02040503050406030204" pitchFamily="18" charset="0"/>
                </a:rPr>
                <a:t>: </a:t>
              </a:r>
              <a:r>
                <a:rPr lang="en-US" sz="3800" b="1" smtClean="0">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smtClean="0">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smtClean="0">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smtClean="0">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smtClean="0">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874</Words>
  <Application>Microsoft Office PowerPoint</Application>
  <PresentationFormat>Widescreen</PresentationFormat>
  <Paragraphs>55</Paragraphs>
  <Slides>23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等线</vt:lpstr>
      <vt:lpstr>#9Slide07 HoneyCream</vt:lpstr>
      <vt:lpstr>Times New Roman</vt:lpstr>
      <vt:lpstr>Arial</vt:lpstr>
      <vt:lpstr>SVN-Newton</vt:lpstr>
      <vt:lpstr>Cambria</vt:lpstr>
      <vt:lpstr>Calibri</vt:lpstr>
      <vt:lpstr>字魂179号-正酷波波体</vt:lpstr>
      <vt:lpstr>微软雅黑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55</cp:revision>
  <dcterms:created xsi:type="dcterms:W3CDTF">2023-08-22T15:15:32Z</dcterms:created>
  <dcterms:modified xsi:type="dcterms:W3CDTF">2023-08-27T08:53:34Z</dcterms:modified>
</cp:coreProperties>
</file>