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06" r:id="rId2"/>
    <p:sldId id="317" r:id="rId3"/>
    <p:sldId id="336" r:id="rId4"/>
    <p:sldId id="308" r:id="rId5"/>
    <p:sldId id="309" r:id="rId6"/>
    <p:sldId id="326" r:id="rId7"/>
    <p:sldId id="327" r:id="rId8"/>
    <p:sldId id="332" r:id="rId9"/>
    <p:sldId id="329" r:id="rId10"/>
    <p:sldId id="330" r:id="rId11"/>
    <p:sldId id="318" r:id="rId12"/>
    <p:sldId id="321" r:id="rId13"/>
    <p:sldId id="331" r:id="rId14"/>
    <p:sldId id="323" r:id="rId15"/>
    <p:sldId id="324" r:id="rId16"/>
    <p:sldId id="3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8" d="100"/>
          <a:sy n="88" d="100"/>
        </p:scale>
        <p:origin x="91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168A2-421E-40AE-8C38-956F5D0CE967}"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A11DC-FBB1-4E1C-8570-1AA85BECCBE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4/8/2025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4/8/2025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4/8/2025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4/8/2025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pic>
        <p:nvPicPr>
          <p:cNvPr id="7" name="Picture 8"/>
          <p:cNvPicPr>
            <a:picLocks noChangeAspect="1"/>
          </p:cNvPicPr>
          <p:nvPr userDrawn="1"/>
        </p:nvPicPr>
        <p:blipFill>
          <a:blip r:embed="rId2"/>
          <a:srcRect/>
          <a:stretch>
            <a:fillRect/>
          </a:stretch>
        </p:blipFill>
        <p:spPr>
          <a:xfrm>
            <a:off x="0" y="-8306"/>
            <a:ext cx="12192000" cy="689640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4/8/2025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4/8/2025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4/8/2025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4/8/2025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4/8/2025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4/8/2025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4/8/2025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64850" y="227618"/>
            <a:ext cx="1416574" cy="14165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sv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23.png"/><Relationship Id="rId4" Type="http://schemas.openxmlformats.org/officeDocument/2006/relationships/image" Target="../media/image5.sv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7" descr="A colorful hot air balloon in the sky above trees&#10;&#10;Description automatically generated with low confidence"/>
          <p:cNvPicPr>
            <a:picLocks noChangeAspect="1"/>
          </p:cNvPicPr>
          <p:nvPr/>
        </p:nvPicPr>
        <p:blipFill rotWithShape="1">
          <a:blip r:embed="rId2"/>
          <a:srcRect b="26243"/>
          <a:stretch>
            <a:fillRect/>
          </a:stretch>
        </p:blipFill>
        <p:spPr>
          <a:xfrm>
            <a:off x="20" y="1282"/>
            <a:ext cx="12191980" cy="6856718"/>
          </a:xfrm>
          <a:prstGeom prst="rect">
            <a:avLst/>
          </a:prstGeom>
        </p:spPr>
      </p:pic>
      <p:pic>
        <p:nvPicPr>
          <p:cNvPr id="5"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5276" y="-103251"/>
            <a:ext cx="7315200" cy="1673352"/>
          </a:xfrm>
          <a:prstGeom prst="rect">
            <a:avLst/>
          </a:prstGeom>
        </p:spPr>
      </p:pic>
      <p:pic>
        <p:nvPicPr>
          <p:cNvPr id="6"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22932" y="-103251"/>
            <a:ext cx="7315200" cy="1673352"/>
          </a:xfrm>
          <a:prstGeom prst="rect">
            <a:avLst/>
          </a:prstGeom>
        </p:spPr>
      </p:pic>
      <p:pic>
        <p:nvPicPr>
          <p:cNvPr id="7"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5605" y="5368716"/>
            <a:ext cx="3560546" cy="1592535"/>
          </a:xfrm>
          <a:prstGeom prst="rect">
            <a:avLst/>
          </a:prstGeom>
        </p:spPr>
      </p:pic>
      <p:pic>
        <p:nvPicPr>
          <p:cNvPr id="8"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95003" y="5368716"/>
            <a:ext cx="3560546" cy="1592535"/>
          </a:xfrm>
          <a:prstGeom prst="rect">
            <a:avLst/>
          </a:prstGeom>
        </p:spPr>
      </p:pic>
      <p:pic>
        <p:nvPicPr>
          <p:cNvPr id="1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88482" y="5368716"/>
            <a:ext cx="3560546" cy="1592535"/>
          </a:xfrm>
          <a:prstGeom prst="rect">
            <a:avLst/>
          </a:prstGeom>
        </p:spPr>
      </p:pic>
      <p:pic>
        <p:nvPicPr>
          <p:cNvPr id="1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76450" y="5426092"/>
            <a:ext cx="3560546" cy="1592535"/>
          </a:xfrm>
          <a:prstGeom prst="rect">
            <a:avLst/>
          </a:prstGeom>
        </p:spPr>
      </p:pic>
      <p:pic>
        <p:nvPicPr>
          <p:cNvPr id="13" name="Picture 12" descr="A picture containing toy, clipart&#10;&#10;Description automatically generated"/>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055" b="49535" l="54913" r="95269">
                        <a14:foregroundMark x1="56571" y1="18277" x2="57986" y2="13425"/>
                        <a14:foregroundMark x1="65184" y1="15487" x2="67691" y2="17873"/>
                        <a14:foregroundMark x1="80873" y1="15649" x2="84068" y2="17711"/>
                        <a14:foregroundMark x1="73110" y1="47594" x2="72422" y2="44804"/>
                        <a14:foregroundMark x1="74929" y1="49535" x2="73676" y2="47594"/>
                        <a14:foregroundMark x1="63526" y1="48564" x2="61868" y2="45653"/>
                        <a14:foregroundMark x1="63122" y1="45774" x2="63809" y2="43550"/>
                        <a14:foregroundMark x1="87707" y1="26607" x2="86171" y2="29802"/>
                        <a14:foregroundMark x1="86737" y1="17307" x2="86737" y2="20097"/>
                        <a14:foregroundMark x1="71169" y1="19410" x2="70603" y2="20663"/>
                        <a14:foregroundMark x1="71290" y1="19127" x2="70603" y2="19531"/>
                        <a14:foregroundMark x1="54913" y1="17873" x2="56167" y2="15649"/>
                      </a14:backgroundRemoval>
                    </a14:imgEffect>
                  </a14:imgLayer>
                </a14:imgProps>
              </a:ext>
              <a:ext uri="{28A0092B-C50C-407E-A947-70E740481C1C}">
                <a14:useLocalDpi xmlns:a14="http://schemas.microsoft.com/office/drawing/2010/main" val="0"/>
              </a:ext>
            </a:extLst>
          </a:blip>
          <a:srcRect l="53260" b="48889"/>
          <a:stretch>
            <a:fillRect/>
          </a:stretch>
        </p:blipFill>
        <p:spPr>
          <a:xfrm>
            <a:off x="48044" y="1894307"/>
            <a:ext cx="4633683" cy="5066943"/>
          </a:xfrm>
          <a:prstGeom prst="rect">
            <a:avLst/>
          </a:prstGeom>
        </p:spPr>
      </p:pic>
      <p:pic>
        <p:nvPicPr>
          <p:cNvPr id="2" name="Picture 24"/>
          <p:cNvPicPr>
            <a:picLocks noChangeAspect="1"/>
          </p:cNvPicPr>
          <p:nvPr/>
        </p:nvPicPr>
        <p:blipFill>
          <a:blip r:embed="rId9"/>
          <a:srcRect/>
          <a:stretch>
            <a:fillRect/>
          </a:stretch>
        </p:blipFill>
        <p:spPr>
          <a:xfrm>
            <a:off x="3755502" y="144720"/>
            <a:ext cx="8197087" cy="4979730"/>
          </a:xfrm>
          <a:prstGeom prst="rect">
            <a:avLst/>
          </a:prstGeom>
        </p:spPr>
      </p:pic>
      <p:pic>
        <p:nvPicPr>
          <p:cNvPr id="12" name="Picture 11"/>
          <p:cNvPicPr>
            <a:picLocks noChangeAspect="1"/>
          </p:cNvPicPr>
          <p:nvPr/>
        </p:nvPicPr>
        <p:blipFill>
          <a:blip r:embed="rId10"/>
          <a:stretch>
            <a:fillRect/>
          </a:stretch>
        </p:blipFill>
        <p:spPr>
          <a:xfrm>
            <a:off x="3740693" y="1343627"/>
            <a:ext cx="7968163" cy="3694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d. Trong bài văn, chi tiết nào cho thấy tác giả tả cây kết hợp với tả những sự vật có liên quan đến cây?</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p:cNvSpPr/>
          <p:nvPr/>
        </p:nvSpPr>
        <p:spPr>
          <a:xfrm>
            <a:off x="866775" y="2139093"/>
            <a:ext cx="10477499" cy="3052031"/>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vi-VN" sz="3200" dirty="0">
                <a:effectLst/>
                <a:latin typeface="Cambria" panose="02040503050406030204" pitchFamily="18" charset="0"/>
                <a:ea typeface="Cambria" panose="02040503050406030204" pitchFamily="18" charset="0"/>
              </a:rPr>
              <a:t>Các chi tiết: </a:t>
            </a:r>
            <a:r>
              <a:rPr lang="vi-VN" sz="3200" b="1" i="1" dirty="0">
                <a:effectLst/>
                <a:latin typeface="Cambria" panose="02040503050406030204" pitchFamily="18" charset="0"/>
                <a:ea typeface="Cambria" panose="02040503050406030204" pitchFamily="18" charset="0"/>
              </a:rPr>
              <a:t>Nắng gửi thêm màu đẹp trên hoa;</a:t>
            </a:r>
            <a:r>
              <a:rPr lang="vi-VN" sz="3200" b="1" dirty="0">
                <a:effectLst/>
                <a:latin typeface="Cambria" panose="02040503050406030204" pitchFamily="18" charset="0"/>
                <a:ea typeface="Cambria" panose="02040503050406030204" pitchFamily="18" charset="0"/>
              </a:rPr>
              <a:t> </a:t>
            </a:r>
            <a:r>
              <a:rPr lang="vi-VN" sz="3200" b="1" i="1" dirty="0">
                <a:effectLst/>
                <a:latin typeface="Cambria" panose="02040503050406030204" pitchFamily="18" charset="0"/>
                <a:ea typeface="Cambria" panose="02040503050406030204" pitchFamily="18" charset="0"/>
              </a:rPr>
              <a:t>Nắng lại đến tạo vị thơm vị mát tụ dần trong quả.</a:t>
            </a:r>
            <a:endParaRPr lang="en-US" sz="3200" b="1" i="1"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effectLst/>
                <a:latin typeface="Cambria" panose="02040503050406030204" pitchFamily="18" charset="0"/>
                <a:ea typeface="Cambria" panose="02040503050406030204" pitchFamily="18" charset="0"/>
              </a:rPr>
              <a:t>Nắng là hiện tượng thiên nhiên có tác động đến cây cà chua nắng làm cho sắc hoa cà chua thêm đẹp. Nắng giúp cho quả c</a:t>
            </a:r>
            <a:r>
              <a:rPr lang="en-US" sz="3200" dirty="0">
                <a:latin typeface="Cambria" panose="02040503050406030204" pitchFamily="18" charset="0"/>
                <a:ea typeface="Cambria" panose="02040503050406030204" pitchFamily="18" charset="0"/>
              </a:rPr>
              <a:t>à</a:t>
            </a:r>
            <a:r>
              <a:rPr lang="vi-VN" sz="3200" dirty="0">
                <a:effectLst/>
                <a:latin typeface="Cambria" panose="02040503050406030204" pitchFamily="18" charset="0"/>
                <a:ea typeface="Cambria" panose="02040503050406030204" pitchFamily="18" charset="0"/>
              </a:rPr>
              <a:t> chua có vị thơm mát.</a:t>
            </a:r>
            <a:endParaRPr lang="en-US" sz="3200" dirty="0">
              <a:effectLst/>
              <a:latin typeface="Cambria" panose="02040503050406030204" pitchFamily="18" charset="0"/>
              <a:ea typeface="Cambria" panose="0204050305040603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16"/>
          <p:cNvPicPr>
            <a:picLocks noChangeAspect="1"/>
          </p:cNvPicPr>
          <p:nvPr/>
        </p:nvPicPr>
        <p:blipFill>
          <a:blip r:embed="rId2"/>
          <a:srcRect/>
          <a:stretch>
            <a:fillRect/>
          </a:stretch>
        </p:blipFill>
        <p:spPr>
          <a:xfrm>
            <a:off x="10312658" y="73787"/>
            <a:ext cx="1795758" cy="1640874"/>
          </a:xfrm>
          <a:prstGeom prst="rect">
            <a:avLst/>
          </a:prstGeom>
        </p:spPr>
      </p:pic>
      <p:grpSp>
        <p:nvGrpSpPr>
          <p:cNvPr id="8" name="Group 7"/>
          <p:cNvGrpSpPr/>
          <p:nvPr/>
        </p:nvGrpSpPr>
        <p:grpSpPr>
          <a:xfrm>
            <a:off x="-225682" y="392774"/>
            <a:ext cx="9811472" cy="4302516"/>
            <a:chOff x="-81564" y="42076"/>
            <a:chExt cx="11721619" cy="5483924"/>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64" y="42076"/>
              <a:ext cx="1519299" cy="1519299"/>
            </a:xfrm>
            <a:prstGeom prst="rect">
              <a:avLst/>
            </a:prstGeom>
          </p:spPr>
        </p:pic>
        <p:sp>
          <p:nvSpPr>
            <p:cNvPr id="13" name="TextBox 12"/>
            <p:cNvSpPr txBox="1"/>
            <p:nvPr/>
          </p:nvSpPr>
          <p:spPr>
            <a:xfrm>
              <a:off x="739200" y="1270029"/>
              <a:ext cx="10655365" cy="38836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Lưu ý: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Các em đã tìm hiểu các trình tự tả cây, tả theo bộ phận của cây và tả cây theo thời gian, theo từng thời kỳ phát triển của cây hoặc theo mùa xuân, hạ, thu, đông hay từng buổi trong ngày. Nhưng khi tả cây theo trình tự thời gian vẫn phải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kết hợp cả các bộ phận của cây</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4" name="Picture 13" descr="A picture containing clipart&#10;&#10;Description automatically generated"/>
          <p:cNvPicPr>
            <a:picLocks noChangeAspect="1"/>
          </p:cNvPicPr>
          <p:nvPr/>
        </p:nvPicPr>
        <p:blipFill rotWithShape="1">
          <a:blip r:embed="rId5">
            <a:extLst>
              <a:ext uri="{BEBA8EAE-BF5A-486C-A8C5-ECC9F3942E4B}">
                <a14:imgProps xmlns:a14="http://schemas.microsoft.com/office/drawing/2010/main">
                  <a14:imgLayer r:embed="rId6">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a:fillRect/>
          </a:stretch>
        </p:blipFill>
        <p:spPr>
          <a:xfrm flipH="1">
            <a:off x="8671956" y="2654702"/>
            <a:ext cx="3934433" cy="486102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0324" y="277402"/>
            <a:ext cx="9715073" cy="2024010"/>
          </a:xfrm>
          <a:prstGeom prst="rect">
            <a:avLst/>
          </a:prstGeom>
        </p:spPr>
      </p:pic>
      <p:sp>
        <p:nvSpPr>
          <p:cNvPr id="16" name="TextBox 15"/>
          <p:cNvSpPr txBox="1"/>
          <p:nvPr/>
        </p:nvSpPr>
        <p:spPr>
          <a:xfrm>
            <a:off x="788955" y="410966"/>
            <a:ext cx="9715072" cy="1446550"/>
          </a:xfrm>
          <a:prstGeom prst="rect">
            <a:avLst/>
          </a:prstGeom>
          <a:noFill/>
        </p:spPr>
        <p:txBody>
          <a:bodyPr wrap="square" rtlCol="0">
            <a:spAutoFit/>
          </a:bodyPr>
          <a:lstStyle/>
          <a:p>
            <a:pPr lvl="0" algn="ctr"/>
            <a:r>
              <a:rPr lang="en-US" sz="4400" b="1" dirty="0">
                <a:solidFill>
                  <a:srgbClr val="002060"/>
                </a:solidFill>
                <a:latin typeface="Cambria" panose="02040503050406030204" pitchFamily="18" charset="0"/>
                <a:ea typeface="Cambria" panose="02040503050406030204" pitchFamily="18" charset="0"/>
              </a:rPr>
              <a:t>2. </a:t>
            </a:r>
            <a:r>
              <a:rPr lang="vi-VN" sz="4400" b="1" dirty="0">
                <a:solidFill>
                  <a:srgbClr val="002060"/>
                </a:solidFill>
                <a:latin typeface="Cambria" panose="02040503050406030204" pitchFamily="18" charset="0"/>
                <a:ea typeface="Cambria" panose="02040503050406030204" pitchFamily="18" charset="0"/>
              </a:rPr>
              <a:t>Em học được những gì về cách tả cây cối từ bài Cây cà chua.</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8" name="Picture 17" descr="A picture containing text, clipart&#10;&#10;Description automatically generated"/>
          <p:cNvPicPr>
            <a:picLocks noChangeAspect="1"/>
          </p:cNvPicPr>
          <p:nvPr/>
        </p:nvPicPr>
        <p:blipFill>
          <a:blip r:embed="rId4" cstate="print">
            <a:extLst>
              <a:ext uri="{BEBA8EAE-BF5A-486C-A8C5-ECC9F3942E4B}">
                <a14:imgProps xmlns:a14="http://schemas.microsoft.com/office/drawing/2010/main">
                  <a14:imgLayer r:embed="rId5">
                    <a14:imgEffect>
                      <a14:backgroundRemoval t="9984" b="94665" l="9994" r="89942">
                        <a14:foregroundMark x1="25500" y1="86949" x2="30821" y2="83468"/>
                        <a14:foregroundMark x1="54948" y1="91067" x2="52393" y2="82255"/>
                        <a14:foregroundMark x1="52393" y1="82255" x2="52393" y2="82255"/>
                        <a14:foregroundMark x1="53558" y1="94665" x2="52490" y2="92118"/>
                        <a14:backgroundMark x1="22607" y1="86783" x2="27846" y2="88925"/>
                        <a14:backgroundMark x1="25194" y1="86783" x2="26779" y2="86783"/>
                      </a14:backgroundRemoval>
                    </a14:imgEffect>
                  </a14:imgLayer>
                </a14:imgProps>
              </a:ext>
              <a:ext uri="{28A0092B-C50C-407E-A947-70E740481C1C}">
                <a14:useLocalDpi xmlns:a14="http://schemas.microsoft.com/office/drawing/2010/main" val="0"/>
              </a:ext>
            </a:extLst>
          </a:blip>
          <a:stretch>
            <a:fillRect/>
          </a:stretch>
        </p:blipFill>
        <p:spPr>
          <a:xfrm>
            <a:off x="-1193767" y="1929525"/>
            <a:ext cx="6267450" cy="5013960"/>
          </a:xfrm>
          <a:prstGeom prst="rect">
            <a:avLst/>
          </a:prstGeom>
        </p:spPr>
      </p:pic>
      <p:pic>
        <p:nvPicPr>
          <p:cNvPr id="22" name="Picture 16"/>
          <p:cNvPicPr>
            <a:picLocks noChangeAspect="1"/>
          </p:cNvPicPr>
          <p:nvPr/>
        </p:nvPicPr>
        <p:blipFill>
          <a:blip r:embed="rId6"/>
          <a:srcRect/>
          <a:stretch>
            <a:fillRect/>
          </a:stretch>
        </p:blipFill>
        <p:spPr>
          <a:xfrm>
            <a:off x="10312658" y="73787"/>
            <a:ext cx="1795758" cy="1640874"/>
          </a:xfrm>
          <a:prstGeom prst="rect">
            <a:avLst/>
          </a:prstGeom>
        </p:spPr>
      </p:pic>
      <p:sp>
        <p:nvSpPr>
          <p:cNvPr id="2" name="Rectangle: Rounded Corners 1"/>
          <p:cNvSpPr/>
          <p:nvPr/>
        </p:nvSpPr>
        <p:spPr>
          <a:xfrm>
            <a:off x="4143376" y="2847976"/>
            <a:ext cx="7677150" cy="3733800"/>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a:lnSpc>
                <a:spcPct val="120000"/>
              </a:lnSpc>
              <a:buFont typeface="Arial" panose="020B0604020202020204" pitchFamily="34" charset="0"/>
              <a:buChar char="•"/>
            </a:pPr>
            <a:r>
              <a:rPr lang="vi-VN" sz="3200" b="1" dirty="0">
                <a:latin typeface="Cambria" panose="02040503050406030204" pitchFamily="18" charset="0"/>
                <a:ea typeface="Cambria" panose="02040503050406030204" pitchFamily="18" charset="0"/>
              </a:rPr>
              <a:t>Trình tự miêu tả cây </a:t>
            </a:r>
            <a:r>
              <a:rPr lang="vi-VN" sz="3200" dirty="0">
                <a:latin typeface="Cambria" panose="02040503050406030204" pitchFamily="18" charset="0"/>
                <a:ea typeface="Cambria" panose="02040503050406030204" pitchFamily="18" charset="0"/>
              </a:rPr>
              <a:t>(từ lúc cây mới mọc đến lúc cây ra quả,…)</a:t>
            </a:r>
          </a:p>
          <a:p>
            <a:pPr marL="457200" indent="-457200" algn="just">
              <a:lnSpc>
                <a:spcPct val="120000"/>
              </a:lnSpc>
              <a:buFont typeface="Arial" panose="020B0604020202020204" pitchFamily="34" charset="0"/>
              <a:buChar char="•"/>
            </a:pPr>
            <a:r>
              <a:rPr lang="vi-VN" sz="3200" b="1" dirty="0">
                <a:latin typeface="Cambria" panose="02040503050406030204" pitchFamily="18" charset="0"/>
                <a:ea typeface="Cambria" panose="02040503050406030204" pitchFamily="18" charset="0"/>
              </a:rPr>
              <a:t> Cách sử dụng biện pháp so sánh, nhân hóa </a:t>
            </a:r>
            <a:r>
              <a:rPr lang="vi-VN" sz="3200" dirty="0">
                <a:latin typeface="Cambria" panose="02040503050406030204" pitchFamily="18" charset="0"/>
                <a:ea typeface="Cambria" panose="02040503050406030204" pitchFamily="18" charset="0"/>
              </a:rPr>
              <a:t>khi tả lá hoa, tả quả.</a:t>
            </a:r>
            <a:endParaRPr lang="en-US" sz="3200" dirty="0">
              <a:latin typeface="Cambria" panose="02040503050406030204" pitchFamily="18" charset="0"/>
              <a:ea typeface="Cambria" panose="02040503050406030204" pitchFamily="18" charset="0"/>
            </a:endParaRPr>
          </a:p>
          <a:p>
            <a:pPr marL="457200" indent="-457200" algn="just">
              <a:lnSpc>
                <a:spcPct val="120000"/>
              </a:lnSpc>
              <a:buFont typeface="Arial" panose="020B0604020202020204" pitchFamily="34" charset="0"/>
              <a:buChar char="•"/>
            </a:pPr>
            <a:r>
              <a:rPr lang="en-US" sz="3200" b="1" dirty="0">
                <a:latin typeface="Cambria" panose="02040503050406030204" pitchFamily="18" charset="0"/>
                <a:ea typeface="Cambria" panose="02040503050406030204" pitchFamily="18" charset="0"/>
              </a:rPr>
              <a:t>B</a:t>
            </a:r>
            <a:r>
              <a:rPr lang="vi-VN" sz="3200" b="1" dirty="0">
                <a:latin typeface="Cambria" panose="02040503050406030204" pitchFamily="18" charset="0"/>
                <a:ea typeface="Cambria" panose="02040503050406030204" pitchFamily="18" charset="0"/>
              </a:rPr>
              <a:t>ộc lộ rõ tình cảm, cảm xúc </a:t>
            </a:r>
            <a:r>
              <a:rPr lang="vi-VN" sz="3200" dirty="0">
                <a:latin typeface="Cambria" panose="02040503050406030204" pitchFamily="18" charset="0"/>
                <a:ea typeface="Cambria" panose="02040503050406030204" pitchFamily="18" charset="0"/>
              </a:rPr>
              <a:t>của người viết đối với cây.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16"/>
          <p:cNvPicPr>
            <a:picLocks noChangeAspect="1"/>
          </p:cNvPicPr>
          <p:nvPr/>
        </p:nvPicPr>
        <p:blipFill>
          <a:blip r:embed="rId2"/>
          <a:srcRect/>
          <a:stretch>
            <a:fillRect/>
          </a:stretch>
        </p:blipFill>
        <p:spPr>
          <a:xfrm>
            <a:off x="10312658" y="73787"/>
            <a:ext cx="1795758" cy="1640874"/>
          </a:xfrm>
          <a:prstGeom prst="rect">
            <a:avLst/>
          </a:prstGeom>
        </p:spPr>
      </p:pic>
      <p:grpSp>
        <p:nvGrpSpPr>
          <p:cNvPr id="8" name="Group 7"/>
          <p:cNvGrpSpPr/>
          <p:nvPr/>
        </p:nvGrpSpPr>
        <p:grpSpPr>
          <a:xfrm>
            <a:off x="-225682" y="392774"/>
            <a:ext cx="9973167" cy="4946142"/>
            <a:chOff x="-81564" y="42076"/>
            <a:chExt cx="11914794" cy="630428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580" y="681217"/>
              <a:ext cx="11082650" cy="566513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64" y="42076"/>
              <a:ext cx="1519299" cy="1519299"/>
            </a:xfrm>
            <a:prstGeom prst="rect">
              <a:avLst/>
            </a:prstGeom>
          </p:spPr>
        </p:pic>
        <p:sp>
          <p:nvSpPr>
            <p:cNvPr id="13" name="TextBox 12"/>
            <p:cNvSpPr txBox="1"/>
            <p:nvPr/>
          </p:nvSpPr>
          <p:spPr>
            <a:xfrm>
              <a:off x="750580" y="930097"/>
              <a:ext cx="10655365" cy="45113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FF0000"/>
                  </a:solidFill>
                  <a:effectLst/>
                  <a:uLnTx/>
                  <a:uFillTx/>
                  <a:latin typeface="HP001 5 hàng 1 ô ly" panose="020B0603050302020204" pitchFamily="34" charset="0"/>
                  <a:ea typeface="Cambria" panose="02040503050406030204" pitchFamily="18" charset="0"/>
                  <a:cs typeface="Arial" panose="020B0604020202020204" pitchFamily="34" charset="0"/>
                </a:rPr>
                <a:t>Ghi</a:t>
              </a:r>
              <a:r>
                <a:rPr kumimoji="0" lang="en-US" sz="4400" b="1" i="0" u="none" strike="noStrike" kern="1200" cap="none" spc="0" normalizeH="0" baseline="0" noProof="0" dirty="0">
                  <a:ln>
                    <a:noFill/>
                  </a:ln>
                  <a:solidFill>
                    <a:srgbClr val="FF0000"/>
                  </a:solidFill>
                  <a:effectLst/>
                  <a:uLnTx/>
                  <a:uFillTx/>
                  <a:latin typeface="HP001 5 hàng 1 ô ly" panose="020B0603050302020204" pitchFamily="34"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FF0000"/>
                  </a:solidFill>
                  <a:effectLst/>
                  <a:uLnTx/>
                  <a:uFillTx/>
                  <a:latin typeface="HP001 5 hàng 1 ô ly" panose="020B0603050302020204" pitchFamily="34" charset="0"/>
                  <a:ea typeface="Cambria" panose="02040503050406030204" pitchFamily="18" charset="0"/>
                  <a:cs typeface="Arial" panose="020B0604020202020204" pitchFamily="34" charset="0"/>
                </a:rPr>
                <a:t>nhớ</a:t>
              </a:r>
              <a:endParaRPr kumimoji="0" lang="en-US" sz="4400" b="1" i="0" u="none" strike="noStrike" kern="1200" cap="none" spc="0" normalizeH="0" baseline="0" noProof="0" dirty="0">
                <a:ln>
                  <a:noFill/>
                </a:ln>
                <a:solidFill>
                  <a:srgbClr val="FF0000"/>
                </a:solidFill>
                <a:effectLst/>
                <a:uLnTx/>
                <a:uFillTx/>
                <a:latin typeface="HP001 5 hàng 1 ô ly" panose="020B0603050302020204" pitchFamily="34"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HP001 5 hàng 1 ô ly" panose="020B0603050302020204" pitchFamily="34" charset="0"/>
                  <a:ea typeface="Cambria" panose="02040503050406030204" pitchFamily="18" charset="0"/>
                  <a:cs typeface="Arial" panose="020B0604020202020204" pitchFamily="34" charset="0"/>
                </a:rPr>
                <a:t>	</a:t>
              </a:r>
              <a:r>
                <a:rPr kumimoji="0" lang="vi-VN" sz="3600" b="1" i="0" u="none" strike="noStrike" kern="1200" cap="none" spc="0" normalizeH="0" baseline="0" noProof="0" dirty="0">
                  <a:ln>
                    <a:noFill/>
                  </a:ln>
                  <a:solidFill>
                    <a:srgbClr val="002060"/>
                  </a:solidFill>
                  <a:effectLst/>
                  <a:uLnTx/>
                  <a:uFillTx/>
                  <a:latin typeface="HP001 5 hàng 1 ô ly" panose="020B0603050302020204" pitchFamily="34" charset="0"/>
                  <a:ea typeface="Cambria" panose="02040503050406030204" pitchFamily="18" charset="0"/>
                  <a:cs typeface="Arial" panose="020B0604020202020204" pitchFamily="34" charset="0"/>
                </a:rPr>
                <a:t>Ngoài tả lần lượt từng bộ phận của cây, ta có thể </a:t>
              </a:r>
              <a:r>
                <a:rPr kumimoji="0" lang="vi-VN" sz="3600" b="1" i="0" u="none" strike="noStrike" kern="1200" cap="none" spc="0" normalizeH="0" baseline="0" noProof="0" dirty="0">
                  <a:ln>
                    <a:noFill/>
                  </a:ln>
                  <a:solidFill>
                    <a:srgbClr val="FF0000"/>
                  </a:solidFill>
                  <a:effectLst/>
                  <a:uLnTx/>
                  <a:uFillTx/>
                  <a:latin typeface="HP001 5 hàng 1 ô ly" panose="020B0603050302020204" pitchFamily="34" charset="0"/>
                  <a:ea typeface="Cambria" panose="02040503050406030204" pitchFamily="18" charset="0"/>
                  <a:cs typeface="Arial" panose="020B0604020202020204" pitchFamily="34" charset="0"/>
                </a:rPr>
                <a:t>tả từng đặc điểm của cây theo các giai đoạn sinh trưởng phát triển</a:t>
              </a:r>
              <a:r>
                <a:rPr kumimoji="0" lang="vi-VN" sz="3600" b="1" i="0" u="none" strike="noStrike" kern="1200" cap="none" spc="0" normalizeH="0" baseline="0" noProof="0" dirty="0">
                  <a:ln>
                    <a:noFill/>
                  </a:ln>
                  <a:solidFill>
                    <a:srgbClr val="002060"/>
                  </a:solidFill>
                  <a:effectLst/>
                  <a:uLnTx/>
                  <a:uFillTx/>
                  <a:latin typeface="HP001 5 hàng 1 ô ly" panose="020B0603050302020204" pitchFamily="34" charset="0"/>
                  <a:ea typeface="Cambria" panose="02040503050406030204" pitchFamily="18" charset="0"/>
                  <a:cs typeface="Arial" panose="020B0604020202020204" pitchFamily="34" charset="0"/>
                </a:rPr>
                <a:t>. Có thể tả kết hợp sự vật, hoạt động liên quan đến cây.</a:t>
              </a:r>
              <a:endParaRPr kumimoji="0" lang="en-US" sz="3600" b="0" i="0" u="none" strike="noStrike" kern="1200" cap="none" spc="0" normalizeH="0" baseline="0" noProof="0" dirty="0">
                <a:ln>
                  <a:noFill/>
                </a:ln>
                <a:solidFill>
                  <a:srgbClr val="002060"/>
                </a:solidFill>
                <a:effectLst/>
                <a:uLnTx/>
                <a:uFillTx/>
                <a:latin typeface="HP001 5 hàng 1 ô ly" panose="020B0603050302020204" pitchFamily="34" charset="0"/>
                <a:ea typeface="Cambria" panose="02040503050406030204" pitchFamily="18" charset="0"/>
                <a:cs typeface="Arial" panose="020B0604020202020204" pitchFamily="34" charset="0"/>
              </a:endParaRPr>
            </a:p>
          </p:txBody>
        </p:sp>
      </p:grpSp>
      <p:pic>
        <p:nvPicPr>
          <p:cNvPr id="14" name="Picture 13" descr="A picture containing clipart&#10;&#10;Description automatically generated"/>
          <p:cNvPicPr>
            <a:picLocks noChangeAspect="1"/>
          </p:cNvPicPr>
          <p:nvPr/>
        </p:nvPicPr>
        <p:blipFill rotWithShape="1">
          <a:blip r:embed="rId5">
            <a:extLst>
              <a:ext uri="{BEBA8EAE-BF5A-486C-A8C5-ECC9F3942E4B}">
                <a14:imgProps xmlns:a14="http://schemas.microsoft.com/office/drawing/2010/main">
                  <a14:imgLayer r:embed="rId6">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a:fillRect/>
          </a:stretch>
        </p:blipFill>
        <p:spPr>
          <a:xfrm flipH="1">
            <a:off x="8671956" y="2654702"/>
            <a:ext cx="3934433" cy="486102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7" descr="A colorful hot air balloon in the sky above trees&#10;&#10;Description automatically generated with low confidence"/>
          <p:cNvPicPr>
            <a:picLocks noChangeAspect="1"/>
          </p:cNvPicPr>
          <p:nvPr/>
        </p:nvPicPr>
        <p:blipFill rotWithShape="1">
          <a:blip r:embed="rId2"/>
          <a:srcRect b="26243"/>
          <a:stretch>
            <a:fillRect/>
          </a:stretch>
        </p:blipFill>
        <p:spPr>
          <a:xfrm>
            <a:off x="20" y="1282"/>
            <a:ext cx="12191980" cy="6856718"/>
          </a:xfrm>
          <a:prstGeom prst="rect">
            <a:avLst/>
          </a:prstGeom>
        </p:spPr>
      </p:pic>
      <p:pic>
        <p:nvPicPr>
          <p:cNvPr id="5"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5276" y="-103251"/>
            <a:ext cx="7315200" cy="1673352"/>
          </a:xfrm>
          <a:prstGeom prst="rect">
            <a:avLst/>
          </a:prstGeom>
        </p:spPr>
      </p:pic>
      <p:pic>
        <p:nvPicPr>
          <p:cNvPr id="6"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22932" y="-103251"/>
            <a:ext cx="7315200" cy="1673352"/>
          </a:xfrm>
          <a:prstGeom prst="rect">
            <a:avLst/>
          </a:prstGeom>
        </p:spPr>
      </p:pic>
      <p:pic>
        <p:nvPicPr>
          <p:cNvPr id="7"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5605" y="5368716"/>
            <a:ext cx="3560546" cy="1592535"/>
          </a:xfrm>
          <a:prstGeom prst="rect">
            <a:avLst/>
          </a:prstGeom>
        </p:spPr>
      </p:pic>
      <p:pic>
        <p:nvPicPr>
          <p:cNvPr id="8"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95003" y="5368716"/>
            <a:ext cx="3560546" cy="1592535"/>
          </a:xfrm>
          <a:prstGeom prst="rect">
            <a:avLst/>
          </a:prstGeom>
        </p:spPr>
      </p:pic>
      <p:pic>
        <p:nvPicPr>
          <p:cNvPr id="1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88482" y="5368716"/>
            <a:ext cx="3560546" cy="1592535"/>
          </a:xfrm>
          <a:prstGeom prst="rect">
            <a:avLst/>
          </a:prstGeom>
        </p:spPr>
      </p:pic>
      <p:pic>
        <p:nvPicPr>
          <p:cNvPr id="1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76450" y="5426092"/>
            <a:ext cx="3560546" cy="1592535"/>
          </a:xfrm>
          <a:prstGeom prst="rect">
            <a:avLst/>
          </a:prstGeom>
        </p:spPr>
      </p:pic>
      <p:pic>
        <p:nvPicPr>
          <p:cNvPr id="13" name="Picture 12" descr="A picture containing toy, clipart&#10;&#10;Description automatically generated"/>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055" b="49535" l="54913" r="95269">
                        <a14:foregroundMark x1="56571" y1="18277" x2="57986" y2="13425"/>
                        <a14:foregroundMark x1="65184" y1="15487" x2="67691" y2="17873"/>
                        <a14:foregroundMark x1="80873" y1="15649" x2="84068" y2="17711"/>
                        <a14:foregroundMark x1="73110" y1="47594" x2="72422" y2="44804"/>
                        <a14:foregroundMark x1="74929" y1="49535" x2="73676" y2="47594"/>
                        <a14:foregroundMark x1="63526" y1="48564" x2="61868" y2="45653"/>
                        <a14:foregroundMark x1="63122" y1="45774" x2="63809" y2="43550"/>
                        <a14:foregroundMark x1="87707" y1="26607" x2="86171" y2="29802"/>
                        <a14:foregroundMark x1="86737" y1="17307" x2="86737" y2="20097"/>
                        <a14:foregroundMark x1="71169" y1="19410" x2="70603" y2="20663"/>
                        <a14:foregroundMark x1="71290" y1="19127" x2="70603" y2="19531"/>
                        <a14:foregroundMark x1="54913" y1="17873" x2="56167" y2="15649"/>
                      </a14:backgroundRemoval>
                    </a14:imgEffect>
                  </a14:imgLayer>
                </a14:imgProps>
              </a:ext>
              <a:ext uri="{28A0092B-C50C-407E-A947-70E740481C1C}">
                <a14:useLocalDpi xmlns:a14="http://schemas.microsoft.com/office/drawing/2010/main" val="0"/>
              </a:ext>
            </a:extLst>
          </a:blip>
          <a:srcRect l="53260" b="48889"/>
          <a:stretch>
            <a:fillRect/>
          </a:stretch>
        </p:blipFill>
        <p:spPr>
          <a:xfrm>
            <a:off x="48044" y="1894307"/>
            <a:ext cx="4633683" cy="5066943"/>
          </a:xfrm>
          <a:prstGeom prst="rect">
            <a:avLst/>
          </a:prstGeom>
        </p:spPr>
      </p:pic>
      <p:pic>
        <p:nvPicPr>
          <p:cNvPr id="2" name="Picture 24"/>
          <p:cNvPicPr>
            <a:picLocks noChangeAspect="1"/>
          </p:cNvPicPr>
          <p:nvPr/>
        </p:nvPicPr>
        <p:blipFill>
          <a:blip r:embed="rId9"/>
          <a:srcRect/>
          <a:stretch>
            <a:fillRect/>
          </a:stretch>
        </p:blipFill>
        <p:spPr>
          <a:xfrm>
            <a:off x="3755502" y="144720"/>
            <a:ext cx="8197087" cy="4979730"/>
          </a:xfrm>
          <a:prstGeom prst="rect">
            <a:avLst/>
          </a:prstGeom>
        </p:spPr>
      </p:pic>
      <p:pic>
        <p:nvPicPr>
          <p:cNvPr id="12" name="Picture 11"/>
          <p:cNvPicPr>
            <a:picLocks noChangeAspect="1"/>
          </p:cNvPicPr>
          <p:nvPr/>
        </p:nvPicPr>
        <p:blipFill>
          <a:blip r:embed="rId10"/>
          <a:stretch>
            <a:fillRect/>
          </a:stretch>
        </p:blipFill>
        <p:spPr>
          <a:xfrm>
            <a:off x="3314942" y="1483453"/>
            <a:ext cx="9122684" cy="37005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455487" y="391703"/>
            <a:ext cx="11281025" cy="6074594"/>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290906" y="639780"/>
            <a:ext cx="10015270" cy="1754326"/>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C</a:t>
            </a:r>
            <a:r>
              <a:rPr lang="vi-VN" sz="3600" b="1" dirty="0">
                <a:solidFill>
                  <a:srgbClr val="002060"/>
                </a:solidFill>
                <a:latin typeface="Cambria" panose="02040503050406030204" pitchFamily="18" charset="0"/>
                <a:ea typeface="Cambria" panose="02040503050406030204" pitchFamily="18" charset="0"/>
              </a:rPr>
              <a:t>hia sẻ các bài văn miêu tả cây cối mà mình đã sưu tầm. Nêu những câu văn mà mình thích nhất.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3569110" y="2034715"/>
            <a:ext cx="5279921" cy="431178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2609849" y="1042988"/>
            <a:ext cx="7886701" cy="4772024"/>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2"/>
          <p:cNvPicPr>
            <a:picLocks noChangeAspect="1"/>
          </p:cNvPicPr>
          <p:nvPr/>
        </p:nvPicPr>
        <p:blipFill>
          <a:blip r:embed="rId2"/>
          <a:srcRect/>
          <a:stretch>
            <a:fillRect/>
          </a:stretch>
        </p:blipFill>
        <p:spPr>
          <a:xfrm>
            <a:off x="112066" y="2538317"/>
            <a:ext cx="4473509" cy="4389630"/>
          </a:xfrm>
          <a:prstGeom prst="rect">
            <a:avLst/>
          </a:prstGeom>
        </p:spPr>
      </p:pic>
      <p:pic>
        <p:nvPicPr>
          <p:cNvPr id="6"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6800" y="0"/>
            <a:ext cx="7315200" cy="1600200"/>
          </a:xfrm>
          <a:prstGeom prst="rect">
            <a:avLst/>
          </a:prstGeom>
        </p:spPr>
      </p:pic>
      <p:pic>
        <p:nvPicPr>
          <p:cNvPr id="7"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38400" y="0"/>
            <a:ext cx="7315200" cy="1600200"/>
          </a:xfrm>
          <a:prstGeom prst="rect">
            <a:avLst/>
          </a:prstGeom>
        </p:spPr>
      </p:pic>
      <p:pic>
        <p:nvPicPr>
          <p:cNvPr id="2" name="Picture 1"/>
          <p:cNvPicPr>
            <a:picLocks noChangeAspect="1"/>
          </p:cNvPicPr>
          <p:nvPr/>
        </p:nvPicPr>
        <p:blipFill>
          <a:blip r:embed="rId5"/>
          <a:stretch>
            <a:fillRect/>
          </a:stretch>
        </p:blipFill>
        <p:spPr>
          <a:xfrm>
            <a:off x="2348820" y="1206590"/>
            <a:ext cx="8685064" cy="369449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0324" y="277402"/>
            <a:ext cx="9715073" cy="2024010"/>
          </a:xfrm>
          <a:prstGeom prst="rect">
            <a:avLst/>
          </a:prstGeom>
        </p:spPr>
      </p:pic>
      <p:sp>
        <p:nvSpPr>
          <p:cNvPr id="16" name="TextBox 15"/>
          <p:cNvSpPr txBox="1"/>
          <p:nvPr/>
        </p:nvSpPr>
        <p:spPr>
          <a:xfrm>
            <a:off x="779430" y="229991"/>
            <a:ext cx="9715072" cy="1938992"/>
          </a:xfrm>
          <a:prstGeom prst="rect">
            <a:avLst/>
          </a:prstGeom>
          <a:noFill/>
        </p:spPr>
        <p:txBody>
          <a:bodyPr wrap="square" rtlCol="0">
            <a:spAutoFit/>
          </a:bodyPr>
          <a:lstStyle/>
          <a:p>
            <a:pPr lvl="0" algn="ctr"/>
            <a:r>
              <a:rPr lang="en-US" sz="6000" b="1" dirty="0">
                <a:solidFill>
                  <a:srgbClr val="0070C0"/>
                </a:solidFill>
                <a:latin typeface="Calibri" panose="020F0502020204030204" pitchFamily="34" charset="0"/>
                <a:cs typeface="Calibri" panose="020F0502020204030204" pitchFamily="34" charset="0"/>
              </a:rPr>
              <a:t>N</a:t>
            </a:r>
            <a:r>
              <a:rPr lang="vi-VN" sz="6000" b="1" dirty="0">
                <a:solidFill>
                  <a:srgbClr val="0070C0"/>
                </a:solidFill>
                <a:latin typeface="Calibri" panose="020F0502020204030204" pitchFamily="34" charset="0"/>
                <a:cs typeface="Calibri" panose="020F0502020204030204" pitchFamily="34" charset="0"/>
              </a:rPr>
              <a:t>êu cấu tạo của bài văn miêu tả cây cối.</a:t>
            </a:r>
            <a:endParaRPr kumimoji="0" lang="en-US" sz="60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8" name="Picture 17" descr="A picture containing text, clipart&#10;&#10;Description automatically generated"/>
          <p:cNvPicPr>
            <a:picLocks noChangeAspect="1"/>
          </p:cNvPicPr>
          <p:nvPr/>
        </p:nvPicPr>
        <p:blipFill>
          <a:blip r:embed="rId4" cstate="print">
            <a:extLst>
              <a:ext uri="{BEBA8EAE-BF5A-486C-A8C5-ECC9F3942E4B}">
                <a14:imgProps xmlns:a14="http://schemas.microsoft.com/office/drawing/2010/main">
                  <a14:imgLayer r:embed="rId5">
                    <a14:imgEffect>
                      <a14:backgroundRemoval t="9984" b="94665" l="9994" r="89942">
                        <a14:foregroundMark x1="25500" y1="86949" x2="30821" y2="83468"/>
                        <a14:foregroundMark x1="54948" y1="91067" x2="52393" y2="82255"/>
                        <a14:foregroundMark x1="52393" y1="82255" x2="52393" y2="82255"/>
                        <a14:foregroundMark x1="53558" y1="94665" x2="52490" y2="92118"/>
                        <a14:backgroundMark x1="22607" y1="86783" x2="27846" y2="88925"/>
                        <a14:backgroundMark x1="25194" y1="86783" x2="26779" y2="86783"/>
                      </a14:backgroundRemoval>
                    </a14:imgEffect>
                  </a14:imgLayer>
                </a14:imgProps>
              </a:ext>
              <a:ext uri="{28A0092B-C50C-407E-A947-70E740481C1C}">
                <a14:useLocalDpi xmlns:a14="http://schemas.microsoft.com/office/drawing/2010/main" val="0"/>
              </a:ext>
            </a:extLst>
          </a:blip>
          <a:stretch>
            <a:fillRect/>
          </a:stretch>
        </p:blipFill>
        <p:spPr>
          <a:xfrm>
            <a:off x="-1165192" y="1929525"/>
            <a:ext cx="6267450" cy="5013960"/>
          </a:xfrm>
          <a:prstGeom prst="rect">
            <a:avLst/>
          </a:prstGeom>
        </p:spPr>
      </p:pic>
      <p:pic>
        <p:nvPicPr>
          <p:cNvPr id="22" name="Picture 16"/>
          <p:cNvPicPr>
            <a:picLocks noChangeAspect="1"/>
          </p:cNvPicPr>
          <p:nvPr/>
        </p:nvPicPr>
        <p:blipFill>
          <a:blip r:embed="rId6"/>
          <a:srcRect/>
          <a:stretch>
            <a:fillRect/>
          </a:stretch>
        </p:blipFill>
        <p:spPr>
          <a:xfrm>
            <a:off x="10312658" y="73787"/>
            <a:ext cx="1795758" cy="1640874"/>
          </a:xfrm>
          <a:prstGeom prst="rect">
            <a:avLst/>
          </a:prstGeom>
        </p:spPr>
      </p:pic>
      <p:sp>
        <p:nvSpPr>
          <p:cNvPr id="2" name="Rectangle: Rounded Corners 1"/>
          <p:cNvSpPr/>
          <p:nvPr/>
        </p:nvSpPr>
        <p:spPr>
          <a:xfrm>
            <a:off x="4248150" y="3057525"/>
            <a:ext cx="7810500" cy="3438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rgbClr val="FF0000"/>
                </a:solidFill>
                <a:latin typeface="Calibri" panose="020F0502020204030204" pitchFamily="34" charset="0"/>
                <a:cs typeface="Calibri" panose="020F0502020204030204" pitchFamily="34" charset="0"/>
              </a:rPr>
              <a:t>Bài văn miêu tả cây cối thường có 3 phần:</a:t>
            </a: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Mở bài: </a:t>
            </a:r>
            <a:r>
              <a:rPr lang="vi-VN" sz="3200" dirty="0">
                <a:solidFill>
                  <a:srgbClr val="FF0000"/>
                </a:solidFill>
                <a:latin typeface="Calibri" panose="020F0502020204030204" pitchFamily="34" charset="0"/>
                <a:cs typeface="Calibri" panose="020F0502020204030204" pitchFamily="34" charset="0"/>
              </a:rPr>
              <a:t>Tả hoặc giới thiệu bao quát về cây (tên cây, nơi cây mọc)</a:t>
            </a: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Thân bài: </a:t>
            </a:r>
            <a:r>
              <a:rPr lang="vi-VN" sz="3200" dirty="0">
                <a:solidFill>
                  <a:srgbClr val="FF0000"/>
                </a:solidFill>
                <a:latin typeface="Calibri" panose="020F0502020204030204" pitchFamily="34" charset="0"/>
                <a:cs typeface="Calibri" panose="020F0502020204030204" pitchFamily="34" charset="0"/>
              </a:rPr>
              <a:t>Lần lượt từng bộ phận của cây </a:t>
            </a: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Kết bài: </a:t>
            </a:r>
            <a:r>
              <a:rPr lang="vi-VN" sz="3200" dirty="0">
                <a:solidFill>
                  <a:srgbClr val="FF0000"/>
                </a:solidFill>
                <a:latin typeface="Calibri" panose="020F0502020204030204" pitchFamily="34" charset="0"/>
                <a:cs typeface="Calibri" panose="020F0502020204030204" pitchFamily="34" charset="0"/>
              </a:rPr>
              <a:t>Nêu ích lợi của cây ấn tượng đặc biệt hoặc tình cảm của người tả cây.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2"/>
          <a:stretch>
            <a:fillRect/>
          </a:stretch>
        </p:blipFill>
        <p:spPr>
          <a:xfrm>
            <a:off x="295081" y="1412821"/>
            <a:ext cx="3181738" cy="4703660"/>
          </a:xfrm>
          <a:prstGeom prst="rect">
            <a:avLst/>
          </a:prstGeom>
        </p:spPr>
      </p:pic>
      <p:sp>
        <p:nvSpPr>
          <p:cNvPr id="3" name="Rectangle: Rounded Corners 2">
            <a:extLst>
              <a:ext uri="{FF2B5EF4-FFF2-40B4-BE49-F238E27FC236}">
                <a16:creationId xmlns:a16="http://schemas.microsoft.com/office/drawing/2014/main" id="{C87F64C7-D699-3819-5438-C972E1EDD64E}"/>
              </a:ext>
            </a:extLst>
          </p:cNvPr>
          <p:cNvSpPr/>
          <p:nvPr/>
        </p:nvSpPr>
        <p:spPr>
          <a:xfrm>
            <a:off x="4343400" y="1657350"/>
            <a:ext cx="7248525" cy="25431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F00FFD7A-6457-3D03-96DD-4D638A1039EE}"/>
              </a:ext>
            </a:extLst>
          </p:cNvPr>
          <p:cNvSpPr txBox="1"/>
          <p:nvPr/>
        </p:nvSpPr>
        <p:spPr>
          <a:xfrm>
            <a:off x="4936684" y="2205662"/>
            <a:ext cx="587419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a:solidFill>
                  <a:srgbClr val="FF3300"/>
                </a:solidFill>
                <a:latin typeface="Calibri" panose="020F0502020204030204" pitchFamily="34" charset="0"/>
                <a:ea typeface="字魂107号-萌趣欢乐体"/>
                <a:cs typeface="Calibri" panose="020F0502020204030204" pitchFamily="34" charset="0"/>
              </a:rPr>
              <a:t>KHÁM PHÁ</a:t>
            </a:r>
            <a:endParaRPr kumimoji="0" lang="en-US" sz="8800" b="1" i="0" u="none" strike="noStrike" kern="1200" cap="none" spc="0" normalizeH="0" baseline="0" noProof="0" dirty="0">
              <a:ln>
                <a:noFill/>
              </a:ln>
              <a:solidFill>
                <a:srgbClr val="FF3300"/>
              </a:solidFill>
              <a:effectLst/>
              <a:uLnTx/>
              <a:uFillTx/>
              <a:latin typeface="Calibri" panose="020F0502020204030204" pitchFamily="34" charset="0"/>
              <a:ea typeface="字魂107号-萌趣欢乐体"/>
              <a:cs typeface="Calibri" panose="020F0502020204030204" pitchFamily="34" charset="0"/>
            </a:endParaRPr>
          </a:p>
        </p:txBody>
      </p:sp>
      <p:pic>
        <p:nvPicPr>
          <p:cNvPr id="5" name="Picture 4"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81" y="5317773"/>
            <a:ext cx="11896919" cy="1597416"/>
          </a:xfrm>
          <a:prstGeom prst="rect">
            <a:avLst/>
          </a:prstGeom>
        </p:spPr>
      </p:pic>
    </p:spTree>
    <p:extLst>
      <p:ext uri="{BB962C8B-B14F-4D97-AF65-F5344CB8AC3E}">
        <p14:creationId xmlns:p14="http://schemas.microsoft.com/office/powerpoint/2010/main" val="2517662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455487" y="391703"/>
            <a:ext cx="11534952" cy="6074594"/>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TextBox 2"/>
          <p:cNvSpPr txBox="1"/>
          <p:nvPr/>
        </p:nvSpPr>
        <p:spPr>
          <a:xfrm>
            <a:off x="1685925" y="405619"/>
            <a:ext cx="9086850" cy="646331"/>
          </a:xfrm>
          <a:prstGeom prst="rect">
            <a:avLst/>
          </a:prstGeom>
          <a:noFill/>
        </p:spPr>
        <p:txBody>
          <a:bodyPr wrap="square" rtlCol="0">
            <a:spAutoFit/>
          </a:bodyPr>
          <a:lstStyle/>
          <a:p>
            <a:pPr lvl="0"/>
            <a:r>
              <a:rPr lang="en-US" sz="3600" b="1" dirty="0">
                <a:solidFill>
                  <a:srgbClr val="FF3399"/>
                </a:solidFill>
                <a:latin typeface="Cambria" panose="02040503050406030204" pitchFamily="18" charset="0"/>
                <a:ea typeface="Cambria" panose="02040503050406030204" pitchFamily="18" charset="0"/>
              </a:rPr>
              <a:t>1. </a:t>
            </a:r>
            <a:r>
              <a:rPr lang="vi-VN" sz="3600" b="1" dirty="0">
                <a:solidFill>
                  <a:srgbClr val="FF3399"/>
                </a:solidFill>
                <a:latin typeface="Cambria" panose="02040503050406030204" pitchFamily="18" charset="0"/>
                <a:ea typeface="Cambria" panose="02040503050406030204" pitchFamily="18" charset="0"/>
              </a:rPr>
              <a:t>Đọc bài văn dưới đây và trả lời câu hỏi.</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p:cNvSpPr txBox="1"/>
          <p:nvPr/>
        </p:nvSpPr>
        <p:spPr>
          <a:xfrm>
            <a:off x="575353" y="990394"/>
            <a:ext cx="8292422" cy="4955203"/>
          </a:xfrm>
          <a:prstGeom prst="rect">
            <a:avLst/>
          </a:prstGeom>
          <a:noFill/>
        </p:spPr>
        <p:txBody>
          <a:bodyPr wrap="square" rtlCol="0">
            <a:spAutoFit/>
          </a:bodyPr>
          <a:lstStyle/>
          <a:p>
            <a:pPr algn="ctr"/>
            <a:r>
              <a:rPr lang="en-US" sz="2800" b="1" dirty="0">
                <a:solidFill>
                  <a:srgbClr val="002060"/>
                </a:solidFill>
                <a:latin typeface="Cambria" panose="02040503050406030204" pitchFamily="18" charset="0"/>
                <a:ea typeface="Cambria" panose="02040503050406030204" pitchFamily="18" charset="0"/>
              </a:rPr>
              <a:t>CÂY CÀ CHUA</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Khi những con chim sếu từ thượng nguồn sông Hồng bay dọc lòng sông xuôi về nam, đồng cà chua đã chín rộ. Ruộng cà chua đẹp từ lúc trồng cho đến khi thu hái. Dưới bàn tay vun bón, tưới tắm của dân làng, cà chua lớn lên trông thấy.</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Cây cà chua vươn những ngọn, những tán toả hết sức mình. Những tầng lá như thảm đen, thêu màu xanh, phủ kín mặt ruộng. Rồi từ trong cái chăn hoa gấm xanh ấy bỗng hiện thêm những chùm hoa vàng xinh xắn. Hoa điểm xuyết từ gốc lên ngọn, hoa sai chi chít. Nắng gửi thêm màu đẹp trên hoa. Hoa như đàn bướm đồng nhỏ bạt ngàn chui rúc trong mọi tầng lá của vùng bãi bát ngát.</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Thế rồi hoa biến đi để cây tạo ra những chùm quả nõn. Quả thầm lặng hiện ra mang đồng phục với cây mẹ. Quả xum xuê chi chít, quả lớn quả bé vui mắt như đàn gà mẹ đông con. Quả ở thân, quả leo nghịch ngợm lên ngọn. Nắng lại đến tạo vị thơm vị mát tụ dần trong quả. Mỗi quả cà chua chín là một mặt trời nhỏ, hiền dịu. Cà chua thắp đèn lồng trong lùm cây nhỏ bé, báo hiệu riêng gọi người đến hái.</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Cà chua có mặt trong những bữa tiệc sang cho đến những bữa cơm đơn giản nấu vội vàng, cà chua còn là quà cho các trẻ em vùng đất bãi.</a:t>
            </a:r>
          </a:p>
          <a:p>
            <a:pPr algn="r"/>
            <a:r>
              <a:rPr lang="vi-VN" dirty="0">
                <a:solidFill>
                  <a:srgbClr val="002060"/>
                </a:solidFill>
                <a:latin typeface="Cambria" panose="02040503050406030204" pitchFamily="18" charset="0"/>
                <a:ea typeface="Cambria" panose="02040503050406030204" pitchFamily="18" charset="0"/>
              </a:rPr>
              <a:t>(Theo Ngô Văn Phú)</a:t>
            </a:r>
          </a:p>
        </p:txBody>
      </p:sp>
      <p:pic>
        <p:nvPicPr>
          <p:cNvPr id="6" name="Picture 5"/>
          <p:cNvPicPr>
            <a:picLocks noChangeAspect="1"/>
          </p:cNvPicPr>
          <p:nvPr/>
        </p:nvPicPr>
        <p:blipFill>
          <a:blip r:embed="rId2"/>
          <a:stretch>
            <a:fillRect/>
          </a:stretch>
        </p:blipFill>
        <p:spPr>
          <a:xfrm>
            <a:off x="8987641" y="1065866"/>
            <a:ext cx="2909445" cy="438349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942095" y="548419"/>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rPr>
              <a:t>a. </a:t>
            </a:r>
            <a:r>
              <a:rPr lang="en-US" sz="3200" dirty="0" err="1">
                <a:solidFill>
                  <a:srgbClr val="002060"/>
                </a:solidFill>
              </a:rPr>
              <a:t>Tìm</a:t>
            </a:r>
            <a:r>
              <a:rPr lang="en-US" sz="3200" dirty="0">
                <a:solidFill>
                  <a:srgbClr val="002060"/>
                </a:solidFill>
              </a:rPr>
              <a:t> </a:t>
            </a:r>
            <a:r>
              <a:rPr lang="en-US" sz="3200" dirty="0" err="1">
                <a:solidFill>
                  <a:srgbClr val="002060"/>
                </a:solidFill>
              </a:rPr>
              <a:t>phần</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thân</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nêu</a:t>
            </a:r>
            <a:r>
              <a:rPr lang="en-US" sz="3200" dirty="0">
                <a:solidFill>
                  <a:srgbClr val="002060"/>
                </a:solidFill>
              </a:rPr>
              <a:t> ý </a:t>
            </a:r>
            <a:r>
              <a:rPr lang="en-US" sz="3200" dirty="0" err="1">
                <a:solidFill>
                  <a:srgbClr val="002060"/>
                </a:solidFill>
              </a:rPr>
              <a:t>chính</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từng</a:t>
            </a:r>
            <a:r>
              <a:rPr lang="en-US" sz="3200" dirty="0">
                <a:solidFill>
                  <a:srgbClr val="002060"/>
                </a:solidFill>
              </a:rPr>
              <a:t> </a:t>
            </a:r>
            <a:r>
              <a:rPr lang="en-US" sz="3200" dirty="0" err="1">
                <a:solidFill>
                  <a:srgbClr val="002060"/>
                </a:solidFill>
              </a:rPr>
              <a:t>phần</a:t>
            </a:r>
            <a:r>
              <a:rPr lang="en-US" sz="32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panose="020F0502020204030204"/>
            </a:endParaRPr>
          </a:p>
        </p:txBody>
      </p:sp>
      <p:grpSp>
        <p:nvGrpSpPr>
          <p:cNvPr id="10" name="Group 9"/>
          <p:cNvGrpSpPr/>
          <p:nvPr/>
        </p:nvGrpSpPr>
        <p:grpSpPr>
          <a:xfrm>
            <a:off x="171450" y="2093166"/>
            <a:ext cx="2971800" cy="1250109"/>
            <a:chOff x="51502" y="449009"/>
            <a:chExt cx="3550365" cy="159337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p:cNvSpPr txBox="1"/>
            <p:nvPr/>
          </p:nvSpPr>
          <p:spPr>
            <a:xfrm>
              <a:off x="1114719" y="832975"/>
              <a:ext cx="2487148"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Mở</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p:cNvSpPr txBox="1"/>
          <p:nvPr/>
        </p:nvSpPr>
        <p:spPr>
          <a:xfrm>
            <a:off x="3105150" y="1885950"/>
            <a:ext cx="8515350" cy="1569660"/>
          </a:xfrm>
          <a:prstGeom prst="rect">
            <a:avLst/>
          </a:prstGeom>
          <a:noFill/>
        </p:spPr>
        <p:txBody>
          <a:bodyPr wrap="square" rtlCol="0">
            <a:spAutoFit/>
          </a:bodyP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Khi những con chim sếu từ thượng nguồn sông Hồng bay dọc lòng sông xuôi về nam, đồng cà chua đã chín rộ. Ruộng cà chua đẹp từ lúc trồng cho đến khi thu hái. Dưới bàn tay vun bón, tưới tắm của dân làng, cà chua lớn lên trông thấy.</a:t>
            </a:r>
          </a:p>
        </p:txBody>
      </p:sp>
      <p:sp>
        <p:nvSpPr>
          <p:cNvPr id="16" name="Arrow: Down 15"/>
          <p:cNvSpPr/>
          <p:nvPr/>
        </p:nvSpPr>
        <p:spPr>
          <a:xfrm>
            <a:off x="6648450" y="3448050"/>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1781176" y="4520344"/>
            <a:ext cx="9801224" cy="1870931"/>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Giới thiệu bao quát về ruộng cà chua </a:t>
            </a:r>
            <a:r>
              <a:rPr lang="vi-VN" sz="2800" dirty="0">
                <a:solidFill>
                  <a:srgbClr val="002060"/>
                </a:solidFill>
                <a:latin typeface="Cambria" panose="02040503050406030204" pitchFamily="18" charset="0"/>
                <a:ea typeface="Cambria" panose="02040503050406030204" pitchFamily="18" charset="0"/>
              </a:rPr>
              <a:t>(nơi trồng, thời điểm cà chua chín), </a:t>
            </a:r>
            <a:r>
              <a:rPr lang="vi-VN" sz="2800" b="1" dirty="0">
                <a:solidFill>
                  <a:srgbClr val="002060"/>
                </a:solidFill>
                <a:latin typeface="Cambria" panose="02040503050406030204" pitchFamily="18" charset="0"/>
                <a:ea typeface="Cambria" panose="02040503050406030204" pitchFamily="18" charset="0"/>
              </a:rPr>
              <a:t>công lao người vun trồng </a:t>
            </a:r>
            <a:r>
              <a:rPr lang="vi-VN" sz="2800" dirty="0">
                <a:solidFill>
                  <a:srgbClr val="002060"/>
                </a:solidFill>
                <a:latin typeface="Cambria" panose="02040503050406030204" pitchFamily="18" charset="0"/>
                <a:ea typeface="Cambria" panose="02040503050406030204" pitchFamily="18" charset="0"/>
              </a:rPr>
              <a:t>(khiến cho cà chua lớn lên trông thấy), </a:t>
            </a:r>
            <a:r>
              <a:rPr lang="vi-VN" sz="2800" b="1" dirty="0">
                <a:solidFill>
                  <a:srgbClr val="002060"/>
                </a:solidFill>
                <a:latin typeface="Cambria" panose="02040503050406030204" pitchFamily="18" charset="0"/>
                <a:ea typeface="Cambria" panose="02040503050406030204" pitchFamily="18" charset="0"/>
              </a:rPr>
              <a:t>ấn tượng chung về ruộng cà chua </a:t>
            </a:r>
            <a:r>
              <a:rPr lang="vi-VN" sz="2800" dirty="0">
                <a:solidFill>
                  <a:srgbClr val="002060"/>
                </a:solidFill>
                <a:latin typeface="Cambria" panose="02040503050406030204" pitchFamily="18" charset="0"/>
                <a:ea typeface="Cambria" panose="02040503050406030204" pitchFamily="18" charset="0"/>
              </a:rPr>
              <a:t>(ruộng cà chua đẹp từ lúc trồng đến khi thu hái).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Tìm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mở</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thân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kết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văn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ý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chính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từng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grpSp>
        <p:nvGrpSpPr>
          <p:cNvPr id="10" name="Group 9"/>
          <p:cNvGrpSpPr/>
          <p:nvPr/>
        </p:nvGrpSpPr>
        <p:grpSpPr>
          <a:xfrm>
            <a:off x="-190500" y="2102691"/>
            <a:ext cx="3038475" cy="1250109"/>
            <a:chOff x="51502" y="449009"/>
            <a:chExt cx="3630021" cy="159337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p:cNvSpPr txBox="1"/>
            <p:nvPr/>
          </p:nvSpPr>
          <p:spPr>
            <a:xfrm>
              <a:off x="921270" y="1002941"/>
              <a:ext cx="2760253"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Thân</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p:cNvSpPr txBox="1"/>
          <p:nvPr/>
        </p:nvSpPr>
        <p:spPr>
          <a:xfrm>
            <a:off x="2857500" y="1323975"/>
            <a:ext cx="8991600" cy="3170099"/>
          </a:xfrm>
          <a:prstGeom prst="rect">
            <a:avLst/>
          </a:prstGeom>
          <a:noFill/>
        </p:spPr>
        <p:txBody>
          <a:bodyPr wrap="square" rtlCol="0">
            <a:spAutoFit/>
          </a:bodyPr>
          <a:lstStyle/>
          <a:p>
            <a:pPr lvl="0"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Cây cà chua vươn những ngọn, những tán toả hết sức mình. Những tầng lá như thảm đen, thêu màu xanh, phủ kín mặt ruộng. Rồi từ trong cái chăn hoa gấm xanh ấy bỗng hiện thêm những chùm hoa vàng xinh xắn. Hoa điểm xuyết từ gốc lên ngọn, hoa sai chi chít. Nắng gửi thêm màu đẹp trên hoa. Hoa như đàn bướm đồng nhỏ bạt ngàn chui rúc trong mọi tầng lá của vùng bãi bát ngát.</a:t>
            </a:r>
          </a:p>
          <a:p>
            <a:pPr lvl="0" algn="just"/>
            <a:r>
              <a:rPr lang="vi-VN" sz="2000" dirty="0">
                <a:solidFill>
                  <a:srgbClr val="002060"/>
                </a:solidFill>
                <a:latin typeface="Cambria" panose="02040503050406030204" pitchFamily="18" charset="0"/>
                <a:ea typeface="Cambria" panose="02040503050406030204" pitchFamily="18" charset="0"/>
              </a:rPr>
              <a:t>   Thế rồi hoa biến đi để cây tạo ra những chùm quả nõn. Quả thầm lặng hiện ra mang đồng phục với cây mẹ. Quả xum xuê chi chít, quả lớn quả bé vui mắt như đàn gà mẹ đông con. Quả ở thân, quả leo nghịch ngợm lên ngọn. Nắng lại đến tạo vị thơm vị mát tụ dần trong quả. Mỗi quả cà chua chín là một mặt trời nhỏ, hiền dịu. Cà chua thắp đèn lồng trong lùm cây nhỏ bé, báo hiệu riêng gọi người đến hái.</a:t>
            </a:r>
          </a:p>
        </p:txBody>
      </p:sp>
      <p:sp>
        <p:nvSpPr>
          <p:cNvPr id="16" name="Arrow: Down 15"/>
          <p:cNvSpPr/>
          <p:nvPr/>
        </p:nvSpPr>
        <p:spPr>
          <a:xfrm>
            <a:off x="6591300" y="4505325"/>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p:cNvSpPr/>
          <p:nvPr/>
        </p:nvSpPr>
        <p:spPr>
          <a:xfrm>
            <a:off x="2981325" y="5596669"/>
            <a:ext cx="7781925" cy="1175606"/>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err="1">
                <a:solidFill>
                  <a:srgbClr val="002060"/>
                </a:solidFill>
                <a:latin typeface="Cambria" panose="02040503050406030204" pitchFamily="18" charset="0"/>
                <a:ea typeface="Cambria" panose="02040503050406030204" pitchFamily="18" charset="0"/>
              </a:rPr>
              <a:t>Miêu</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tả</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đặc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điểm</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của</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cây</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cà</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chua</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theo</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các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thời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kì</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phát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triển</a:t>
            </a:r>
            <a:r>
              <a:rPr lang="en-US" sz="4000" dirty="0">
                <a:solidFill>
                  <a:srgbClr val="002060"/>
                </a:solidFill>
                <a:latin typeface="Cambria" panose="02040503050406030204" pitchFamily="18" charset="0"/>
                <a:ea typeface="Cambria" panose="020405030504060302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Tìm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mở</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thân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kết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văn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ý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chính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từng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grpSp>
        <p:nvGrpSpPr>
          <p:cNvPr id="10" name="Group 9"/>
          <p:cNvGrpSpPr/>
          <p:nvPr/>
        </p:nvGrpSpPr>
        <p:grpSpPr>
          <a:xfrm>
            <a:off x="-190500" y="2102691"/>
            <a:ext cx="3038475" cy="1250109"/>
            <a:chOff x="51502" y="449009"/>
            <a:chExt cx="3630021" cy="159337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p:cNvSpPr txBox="1"/>
            <p:nvPr/>
          </p:nvSpPr>
          <p:spPr>
            <a:xfrm>
              <a:off x="921270" y="1002941"/>
              <a:ext cx="2760253"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Kết</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p:cNvSpPr txBox="1"/>
          <p:nvPr/>
        </p:nvSpPr>
        <p:spPr>
          <a:xfrm>
            <a:off x="2809875" y="1876425"/>
            <a:ext cx="8991600" cy="1569660"/>
          </a:xfrm>
          <a:prstGeom prst="rect">
            <a:avLst/>
          </a:prstGeom>
          <a:noFill/>
        </p:spPr>
        <p:txBody>
          <a:bodyPr wrap="square" rtlCol="0">
            <a:spAutoFit/>
          </a:bodyPr>
          <a:lstStyle/>
          <a:p>
            <a:pPr lvl="0"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Cà chua có mặt trong những bữa tiệc sang cho đến những bữa cơm đơn giản nấu vội vàng, cà chua còn là quà cho các trẻ em vùng đất bãi.</a:t>
            </a:r>
          </a:p>
        </p:txBody>
      </p:sp>
      <p:sp>
        <p:nvSpPr>
          <p:cNvPr id="16" name="Arrow: Down 15"/>
          <p:cNvSpPr/>
          <p:nvPr/>
        </p:nvSpPr>
        <p:spPr>
          <a:xfrm>
            <a:off x="6496050" y="3648075"/>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p:cNvSpPr/>
          <p:nvPr/>
        </p:nvSpPr>
        <p:spPr>
          <a:xfrm>
            <a:off x="2114550" y="4729894"/>
            <a:ext cx="9544050" cy="1651856"/>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002060"/>
                </a:solidFill>
                <a:latin typeface="Cambria" panose="02040503050406030204" pitchFamily="18" charset="0"/>
                <a:ea typeface="Cambria" panose="02040503050406030204" pitchFamily="18" charset="0"/>
              </a:rPr>
              <a:t>Bày tỏ cảm nghĩ về quả cà chua </a:t>
            </a:r>
            <a:r>
              <a:rPr lang="vi-VN" sz="3600" dirty="0">
                <a:solidFill>
                  <a:srgbClr val="002060"/>
                </a:solidFill>
                <a:latin typeface="Cambria" panose="02040503050406030204" pitchFamily="18" charset="0"/>
                <a:ea typeface="Cambria" panose="02040503050406030204" pitchFamily="18" charset="0"/>
              </a:rPr>
              <a:t>(cà chua có mặt trong bữa ăn của mọi nhà, là thứ quà bình dị của trẻ em vùng đất bãi).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b. Trong phần thân bài, đặc điểm của cây cà chua được miêu tả theo trình tự nào?</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p:cNvSpPr/>
          <p:nvPr/>
        </p:nvSpPr>
        <p:spPr>
          <a:xfrm>
            <a:off x="866775" y="2139093"/>
            <a:ext cx="10506075" cy="2699607"/>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lnSpc>
                <a:spcPct val="120000"/>
              </a:lnSpc>
            </a:pPr>
            <a:r>
              <a:rPr lang="vi-VN" sz="4000" b="1" dirty="0">
                <a:solidFill>
                  <a:srgbClr val="FF0000"/>
                </a:solidFill>
                <a:latin typeface="Cambria" panose="02040503050406030204" pitchFamily="18" charset="0"/>
                <a:ea typeface="Cambria" panose="02040503050406030204" pitchFamily="18" charset="0"/>
              </a:rPr>
              <a:t>Cây cà chua được tả theo trình tự thời gian,  các thời kỳ sinh trưởng phát triển của cây, khi cây còn đang lớn</a:t>
            </a:r>
            <a:endParaRPr lang="en-US" sz="4000" b="1" dirty="0">
              <a:solidFill>
                <a:srgbClr val="FF0000"/>
              </a:solidFill>
              <a:effectLst/>
              <a:latin typeface="Cambria" panose="02040503050406030204" pitchFamily="18" charset="0"/>
              <a:ea typeface="Cambria" panose="0204050305040603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c. Sắp xếp các chi tiết dưới đây theo trình tự phát triển của cây cà chua.</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Rectangle: Rounded Corners 2"/>
          <p:cNvSpPr/>
          <p:nvPr/>
        </p:nvSpPr>
        <p:spPr>
          <a:xfrm>
            <a:off x="666750" y="1695450"/>
            <a:ext cx="2143125" cy="838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vươn</a:t>
            </a:r>
            <a:r>
              <a:rPr lang="en-US" sz="3200" dirty="0">
                <a:solidFill>
                  <a:srgbClr val="002060"/>
                </a:solidFill>
              </a:rPr>
              <a:t> </a:t>
            </a:r>
            <a:r>
              <a:rPr lang="en-US" sz="3200" dirty="0" err="1">
                <a:solidFill>
                  <a:srgbClr val="002060"/>
                </a:solidFill>
              </a:rPr>
              <a:t>ngọn</a:t>
            </a:r>
            <a:endParaRPr lang="en-US" sz="3200" dirty="0">
              <a:solidFill>
                <a:srgbClr val="002060"/>
              </a:solidFill>
            </a:endParaRPr>
          </a:p>
        </p:txBody>
      </p:sp>
      <p:sp>
        <p:nvSpPr>
          <p:cNvPr id="5" name="Rectangle: Rounded Corners 4"/>
          <p:cNvSpPr/>
          <p:nvPr/>
        </p:nvSpPr>
        <p:spPr>
          <a:xfrm>
            <a:off x="3352800" y="1733550"/>
            <a:ext cx="1762125"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nở</a:t>
            </a:r>
            <a:r>
              <a:rPr lang="en-US" sz="3200" dirty="0">
                <a:solidFill>
                  <a:srgbClr val="002060"/>
                </a:solidFill>
              </a:rPr>
              <a:t> </a:t>
            </a:r>
            <a:r>
              <a:rPr lang="en-US" sz="3200" dirty="0" err="1">
                <a:solidFill>
                  <a:srgbClr val="002060"/>
                </a:solidFill>
              </a:rPr>
              <a:t>hoa</a:t>
            </a:r>
            <a:endParaRPr lang="en-US" sz="3200" dirty="0">
              <a:solidFill>
                <a:srgbClr val="002060"/>
              </a:solidFill>
            </a:endParaRPr>
          </a:p>
        </p:txBody>
      </p:sp>
      <p:sp>
        <p:nvSpPr>
          <p:cNvPr id="6" name="Rectangle: Rounded Corners 5"/>
          <p:cNvSpPr/>
          <p:nvPr/>
        </p:nvSpPr>
        <p:spPr>
          <a:xfrm>
            <a:off x="5705475" y="1695450"/>
            <a:ext cx="1762125" cy="838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toả</a:t>
            </a:r>
            <a:r>
              <a:rPr lang="en-US" sz="3200" dirty="0">
                <a:solidFill>
                  <a:srgbClr val="002060"/>
                </a:solidFill>
              </a:rPr>
              <a:t> </a:t>
            </a:r>
            <a:r>
              <a:rPr lang="en-US" sz="3200" dirty="0" err="1">
                <a:solidFill>
                  <a:srgbClr val="002060"/>
                </a:solidFill>
              </a:rPr>
              <a:t>tán</a:t>
            </a:r>
            <a:endParaRPr lang="en-US" sz="3200" dirty="0">
              <a:solidFill>
                <a:srgbClr val="002060"/>
              </a:solidFill>
            </a:endParaRPr>
          </a:p>
        </p:txBody>
      </p:sp>
      <p:sp>
        <p:nvSpPr>
          <p:cNvPr id="7" name="Rectangle: Rounded Corners 6"/>
          <p:cNvSpPr/>
          <p:nvPr/>
        </p:nvSpPr>
        <p:spPr>
          <a:xfrm>
            <a:off x="7886700" y="1695450"/>
            <a:ext cx="1533525" cy="838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ra</a:t>
            </a:r>
            <a:r>
              <a:rPr lang="en-US" sz="3200" dirty="0">
                <a:solidFill>
                  <a:srgbClr val="002060"/>
                </a:solidFill>
              </a:rPr>
              <a:t> </a:t>
            </a:r>
            <a:r>
              <a:rPr lang="en-US" sz="3200" dirty="0" err="1">
                <a:solidFill>
                  <a:srgbClr val="002060"/>
                </a:solidFill>
              </a:rPr>
              <a:t>quả</a:t>
            </a:r>
            <a:endParaRPr lang="en-US" sz="3200" dirty="0">
              <a:solidFill>
                <a:srgbClr val="002060"/>
              </a:solidFill>
            </a:endParaRPr>
          </a:p>
        </p:txBody>
      </p:sp>
      <p:sp>
        <p:nvSpPr>
          <p:cNvPr id="8" name="Rectangle: Rounded Corners 7"/>
          <p:cNvSpPr/>
          <p:nvPr/>
        </p:nvSpPr>
        <p:spPr>
          <a:xfrm>
            <a:off x="9848850" y="1666875"/>
            <a:ext cx="1800225" cy="838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quả</a:t>
            </a:r>
            <a:r>
              <a:rPr lang="en-US" sz="3200" dirty="0">
                <a:solidFill>
                  <a:srgbClr val="002060"/>
                </a:solidFill>
              </a:rPr>
              <a:t> </a:t>
            </a:r>
            <a:r>
              <a:rPr lang="en-US" sz="3200" dirty="0" err="1">
                <a:solidFill>
                  <a:srgbClr val="002060"/>
                </a:solidFill>
              </a:rPr>
              <a:t>chín</a:t>
            </a:r>
            <a:endParaRPr lang="en-US" sz="3200" dirty="0">
              <a:solidFill>
                <a:srgbClr val="00206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1.875E-6 -3.33333E-6 L 1.875E-6 0.25 " pathEditMode="relative" rAng="0" ptsTypes="AA">
                                      <p:cBhvr>
                                        <p:cTn id="38" dur="2000" fill="hold"/>
                                        <p:tgtEl>
                                          <p:spTgt spid="3"/>
                                        </p:tgtEl>
                                        <p:attrNameLst>
                                          <p:attrName>ppt_x</p:attrName>
                                          <p:attrName>ppt_y</p:attrName>
                                        </p:attrNameLst>
                                      </p:cBhvr>
                                      <p:rCtr x="0" y="1250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4.375E-6 -3.33333E-6 L -0.20195 0.25139 " pathEditMode="relative" rAng="0" ptsTypes="AA">
                                      <p:cBhvr>
                                        <p:cTn id="42" dur="2000" fill="hold"/>
                                        <p:tgtEl>
                                          <p:spTgt spid="6"/>
                                        </p:tgtEl>
                                        <p:attrNameLst>
                                          <p:attrName>ppt_x</p:attrName>
                                          <p:attrName>ppt_y</p:attrName>
                                        </p:attrNameLst>
                                      </p:cBhvr>
                                      <p:rCtr x="-10104" y="12569"/>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4.375E-6 1.11111E-6 L 0.15664 0.24722 " pathEditMode="relative" rAng="0" ptsTypes="AA">
                                      <p:cBhvr>
                                        <p:cTn id="46" dur="2000" fill="hold"/>
                                        <p:tgtEl>
                                          <p:spTgt spid="5"/>
                                        </p:tgtEl>
                                        <p:attrNameLst>
                                          <p:attrName>ppt_x</p:attrName>
                                          <p:attrName>ppt_y</p:attrName>
                                        </p:attrNameLst>
                                      </p:cBhvr>
                                      <p:rCtr x="7826" y="12361"/>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4.375E-6 -3.33333E-6 L -0.04571 0.25 " pathEditMode="relative" rAng="0" ptsTypes="AA">
                                      <p:cBhvr>
                                        <p:cTn id="50" dur="2000" fill="hold"/>
                                        <p:tgtEl>
                                          <p:spTgt spid="7"/>
                                        </p:tgtEl>
                                        <p:attrNameLst>
                                          <p:attrName>ppt_x</p:attrName>
                                          <p:attrName>ppt_y</p:attrName>
                                        </p:attrNameLst>
                                      </p:cBhvr>
                                      <p:rCtr x="-2292" y="12500"/>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6.25E-7 3.33333E-6 L -0.05273 0.25277 " pathEditMode="relative" rAng="0" ptsTypes="AA">
                                      <p:cBhvr>
                                        <p:cTn id="54" dur="2000" fill="hold"/>
                                        <p:tgtEl>
                                          <p:spTgt spid="8"/>
                                        </p:tgtEl>
                                        <p:attrNameLst>
                                          <p:attrName>ppt_x</p:attrName>
                                          <p:attrName>ppt_y</p:attrName>
                                        </p:attrNameLst>
                                      </p:cBhvr>
                                      <p:rCtr x="-2643" y="1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 grpId="1" animBg="1"/>
      <p:bldP spid="5" grpId="0" animBg="1"/>
      <p:bldP spid="5" grpId="1" animBg="1"/>
      <p:bldP spid="6" grpId="0" animBg="1"/>
      <p:bldP spid="6" grpId="1" animBg="1"/>
      <p:bldP spid="7" grpId="0" animBg="1"/>
      <p:bldP spid="7" grpId="1" animBg="1"/>
      <p:bldP spid="8" grpId="0" animBg="1"/>
      <p:bldP spid="8" grpId="1"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1223</Words>
  <Application>Microsoft Office PowerPoint</Application>
  <PresentationFormat>Widescreen</PresentationFormat>
  <Paragraphs>45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HP001 5 hàng 1 ô ly</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Admins</cp:lastModifiedBy>
  <cp:revision>46</cp:revision>
  <dcterms:created xsi:type="dcterms:W3CDTF">2023-12-18T04:23:00Z</dcterms:created>
  <dcterms:modified xsi:type="dcterms:W3CDTF">2025-04-08T08:10:13Z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96137566A11844F597A51D39D1055F98_12</vt:lpwstr>
  </property>
  <property fmtid="{D5CDD505-2E9C-101B-9397-08002B2CF9AE}" pid="3" name="KSOProductBuildVer">
    <vt:lpwstr>1033-12.2.0.13472</vt:lpwstr>
  </property>
</Properties>
</file>