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sldIdLst>
    <p:sldId id="274" r:id="rId3"/>
    <p:sldId id="280" r:id="rId4"/>
    <p:sldId id="281" r:id="rId5"/>
    <p:sldId id="268" r:id="rId6"/>
    <p:sldId id="289" r:id="rId7"/>
    <p:sldId id="290" r:id="rId8"/>
    <p:sldId id="287" r:id="rId9"/>
    <p:sldId id="275" r:id="rId10"/>
    <p:sldId id="291" r:id="rId11"/>
    <p:sldId id="292" r:id="rId12"/>
    <p:sldId id="293" r:id="rId13"/>
    <p:sldId id="282" r:id="rId14"/>
    <p:sldId id="294" r:id="rId15"/>
    <p:sldId id="256" r:id="rId16"/>
  </p:sldIdLst>
  <p:sldSz cx="18288000" cy="10287000"/>
  <p:notesSz cx="6858000" cy="9144000"/>
  <p:embeddedFontLst>
    <p:embeddedFont>
      <p:font typeface="#9Slide07 HoneyCream" charset="-93"/>
      <p:regular r:id="rId17"/>
    </p:embeddedFont>
    <p:embeddedFont>
      <p:font typeface="#9Slide03 AmpleSoft Bold" charset="-93"/>
      <p:regular r:id="rId18"/>
      <p:bold r:id="rId19"/>
    </p:embeddedFont>
    <p:embeddedFont>
      <p:font typeface="Caveat Brush" charset="0"/>
      <p:regular r:id="rId20"/>
    </p:embeddedFont>
    <p:embeddedFont>
      <p:font typeface="Calibri"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86" autoAdjust="0"/>
  </p:normalViewPr>
  <p:slideViewPr>
    <p:cSldViewPr>
      <p:cViewPr varScale="1">
        <p:scale>
          <a:sx n="42" d="100"/>
          <a:sy n="42" d="100"/>
        </p:scale>
        <p:origin x="-130" y="-41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0175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9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3980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9355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0157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0146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00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420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899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1905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352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17159021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2.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5.svg"/><Relationship Id="rId7" Type="http://schemas.microsoft.com/office/2007/relationships/hdphoto" Target="../media/hdphoto2.wdp"/><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8.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7.png"/><Relationship Id="rId3" Type="http://schemas.openxmlformats.org/officeDocument/2006/relationships/image" Target="../media/image15.sv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 Id="rId14" Type="http://schemas.microsoft.com/office/2007/relationships/hdphoto" Target="../media/hdphoto9.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76300"/>
            <a:ext cx="16659891" cy="12081599"/>
          </a:xfrm>
          <a:prstGeom prst="rect">
            <a:avLst/>
          </a:prstGeom>
        </p:spPr>
      </p:pic>
      <p:sp>
        <p:nvSpPr>
          <p:cNvPr id="10" name="TextBox 10"/>
          <p:cNvSpPr txBox="1"/>
          <p:nvPr/>
        </p:nvSpPr>
        <p:spPr>
          <a:xfrm>
            <a:off x="4974926" y="2661378"/>
            <a:ext cx="8338148" cy="1501308"/>
          </a:xfrm>
          <a:prstGeom prst="rect">
            <a:avLst/>
          </a:prstGeom>
        </p:spPr>
        <p:txBody>
          <a:bodyPr lIns="0" tIns="0" rIns="0" bIns="0" rtlCol="0" anchor="t">
            <a:spAutoFit/>
          </a:bodyPr>
          <a:lstStyle/>
          <a:p>
            <a:pPr algn="ctr">
              <a:lnSpc>
                <a:spcPts val="11011"/>
              </a:lnSpc>
            </a:pPr>
            <a:endParaRPr lang="en-US" sz="12100" spc="-193" dirty="0">
              <a:solidFill>
                <a:srgbClr val="F8AB2B"/>
              </a:solidFill>
              <a:latin typeface="Caveat Brush"/>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1" y="8267700"/>
            <a:ext cx="1631815" cy="16744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6918" y="-397492"/>
            <a:ext cx="3809524" cy="3809524"/>
          </a:xfrm>
          <a:prstGeom prst="rect">
            <a:avLst/>
          </a:prstGeom>
        </p:spPr>
      </p:pic>
      <p:pic>
        <p:nvPicPr>
          <p:cNvPr id="16" name="Picture 15"/>
          <p:cNvPicPr>
            <a:picLocks noChangeAspect="1"/>
          </p:cNvPicPr>
          <p:nvPr/>
        </p:nvPicPr>
        <p:blipFill>
          <a:blip r:embed="rId6"/>
          <a:stretch>
            <a:fillRect/>
          </a:stretch>
        </p:blipFill>
        <p:spPr>
          <a:xfrm>
            <a:off x="2611698" y="1790700"/>
            <a:ext cx="11327350" cy="8364437"/>
          </a:xfrm>
          <a:prstGeom prst="rect">
            <a:avLst/>
          </a:prstGeom>
        </p:spPr>
      </p:pic>
    </p:spTree>
    <p:extLst>
      <p:ext uri="{BB962C8B-B14F-4D97-AF65-F5344CB8AC3E}">
        <p14:creationId xmlns:p14="http://schemas.microsoft.com/office/powerpoint/2010/main" val="35876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a:solidFill>
                <a:srgbClr val="000000"/>
              </a:solidFill>
              <a:latin typeface="OpenSans"/>
            </a:endParaRPr>
          </a:p>
          <a:p>
            <a:r>
              <a:rPr lang="en-US" sz="3100" dirty="0">
                <a:solidFill>
                  <a:srgbClr val="000000"/>
                </a:solidFill>
                <a:latin typeface="OpenSans"/>
              </a:rPr>
              <a:t>E</a:t>
            </a:r>
            <a:r>
              <a:rPr lang="vi-VN" sz="3100" dirty="0">
                <a:solidFill>
                  <a:srgbClr val="000000"/>
                </a:solidFill>
                <a:latin typeface="OpenSans"/>
              </a:rPr>
              <a:t>m 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a:solidFill>
                  <a:srgbClr val="000000"/>
                </a:solidFill>
                <a:latin typeface="OpenSans"/>
              </a:rPr>
              <a:t>         </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324600" y="6664243"/>
            <a:ext cx="11811000" cy="2209800"/>
          </a:xfrm>
          <a:prstGeom prst="borderCallout1">
            <a:avLst>
              <a:gd name="adj1" fmla="val 22922"/>
              <a:gd name="adj2" fmla="val -100"/>
              <a:gd name="adj3" fmla="val 40884"/>
              <a:gd name="adj4" fmla="val -1958"/>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i="1" dirty="0">
                <a:solidFill>
                  <a:srgbClr val="C00000"/>
                </a:solidFill>
              </a:rPr>
              <a:t>a. </a:t>
            </a:r>
            <a:r>
              <a:rPr lang="en-US" sz="4400" dirty="0" err="1">
                <a:solidFill>
                  <a:schemeClr val="tx1"/>
                </a:solidFill>
              </a:rPr>
              <a:t>Tìm</a:t>
            </a:r>
            <a:r>
              <a:rPr lang="en-US" sz="4400" dirty="0">
                <a:solidFill>
                  <a:schemeClr val="tx1"/>
                </a:solidFill>
              </a:rPr>
              <a:t> </a:t>
            </a:r>
            <a:r>
              <a:rPr lang="en-US" sz="4400" dirty="0" err="1">
                <a:solidFill>
                  <a:schemeClr val="tx1"/>
                </a:solidFill>
              </a:rPr>
              <a:t>các</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chỉ</a:t>
            </a:r>
            <a:r>
              <a:rPr lang="en-US" sz="4400" dirty="0">
                <a:solidFill>
                  <a:schemeClr val="tx1"/>
                </a:solidFill>
              </a:rPr>
              <a:t> </a:t>
            </a:r>
            <a:r>
              <a:rPr lang="en-US" sz="4400" dirty="0" err="1">
                <a:solidFill>
                  <a:schemeClr val="tx1"/>
                </a:solidFill>
              </a:rPr>
              <a:t>màu</a:t>
            </a:r>
            <a:r>
              <a:rPr lang="en-US" sz="4400" dirty="0">
                <a:solidFill>
                  <a:schemeClr val="tx1"/>
                </a:solidFill>
              </a:rPr>
              <a:t> </a:t>
            </a:r>
            <a:r>
              <a:rPr lang="en-US" sz="4400" dirty="0" err="1">
                <a:solidFill>
                  <a:schemeClr val="tx1"/>
                </a:solidFill>
              </a:rPr>
              <a:t>xanh</a:t>
            </a:r>
            <a:r>
              <a:rPr lang="en-US" sz="4400" dirty="0">
                <a:solidFill>
                  <a:schemeClr val="tx1"/>
                </a:solidFill>
              </a:rPr>
              <a:t> </a:t>
            </a:r>
            <a:r>
              <a:rPr lang="en-US" sz="4400" dirty="0" err="1">
                <a:solidFill>
                  <a:schemeClr val="tx1"/>
                </a:solidFill>
              </a:rPr>
              <a:t>trong</a:t>
            </a:r>
            <a:r>
              <a:rPr lang="en-US" sz="4400" dirty="0">
                <a:solidFill>
                  <a:schemeClr val="tx1"/>
                </a:solidFill>
              </a:rPr>
              <a:t> </a:t>
            </a:r>
            <a:r>
              <a:rPr lang="en-US" sz="4400" dirty="0" err="1">
                <a:solidFill>
                  <a:schemeClr val="tx1"/>
                </a:solidFill>
              </a:rPr>
              <a:t>đoạn</a:t>
            </a:r>
            <a:r>
              <a:rPr lang="en-US" sz="4400" dirty="0">
                <a:solidFill>
                  <a:schemeClr val="tx1"/>
                </a:solidFill>
              </a:rPr>
              <a:t> </a:t>
            </a:r>
            <a:r>
              <a:rPr lang="en-US" sz="4400" dirty="0" err="1">
                <a:solidFill>
                  <a:schemeClr val="tx1"/>
                </a:solidFill>
              </a:rPr>
              <a:t>thơ</a:t>
            </a:r>
            <a:r>
              <a:rPr lang="en-US" sz="4400" dirty="0">
                <a:solidFill>
                  <a:schemeClr val="tx1"/>
                </a:solidFill>
              </a:rPr>
              <a:t>. </a:t>
            </a:r>
            <a:r>
              <a:rPr lang="en-US" sz="4400" dirty="0" err="1">
                <a:solidFill>
                  <a:schemeClr val="tx1"/>
                </a:solidFill>
              </a:rPr>
              <a:t>Mỗi</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đó</a:t>
            </a:r>
            <a:r>
              <a:rPr lang="en-US" sz="4400" dirty="0">
                <a:solidFill>
                  <a:schemeClr val="tx1"/>
                </a:solidFill>
              </a:rPr>
              <a:t> </a:t>
            </a:r>
            <a:r>
              <a:rPr lang="en-US" sz="4400" dirty="0" err="1">
                <a:solidFill>
                  <a:schemeClr val="tx1"/>
                </a:solidFill>
              </a:rPr>
              <a:t>được</a:t>
            </a:r>
            <a:r>
              <a:rPr lang="en-US" sz="4400" dirty="0">
                <a:solidFill>
                  <a:schemeClr val="tx1"/>
                </a:solidFill>
              </a:rPr>
              <a:t> </a:t>
            </a:r>
            <a:r>
              <a:rPr lang="en-US" sz="4400" dirty="0" err="1">
                <a:solidFill>
                  <a:schemeClr val="tx1"/>
                </a:solidFill>
              </a:rPr>
              <a:t>dùng</a:t>
            </a:r>
            <a:r>
              <a:rPr lang="en-US" sz="4400" dirty="0">
                <a:solidFill>
                  <a:schemeClr val="tx1"/>
                </a:solidFill>
              </a:rPr>
              <a:t> </a:t>
            </a:r>
            <a:r>
              <a:rPr lang="en-US" sz="4400" dirty="0" err="1">
                <a:solidFill>
                  <a:schemeClr val="tx1"/>
                </a:solidFill>
              </a:rPr>
              <a:t>để</a:t>
            </a:r>
            <a:r>
              <a:rPr lang="en-US" sz="4400" dirty="0">
                <a:solidFill>
                  <a:schemeClr val="tx1"/>
                </a:solidFill>
              </a:rPr>
              <a:t> </a:t>
            </a:r>
            <a:r>
              <a:rPr lang="en-US" sz="4400" dirty="0" err="1">
                <a:solidFill>
                  <a:schemeClr val="tx1"/>
                </a:solidFill>
              </a:rPr>
              <a:t>tả</a:t>
            </a:r>
            <a:r>
              <a:rPr lang="en-US" sz="4400" dirty="0">
                <a:solidFill>
                  <a:schemeClr val="tx1"/>
                </a:solidFill>
              </a:rPr>
              <a:t> </a:t>
            </a:r>
            <a:r>
              <a:rPr lang="en-US" sz="4400" dirty="0" err="1">
                <a:solidFill>
                  <a:schemeClr val="tx1"/>
                </a:solidFill>
              </a:rPr>
              <a:t>đặc</a:t>
            </a:r>
            <a:r>
              <a:rPr lang="en-US" sz="4400" dirty="0">
                <a:solidFill>
                  <a:schemeClr val="tx1"/>
                </a:solidFill>
              </a:rPr>
              <a:t> </a:t>
            </a:r>
            <a:r>
              <a:rPr lang="en-US" sz="4400" dirty="0" err="1">
                <a:solidFill>
                  <a:schemeClr val="tx1"/>
                </a:solidFill>
              </a:rPr>
              <a:t>điểm</a:t>
            </a:r>
            <a:r>
              <a:rPr lang="en-US" sz="4400" dirty="0">
                <a:solidFill>
                  <a:schemeClr val="tx1"/>
                </a:solidFill>
              </a:rPr>
              <a:t> </a:t>
            </a:r>
            <a:r>
              <a:rPr lang="en-US" sz="4400" dirty="0" err="1">
                <a:solidFill>
                  <a:schemeClr val="tx1"/>
                </a:solidFill>
              </a:rPr>
              <a:t>của</a:t>
            </a:r>
            <a:r>
              <a:rPr lang="en-US" sz="4400" dirty="0">
                <a:solidFill>
                  <a:schemeClr val="tx1"/>
                </a:solidFill>
              </a:rPr>
              <a:t> </a:t>
            </a:r>
            <a:r>
              <a:rPr lang="en-US" sz="4400" dirty="0" err="1">
                <a:solidFill>
                  <a:schemeClr val="tx1"/>
                </a:solidFill>
              </a:rPr>
              <a:t>sự</a:t>
            </a:r>
            <a:r>
              <a:rPr lang="en-US" sz="4400" dirty="0">
                <a:solidFill>
                  <a:schemeClr val="tx1"/>
                </a:solidFill>
              </a:rPr>
              <a:t> </a:t>
            </a:r>
            <a:r>
              <a:rPr lang="en-US" sz="4400" dirty="0" err="1">
                <a:solidFill>
                  <a:schemeClr val="tx1"/>
                </a:solidFill>
              </a:rPr>
              <a:t>vật</a:t>
            </a:r>
            <a:r>
              <a:rPr lang="en-US" sz="4400" dirty="0">
                <a:solidFill>
                  <a:schemeClr val="tx1"/>
                </a:solidFill>
              </a:rPr>
              <a:t> </a:t>
            </a:r>
            <a:r>
              <a:rPr lang="en-US" sz="4400" dirty="0" err="1">
                <a:solidFill>
                  <a:schemeClr val="tx1"/>
                </a:solidFill>
              </a:rPr>
              <a:t>nào</a:t>
            </a:r>
            <a:r>
              <a:rPr lang="en-US" sz="4400" dirty="0">
                <a:solidFill>
                  <a:schemeClr val="tx1"/>
                </a:solidFill>
              </a:rPr>
              <a:t>?</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cxnSp>
        <p:nvCxnSpPr>
          <p:cNvPr id="3" name="Straight Connector 2"/>
          <p:cNvCxnSpPr/>
          <p:nvPr/>
        </p:nvCxnSpPr>
        <p:spPr>
          <a:xfrm>
            <a:off x="3048000" y="3390900"/>
            <a:ext cx="1737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4381500"/>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7543800" y="3390900"/>
            <a:ext cx="2667000" cy="990600"/>
          </a:xfrm>
          <a:prstGeom prst="roundRect">
            <a:avLst/>
          </a:prstGeom>
          <a:solidFill>
            <a:schemeClr val="bg1"/>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xanh</a:t>
            </a:r>
            <a:r>
              <a:rPr lang="en-US" sz="4400" b="1" i="1" dirty="0">
                <a:solidFill>
                  <a:schemeClr val="tx1"/>
                </a:solidFill>
              </a:rPr>
              <a:t> </a:t>
            </a:r>
            <a:r>
              <a:rPr lang="en-US" sz="4400" b="1" i="1" dirty="0" err="1">
                <a:solidFill>
                  <a:schemeClr val="tx1"/>
                </a:solidFill>
              </a:rPr>
              <a:t>mát</a:t>
            </a:r>
            <a:endParaRPr lang="en-US" sz="4400" b="1" i="1" dirty="0">
              <a:solidFill>
                <a:schemeClr val="tx1"/>
              </a:solidFill>
            </a:endParaRPr>
          </a:p>
        </p:txBody>
      </p:sp>
      <p:sp>
        <p:nvSpPr>
          <p:cNvPr id="5" name="Notched Right Arrow 4"/>
          <p:cNvSpPr/>
          <p:nvPr/>
        </p:nvSpPr>
        <p:spPr>
          <a:xfrm>
            <a:off x="11049000" y="3543300"/>
            <a:ext cx="1371600" cy="685800"/>
          </a:xfrm>
          <a:prstGeom prst="notchedRightArrow">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ounded Rectangle 11"/>
          <p:cNvSpPr/>
          <p:nvPr/>
        </p:nvSpPr>
        <p:spPr>
          <a:xfrm>
            <a:off x="13291456" y="3359336"/>
            <a:ext cx="3396343" cy="990600"/>
          </a:xfrm>
          <a:prstGeom prst="roundRect">
            <a:avLst/>
          </a:prstGeom>
          <a:solidFill>
            <a:schemeClr val="accent3">
              <a:lumMod val="20000"/>
              <a:lumOff val="80000"/>
            </a:schemeClr>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sông</a:t>
            </a:r>
            <a:r>
              <a:rPr lang="en-US" sz="4400" b="1" i="1" dirty="0">
                <a:solidFill>
                  <a:schemeClr val="tx1"/>
                </a:solidFill>
              </a:rPr>
              <a:t> </a:t>
            </a:r>
            <a:r>
              <a:rPr lang="en-US" sz="4400" b="1" i="1" dirty="0" err="1">
                <a:solidFill>
                  <a:schemeClr val="tx1"/>
                </a:solidFill>
              </a:rPr>
              <a:t>máng</a:t>
            </a:r>
            <a:endParaRPr lang="en-US" sz="4400" b="1" i="1" dirty="0">
              <a:solidFill>
                <a:schemeClr val="tx1"/>
              </a:solidFill>
            </a:endParaRPr>
          </a:p>
        </p:txBody>
      </p:sp>
      <p:sp>
        <p:nvSpPr>
          <p:cNvPr id="13" name="Rounded Rectangle 12"/>
          <p:cNvSpPr/>
          <p:nvPr/>
        </p:nvSpPr>
        <p:spPr>
          <a:xfrm>
            <a:off x="7543800" y="5051518"/>
            <a:ext cx="2667000" cy="990600"/>
          </a:xfrm>
          <a:prstGeom prst="roundRect">
            <a:avLst/>
          </a:prstGeom>
          <a:solidFill>
            <a:schemeClr val="bg1"/>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xanh</a:t>
            </a:r>
            <a:r>
              <a:rPr lang="en-US" sz="4400" b="1" i="1" dirty="0">
                <a:solidFill>
                  <a:schemeClr val="tx1"/>
                </a:solidFill>
              </a:rPr>
              <a:t> </a:t>
            </a:r>
            <a:r>
              <a:rPr lang="en-US" sz="4400" b="1" i="1" dirty="0" err="1">
                <a:solidFill>
                  <a:schemeClr val="tx1"/>
                </a:solidFill>
              </a:rPr>
              <a:t>ngắt</a:t>
            </a:r>
            <a:endParaRPr lang="en-US" sz="4400" b="1" i="1" dirty="0">
              <a:solidFill>
                <a:schemeClr val="tx1"/>
              </a:solidFill>
            </a:endParaRPr>
          </a:p>
        </p:txBody>
      </p:sp>
      <p:sp>
        <p:nvSpPr>
          <p:cNvPr id="15" name="Notched Right Arrow 14"/>
          <p:cNvSpPr/>
          <p:nvPr/>
        </p:nvSpPr>
        <p:spPr>
          <a:xfrm>
            <a:off x="11049000" y="5203918"/>
            <a:ext cx="1371600" cy="685800"/>
          </a:xfrm>
          <a:prstGeom prst="notchedRightArrow">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ounded Rectangle 17"/>
          <p:cNvSpPr/>
          <p:nvPr/>
        </p:nvSpPr>
        <p:spPr>
          <a:xfrm>
            <a:off x="13291456" y="5019954"/>
            <a:ext cx="3396343" cy="990600"/>
          </a:xfrm>
          <a:prstGeom prst="roundRect">
            <a:avLst/>
          </a:prstGeom>
          <a:solidFill>
            <a:schemeClr val="accent5">
              <a:lumMod val="20000"/>
              <a:lumOff val="80000"/>
            </a:schemeClr>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trời</a:t>
            </a:r>
            <a:r>
              <a:rPr lang="en-US" sz="4400" b="1" i="1" dirty="0">
                <a:solidFill>
                  <a:schemeClr val="tx1"/>
                </a:solidFill>
              </a:rPr>
              <a:t> </a:t>
            </a:r>
            <a:r>
              <a:rPr lang="en-US" sz="4400" b="1" i="1" dirty="0" err="1">
                <a:solidFill>
                  <a:schemeClr val="tx1"/>
                </a:solidFill>
              </a:rPr>
              <a:t>mây</a:t>
            </a:r>
            <a:endParaRPr lang="en-US" sz="4400" b="1" i="1" dirty="0">
              <a:solidFill>
                <a:schemeClr val="tx1"/>
              </a:solidFill>
            </a:endParaRPr>
          </a:p>
        </p:txBody>
      </p:sp>
    </p:spTree>
    <p:extLst>
      <p:ext uri="{BB962C8B-B14F-4D97-AF65-F5344CB8AC3E}">
        <p14:creationId xmlns:p14="http://schemas.microsoft.com/office/powerpoint/2010/main" val="268983251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P spid="15"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a:solidFill>
                <a:srgbClr val="000000"/>
              </a:solidFill>
              <a:latin typeface="OpenSans"/>
            </a:endParaRPr>
          </a:p>
          <a:p>
            <a:r>
              <a:rPr lang="en-US" sz="3100" dirty="0">
                <a:solidFill>
                  <a:srgbClr val="000000"/>
                </a:solidFill>
                <a:latin typeface="OpenSans"/>
              </a:rPr>
              <a:t>E</a:t>
            </a:r>
            <a:r>
              <a:rPr lang="vi-VN" sz="3100" dirty="0">
                <a:solidFill>
                  <a:srgbClr val="000000"/>
                </a:solidFill>
                <a:latin typeface="OpenSans"/>
              </a:rPr>
              <a:t>m 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a:solidFill>
                  <a:srgbClr val="000000"/>
                </a:solidFill>
                <a:latin typeface="OpenSans"/>
              </a:rPr>
              <a:t>         </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281057" y="8290500"/>
            <a:ext cx="11811000" cy="1676400"/>
          </a:xfrm>
          <a:prstGeom prst="borderCallout1">
            <a:avLst>
              <a:gd name="adj1" fmla="val 22922"/>
              <a:gd name="adj2" fmla="val -100"/>
              <a:gd name="adj3" fmla="val 29061"/>
              <a:gd name="adj4" fmla="val -1712"/>
            </a:avLst>
          </a:prstGeom>
          <a:solidFill>
            <a:schemeClr val="accent6">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i="1" dirty="0">
                <a:solidFill>
                  <a:srgbClr val="C00000"/>
                </a:solidFill>
              </a:rPr>
              <a:t>b. </a:t>
            </a:r>
            <a:r>
              <a:rPr lang="en-US" sz="5400" dirty="0" err="1">
                <a:solidFill>
                  <a:schemeClr val="tx1"/>
                </a:solidFill>
              </a:rPr>
              <a:t>Viết</a:t>
            </a:r>
            <a:r>
              <a:rPr lang="en-US" sz="5400" dirty="0">
                <a:solidFill>
                  <a:schemeClr val="tx1"/>
                </a:solidFill>
              </a:rPr>
              <a:t> 2-3 </a:t>
            </a:r>
            <a:r>
              <a:rPr lang="en-US" sz="5400" dirty="0" err="1">
                <a:solidFill>
                  <a:schemeClr val="tx1"/>
                </a:solidFill>
              </a:rPr>
              <a:t>câu</a:t>
            </a:r>
            <a:r>
              <a:rPr lang="en-US" sz="5400" dirty="0">
                <a:solidFill>
                  <a:schemeClr val="tx1"/>
                </a:solidFill>
              </a:rPr>
              <a:t> </a:t>
            </a:r>
            <a:r>
              <a:rPr lang="en-US" sz="5400" dirty="0" err="1">
                <a:solidFill>
                  <a:schemeClr val="tx1"/>
                </a:solidFill>
              </a:rPr>
              <a:t>có</a:t>
            </a:r>
            <a:r>
              <a:rPr lang="en-US" sz="5400" dirty="0">
                <a:solidFill>
                  <a:schemeClr val="tx1"/>
                </a:solidFill>
              </a:rPr>
              <a:t> </a:t>
            </a:r>
            <a:r>
              <a:rPr lang="en-US" sz="5400" dirty="0" err="1">
                <a:solidFill>
                  <a:schemeClr val="tx1"/>
                </a:solidFill>
              </a:rPr>
              <a:t>sử</a:t>
            </a:r>
            <a:r>
              <a:rPr lang="en-US" sz="5400" dirty="0">
                <a:solidFill>
                  <a:schemeClr val="tx1"/>
                </a:solidFill>
              </a:rPr>
              <a:t> </a:t>
            </a:r>
            <a:r>
              <a:rPr lang="en-US" sz="5400" dirty="0" err="1">
                <a:solidFill>
                  <a:schemeClr val="tx1"/>
                </a:solidFill>
              </a:rPr>
              <a:t>dụng</a:t>
            </a:r>
            <a:r>
              <a:rPr lang="en-US" sz="5400" dirty="0">
                <a:solidFill>
                  <a:schemeClr val="tx1"/>
                </a:solidFill>
              </a:rPr>
              <a:t> </a:t>
            </a:r>
            <a:r>
              <a:rPr lang="en-US" sz="5400" dirty="0" err="1">
                <a:solidFill>
                  <a:schemeClr val="tx1"/>
                </a:solidFill>
              </a:rPr>
              <a:t>tính</a:t>
            </a:r>
            <a:r>
              <a:rPr lang="en-US" sz="5400" dirty="0">
                <a:solidFill>
                  <a:schemeClr val="tx1"/>
                </a:solidFill>
              </a:rPr>
              <a:t> </a:t>
            </a:r>
            <a:r>
              <a:rPr lang="en-US" sz="5400" dirty="0" err="1">
                <a:solidFill>
                  <a:schemeClr val="tx1"/>
                </a:solidFill>
              </a:rPr>
              <a:t>từ</a:t>
            </a:r>
            <a:r>
              <a:rPr lang="en-US" sz="5400" dirty="0">
                <a:solidFill>
                  <a:schemeClr val="tx1"/>
                </a:solidFill>
              </a:rPr>
              <a:t> </a:t>
            </a:r>
            <a:r>
              <a:rPr lang="en-US" sz="5400" dirty="0" err="1">
                <a:solidFill>
                  <a:schemeClr val="tx1"/>
                </a:solidFill>
              </a:rPr>
              <a:t>em</a:t>
            </a:r>
            <a:r>
              <a:rPr lang="en-US" sz="5400" dirty="0">
                <a:solidFill>
                  <a:schemeClr val="tx1"/>
                </a:solidFill>
              </a:rPr>
              <a:t> </a:t>
            </a:r>
            <a:r>
              <a:rPr lang="en-US" sz="5400" dirty="0" err="1">
                <a:solidFill>
                  <a:schemeClr val="tx1"/>
                </a:solidFill>
              </a:rPr>
              <a:t>tìm</a:t>
            </a:r>
            <a:r>
              <a:rPr lang="en-US" sz="5400" dirty="0">
                <a:solidFill>
                  <a:schemeClr val="tx1"/>
                </a:solidFill>
              </a:rPr>
              <a:t> </a:t>
            </a:r>
            <a:r>
              <a:rPr lang="en-US" sz="5400" dirty="0" err="1">
                <a:solidFill>
                  <a:schemeClr val="tx1"/>
                </a:solidFill>
              </a:rPr>
              <a:t>được</a:t>
            </a:r>
            <a:r>
              <a:rPr lang="en-US" sz="5400" dirty="0">
                <a:solidFill>
                  <a:schemeClr val="tx1"/>
                </a:solidFill>
              </a:rPr>
              <a:t> ở </a:t>
            </a:r>
            <a:r>
              <a:rPr lang="en-US" sz="5400" dirty="0" err="1">
                <a:solidFill>
                  <a:schemeClr val="tx1"/>
                </a:solidFill>
              </a:rPr>
              <a:t>bài</a:t>
            </a:r>
            <a:r>
              <a:rPr lang="en-US" sz="5400" dirty="0">
                <a:solidFill>
                  <a:schemeClr val="tx1"/>
                </a:solidFill>
              </a:rPr>
              <a:t> </a:t>
            </a:r>
            <a:r>
              <a:rPr lang="en-US" sz="5400" dirty="0" err="1">
                <a:solidFill>
                  <a:schemeClr val="tx1"/>
                </a:solidFill>
              </a:rPr>
              <a:t>tập</a:t>
            </a:r>
            <a:r>
              <a:rPr lang="en-US" sz="5400" dirty="0">
                <a:solidFill>
                  <a:schemeClr val="tx1"/>
                </a:solidFill>
              </a:rPr>
              <a:t> a.</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sp>
        <p:nvSpPr>
          <p:cNvPr id="2" name="Rectangle 1"/>
          <p:cNvSpPr/>
          <p:nvPr/>
        </p:nvSpPr>
        <p:spPr>
          <a:xfrm>
            <a:off x="6198383" y="2337893"/>
            <a:ext cx="7159171" cy="5509200"/>
          </a:xfrm>
          <a:prstGeom prst="rect">
            <a:avLst/>
          </a:prstGeom>
          <a:solidFill>
            <a:schemeClr val="bg1"/>
          </a:solidFill>
        </p:spPr>
        <p:txBody>
          <a:bodyPr wrap="square">
            <a:spAutoFit/>
          </a:bodyPr>
          <a:lstStyle/>
          <a:p>
            <a:pPr algn="just"/>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Vào mùa thu, bầu trời ở làng quê em mang mang một màu xanh ngắt tuyệt đẹp. Phía dưới là những lũy tre xanh rì rào, cánh đồng lúa thẳng cánh cò bay và những dòng sông xanh mát uốn lượn quanh ngôi làng thân yêu. </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TDQ040-Tranh đồng quê Việt Nam lũy tre làng sông nước và mái nhà tranh -  123Design.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7110" y="3162300"/>
            <a:ext cx="4588576"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29407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3">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6" name="Picture 5"/>
          <p:cNvPicPr>
            <a:picLocks noChangeAspect="1"/>
          </p:cNvPicPr>
          <p:nvPr/>
        </p:nvPicPr>
        <p:blipFill>
          <a:blip r:embed="rId3"/>
          <a:stretch>
            <a:fillRect/>
          </a:stretch>
        </p:blipFill>
        <p:spPr>
          <a:xfrm>
            <a:off x="4841377" y="2277569"/>
            <a:ext cx="8529043" cy="7449958"/>
          </a:xfrm>
          <a:prstGeom prst="rect">
            <a:avLst/>
          </a:prstGeom>
        </p:spPr>
      </p:pic>
    </p:spTree>
    <p:extLst>
      <p:ext uri="{BB962C8B-B14F-4D97-AF65-F5344CB8AC3E}">
        <p14:creationId xmlns:p14="http://schemas.microsoft.com/office/powerpoint/2010/main" val="37783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585" y="10391"/>
            <a:ext cx="18270415"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a:duotone>
                  <a:schemeClr val="accent2">
                    <a:shade val="45000"/>
                    <a:satMod val="135000"/>
                  </a:schemeClr>
                  <a:prstClr val="white"/>
                </a:duotone>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rgbClr val="EDEDED"/>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marL="0" marR="0" lvl="0" indent="0" algn="ctr" defTabSz="914400" rtl="0" eaLnBrk="1" fontAlgn="auto" latinLnBrk="0" hangingPunct="1">
                  <a:lnSpc>
                    <a:spcPts val="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9" name="Rectangle 8"/>
          <p:cNvSpPr/>
          <p:nvPr/>
        </p:nvSpPr>
        <p:spPr>
          <a:xfrm>
            <a:off x="1238440" y="2736476"/>
            <a:ext cx="8448450" cy="67403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22222"/>
                </a:solidFill>
                <a:effectLst/>
                <a:uLnTx/>
                <a:uFillTx/>
                <a:latin typeface="Calibri"/>
                <a:ea typeface="+mn-ea"/>
                <a:cs typeface="+mn-cs"/>
              </a:rPr>
              <a:t>	</a:t>
            </a:r>
            <a:r>
              <a:rPr kumimoji="0" lang="vi-VN" sz="4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Nhà em mới mua một cây hoa đào trông rất đẹp. Nụ hoa mọc đây cành cây như những đốm lửa đỏ đậu trên cành. Hoa đào bung nở rất đẹp, màu hoa đỏ thắm, đài hoa bé xinh nâng đỡ lấy những cánh hoa mảnh mai, mềm mọi. Nhị hoa màu vàng ở giữa bông.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rotWithShape="1">
          <a:blip r:embed="rId2"/>
          <a:srcRect l="16482" t="2170"/>
          <a:stretch/>
        </p:blipFill>
        <p:spPr>
          <a:xfrm>
            <a:off x="2720086" y="313427"/>
            <a:ext cx="14226286" cy="2731608"/>
          </a:xfrm>
          <a:prstGeom prst="rect">
            <a:avLst/>
          </a:prstGeom>
        </p:spPr>
      </p:pic>
      <p:pic>
        <p:nvPicPr>
          <p:cNvPr id="1026" name="Picture 2" descr="Hoa đào trang trí t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9568" y="3477729"/>
            <a:ext cx="7165432"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69099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79974" y="0"/>
            <a:ext cx="18511016" cy="10371737"/>
          </a:xfrm>
          <a:custGeom>
            <a:avLst/>
            <a:gdLst/>
            <a:ahLst/>
            <a:cxnLst/>
            <a:rect l="l" t="t" r="r" b="b"/>
            <a:pathLst>
              <a:path w="18511016" h="10371737">
                <a:moveTo>
                  <a:pt x="0" y="0"/>
                </a:moveTo>
                <a:lnTo>
                  <a:pt x="18511015" y="0"/>
                </a:lnTo>
                <a:lnTo>
                  <a:pt x="18511015" y="10371737"/>
                </a:lnTo>
                <a:lnTo>
                  <a:pt x="0" y="10371737"/>
                </a:lnTo>
                <a:lnTo>
                  <a:pt x="0" y="0"/>
                </a:lnTo>
                <a:close/>
              </a:path>
            </a:pathLst>
          </a:custGeom>
          <a:blipFill>
            <a:blip r:embed="rId2">
              <a:extLst>
                <a:ext uri="{96DAC541-7B7A-43D3-8B79-37D633B846F1}">
                  <asvg:svgBlip xmlns:asvg="http://schemas.microsoft.com/office/drawing/2016/SVG/main" xmlns="" r:embed="rId3"/>
                </a:ext>
              </a:extLst>
            </a:blip>
            <a:stretch>
              <a:fillRect l="-5317" r="-4976" b="-10829"/>
            </a:stretch>
          </a:blipFill>
        </p:spPr>
      </p:sp>
      <p:sp>
        <p:nvSpPr>
          <p:cNvPr id="3" name="Freeform 3"/>
          <p:cNvSpPr/>
          <p:nvPr/>
        </p:nvSpPr>
        <p:spPr>
          <a:xfrm>
            <a:off x="1659603" y="737290"/>
            <a:ext cx="15258005" cy="7781583"/>
          </a:xfrm>
          <a:custGeom>
            <a:avLst/>
            <a:gdLst/>
            <a:ahLst/>
            <a:cxnLst/>
            <a:rect l="l" t="t" r="r" b="b"/>
            <a:pathLst>
              <a:path w="15258005" h="7781583">
                <a:moveTo>
                  <a:pt x="0" y="0"/>
                </a:moveTo>
                <a:lnTo>
                  <a:pt x="15258006" y="0"/>
                </a:lnTo>
                <a:lnTo>
                  <a:pt x="15258006" y="7781583"/>
                </a:lnTo>
                <a:lnTo>
                  <a:pt x="0" y="77815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79974" y="4934801"/>
            <a:ext cx="3957438" cy="5352199"/>
          </a:xfrm>
          <a:custGeom>
            <a:avLst/>
            <a:gdLst/>
            <a:ahLst/>
            <a:cxnLst/>
            <a:rect l="l" t="t" r="r" b="b"/>
            <a:pathLst>
              <a:path w="3957438" h="5352199">
                <a:moveTo>
                  <a:pt x="0" y="0"/>
                </a:moveTo>
                <a:lnTo>
                  <a:pt x="3957437" y="0"/>
                </a:lnTo>
                <a:lnTo>
                  <a:pt x="3957437" y="5352199"/>
                </a:lnTo>
                <a:lnTo>
                  <a:pt x="0" y="5352199"/>
                </a:lnTo>
                <a:lnTo>
                  <a:pt x="0" y="0"/>
                </a:lnTo>
                <a:close/>
              </a:path>
            </a:pathLst>
          </a:custGeom>
          <a:blipFill>
            <a:blip r:embed="rId6"/>
            <a:stretch>
              <a:fillRect/>
            </a:stretch>
          </a:blipFill>
        </p:spPr>
      </p:sp>
      <p:sp>
        <p:nvSpPr>
          <p:cNvPr id="6" name="Freeform 6"/>
          <p:cNvSpPr/>
          <p:nvPr/>
        </p:nvSpPr>
        <p:spPr>
          <a:xfrm>
            <a:off x="14355000" y="4750778"/>
            <a:ext cx="3933000" cy="5641474"/>
          </a:xfrm>
          <a:custGeom>
            <a:avLst/>
            <a:gdLst/>
            <a:ahLst/>
            <a:cxnLst/>
            <a:rect l="l" t="t" r="r" b="b"/>
            <a:pathLst>
              <a:path w="5116068" h="8229600">
                <a:moveTo>
                  <a:pt x="0" y="0"/>
                </a:moveTo>
                <a:lnTo>
                  <a:pt x="5116068" y="0"/>
                </a:lnTo>
                <a:lnTo>
                  <a:pt x="5116068" y="8229600"/>
                </a:lnTo>
                <a:lnTo>
                  <a:pt x="0" y="8229600"/>
                </a:lnTo>
                <a:lnTo>
                  <a:pt x="0" y="0"/>
                </a:lnTo>
                <a:close/>
              </a:path>
            </a:pathLst>
          </a:custGeom>
          <a:blipFill>
            <a:blip r:embed="rId7"/>
            <a:stretch>
              <a:fillRect/>
            </a:stretch>
          </a:blipFill>
        </p:spPr>
      </p:sp>
      <p:sp>
        <p:nvSpPr>
          <p:cNvPr id="11" name="TextBox 10"/>
          <p:cNvSpPr txBox="1"/>
          <p:nvPr/>
        </p:nvSpPr>
        <p:spPr>
          <a:xfrm>
            <a:off x="4037199" y="3291582"/>
            <a:ext cx="10502812" cy="1862048"/>
          </a:xfrm>
          <a:prstGeom prst="rect">
            <a:avLst/>
          </a:prstGeom>
          <a:noFill/>
        </p:spPr>
        <p:txBody>
          <a:bodyPr wrap="none" rtlCol="0">
            <a:spAutoFit/>
          </a:bodyPr>
          <a:lstStyle/>
          <a:p>
            <a:r>
              <a:rPr lang="en-US" sz="11500" dirty="0">
                <a:solidFill>
                  <a:schemeClr val="bg1"/>
                </a:solidFill>
                <a:latin typeface="#9Slide03 AmpleSoft Bold" panose="02000000000000000000" pitchFamily="2" charset="0"/>
              </a:rPr>
              <a:t>CHÀO TẠM BIỆT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6">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467100"/>
            <a:ext cx="6400800" cy="4419600"/>
          </a:xfrm>
          <a:prstGeom prst="rect">
            <a:avLst/>
          </a:prstGeom>
        </p:spPr>
      </p:pic>
    </p:spTree>
    <p:extLst>
      <p:ext uri="{BB962C8B-B14F-4D97-AF65-F5344CB8AC3E}">
        <p14:creationId xmlns:p14="http://schemas.microsoft.com/office/powerpoint/2010/main" val="12263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1">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314700"/>
            <a:ext cx="7162800" cy="4817833"/>
          </a:xfrm>
          <a:prstGeom prst="rect">
            <a:avLst/>
          </a:prstGeom>
        </p:spPr>
      </p:pic>
    </p:spTree>
    <p:extLst>
      <p:ext uri="{BB962C8B-B14F-4D97-AF65-F5344CB8AC3E}">
        <p14:creationId xmlns:p14="http://schemas.microsoft.com/office/powerpoint/2010/main" val="1035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026" name="Picture 2" descr="A Genetic Mutation Could Explain How Beethoven Died | Discover Magazin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100" l="10000" r="92050"/>
                    </a14:imgEffect>
                  </a14:imgLayer>
                </a14:imgProps>
              </a:ext>
              <a:ext uri="{28A0092B-C50C-407E-A947-70E740481C1C}">
                <a14:useLocalDpi xmlns:a14="http://schemas.microsoft.com/office/drawing/2010/main" val="0"/>
              </a:ext>
            </a:extLst>
          </a:blip>
          <a:srcRect/>
          <a:stretch>
            <a:fillRect/>
          </a:stretch>
        </p:blipFill>
        <p:spPr bwMode="auto">
          <a:xfrm>
            <a:off x="-762000" y="5596350"/>
            <a:ext cx="4931794" cy="493179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740967" y="1965862"/>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490412" y="250003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pic>
        <p:nvPicPr>
          <p:cNvPr id="51" name="Picture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4743" y="7926442"/>
            <a:ext cx="5238721" cy="2601702"/>
          </a:xfrm>
          <a:prstGeom prst="rect">
            <a:avLst/>
          </a:prstGeom>
        </p:spPr>
      </p:pic>
      <p:pic>
        <p:nvPicPr>
          <p:cNvPr id="52" name="Picture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0" y="8520677"/>
            <a:ext cx="7190036" cy="1639996"/>
          </a:xfrm>
          <a:prstGeom prst="rect">
            <a:avLst/>
          </a:prstGeom>
        </p:spPr>
      </p:pic>
      <p:pic>
        <p:nvPicPr>
          <p:cNvPr id="9" name="Picture 8"/>
          <p:cNvPicPr>
            <a:picLocks noChangeAspect="1"/>
          </p:cNvPicPr>
          <p:nvPr/>
        </p:nvPicPr>
        <p:blipFill>
          <a:blip r:embed="rId12"/>
          <a:stretch>
            <a:fillRect/>
          </a:stretch>
        </p:blipFill>
        <p:spPr>
          <a:xfrm>
            <a:off x="1262716" y="528177"/>
            <a:ext cx="15686368" cy="2505673"/>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sp>
        <p:nvSpPr>
          <p:cNvPr id="17" name="Rounded Rectangle 16"/>
          <p:cNvSpPr/>
          <p:nvPr/>
        </p:nvSpPr>
        <p:spPr>
          <a:xfrm>
            <a:off x="14097000" y="6362700"/>
            <a:ext cx="990600"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5253718" y="6362700"/>
            <a:ext cx="1815082"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5087600" y="5440849"/>
            <a:ext cx="1219200"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747153" y="6819900"/>
            <a:ext cx="1501247"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1145404" y="2476500"/>
            <a:ext cx="1629517" cy="5334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3096569" y="2522220"/>
            <a:ext cx="1305231" cy="5334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19200" y="800100"/>
            <a:ext cx="15849600" cy="8710077"/>
          </a:xfrm>
          <a:prstGeom prst="rect">
            <a:avLst/>
          </a:prstGeom>
        </p:spPr>
        <p:txBody>
          <a:bodyPr wrap="square">
            <a:spAutoFit/>
          </a:bodyPr>
          <a:lstStyle/>
          <a:p>
            <a:pPr algn="ctr"/>
            <a:r>
              <a:rPr lang="vi-VN" sz="2800" b="1" dirty="0">
                <a:solidFill>
                  <a:srgbClr val="000000"/>
                </a:solidFill>
                <a:latin typeface="OpenSansBold"/>
              </a:rPr>
              <a:t>BÉT-TÔ-VEN VÀ BẢN XÔ-NÁT </a:t>
            </a:r>
            <a:r>
              <a:rPr lang="vi-VN" sz="2800" b="1" i="1" dirty="0">
                <a:solidFill>
                  <a:srgbClr val="000000"/>
                </a:solidFill>
                <a:latin typeface="OpenSansBold"/>
              </a:rPr>
              <a:t>ÁNH TRĂNG</a:t>
            </a:r>
            <a:endParaRPr lang="vi-VN" sz="2800" i="1" dirty="0">
              <a:solidFill>
                <a:srgbClr val="000000"/>
              </a:solidFill>
              <a:latin typeface="OpenSans"/>
            </a:endParaRPr>
          </a:p>
          <a:p>
            <a:pPr algn="just"/>
            <a:r>
              <a:rPr lang="vi-VN" sz="2800" dirty="0">
                <a:solidFill>
                  <a:srgbClr val="000000"/>
                </a:solidFill>
                <a:latin typeface="OpenSans"/>
              </a:rPr>
              <a:t>       Bét-tô-ven là nhà soạn nhạc cổ điển vĩ đại trên thế giới. Ông đã sáng tác nhiều bản nhạc nổi tiếng, trong số đó có Bản xô-nát </a:t>
            </a:r>
            <a:r>
              <a:rPr lang="vi-VN" sz="2800" i="1" dirty="0">
                <a:solidFill>
                  <a:srgbClr val="000000"/>
                </a:solidFill>
                <a:latin typeface="OpenSans"/>
              </a:rPr>
              <a:t>Ánh trăng.</a:t>
            </a:r>
            <a:r>
              <a:rPr lang="vi-VN" sz="2800" dirty="0">
                <a:solidFill>
                  <a:srgbClr val="000000"/>
                </a:solidFill>
                <a:latin typeface="OpenSans"/>
              </a:rPr>
              <a:t> </a:t>
            </a:r>
          </a:p>
          <a:p>
            <a:pPr algn="just"/>
            <a:r>
              <a:rPr lang="vi-VN" sz="2800" dirty="0">
                <a:solidFill>
                  <a:srgbClr val="000000"/>
                </a:solidFill>
                <a:latin typeface="OpenSans"/>
              </a:rPr>
              <a:t>       Tương truyền, vào một đêm trăng sáng, Bét-tô-ven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 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 </a:t>
            </a:r>
          </a:p>
          <a:p>
            <a:pPr algn="just"/>
            <a:r>
              <a:rPr lang="vi-VN" sz="2800" dirty="0">
                <a:solidFill>
                  <a:srgbClr val="000000"/>
                </a:solidFill>
                <a:latin typeface="OpenSans"/>
              </a:rPr>
              <a:t>       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algn="just"/>
            <a:r>
              <a:rPr lang="vi-VN" sz="2800" dirty="0">
                <a:solidFill>
                  <a:srgbClr val="000000"/>
                </a:solidFill>
                <a:latin typeface="OpenSans"/>
              </a:rPr>
              <a:t>       Bản xô-nát </a:t>
            </a:r>
            <a:r>
              <a:rPr lang="vi-VN" sz="2800" i="1" dirty="0">
                <a:solidFill>
                  <a:srgbClr val="000000"/>
                </a:solidFill>
                <a:latin typeface="OpenSans"/>
              </a:rPr>
              <a:t>Ánh trăng </a:t>
            </a:r>
            <a:r>
              <a:rPr lang="vi-VN" sz="2800" dirty="0">
                <a:solidFill>
                  <a:srgbClr val="000000"/>
                </a:solidFill>
                <a:latin typeface="OpenSans"/>
              </a:rPr>
              <a:t>ra đời từ đó. </a:t>
            </a:r>
          </a:p>
          <a:p>
            <a:pPr algn="r"/>
            <a:r>
              <a:rPr lang="vi-VN" sz="2800" dirty="0">
                <a:solidFill>
                  <a:srgbClr val="000000"/>
                </a:solidFill>
                <a:latin typeface="OpenSans"/>
              </a:rPr>
              <a:t>(Theo </a:t>
            </a:r>
            <a:r>
              <a:rPr lang="vi-VN" sz="2800" i="1" dirty="0">
                <a:solidFill>
                  <a:srgbClr val="000000"/>
                </a:solidFill>
                <a:latin typeface="OpenSans"/>
              </a:rPr>
              <a:t>Bét-tô-ven – Nhà soạn nhạc cổ điển vĩ đại thế giới</a:t>
            </a:r>
            <a:r>
              <a:rPr lang="vi-VN" sz="2800" dirty="0">
                <a:solidFill>
                  <a:srgbClr val="000000"/>
                </a:solidFill>
                <a:latin typeface="OpenSans"/>
              </a:rPr>
              <a:t>)</a:t>
            </a:r>
            <a:endParaRPr lang="vi-VN" sz="2800" b="0" i="0" dirty="0">
              <a:solidFill>
                <a:srgbClr val="000000"/>
              </a:solidFill>
              <a:effectLst/>
              <a:latin typeface="OpenSans"/>
            </a:endParaRPr>
          </a:p>
        </p:txBody>
      </p:sp>
      <p:grpSp>
        <p:nvGrpSpPr>
          <p:cNvPr id="29" name="Group 28"/>
          <p:cNvGrpSpPr/>
          <p:nvPr/>
        </p:nvGrpSpPr>
        <p:grpSpPr>
          <a:xfrm>
            <a:off x="1359301" y="594400"/>
            <a:ext cx="7984261" cy="5632331"/>
            <a:chOff x="3017242" y="1599361"/>
            <a:chExt cx="7984261" cy="5632331"/>
          </a:xfrm>
        </p:grpSpPr>
        <p:grpSp>
          <p:nvGrpSpPr>
            <p:cNvPr id="30" name="Group 29"/>
            <p:cNvGrpSpPr/>
            <p:nvPr/>
          </p:nvGrpSpPr>
          <p:grpSpPr>
            <a:xfrm>
              <a:off x="3017242" y="3484223"/>
              <a:ext cx="7156612" cy="3747469"/>
              <a:chOff x="1442273" y="3224830"/>
              <a:chExt cx="7156612" cy="3747469"/>
            </a:xfrm>
          </p:grpSpPr>
          <p:grpSp>
            <p:nvGrpSpPr>
              <p:cNvPr id="32" name="Group 7"/>
              <p:cNvGrpSpPr/>
              <p:nvPr/>
            </p:nvGrpSpPr>
            <p:grpSpPr>
              <a:xfrm>
                <a:off x="1442273" y="3224830"/>
                <a:ext cx="7156612" cy="3747469"/>
                <a:chOff x="0" y="831257"/>
                <a:chExt cx="6350000" cy="5518743"/>
              </a:xfrm>
              <a:solidFill>
                <a:schemeClr val="bg1"/>
              </a:solidFill>
            </p:grpSpPr>
            <p:sp>
              <p:nvSpPr>
                <p:cNvPr id="35" name="Freeform 8"/>
                <p:cNvSpPr/>
                <p:nvPr/>
              </p:nvSpPr>
              <p:spPr>
                <a:xfrm>
                  <a:off x="0" y="831257"/>
                  <a:ext cx="6350000" cy="5518743"/>
                </a:xfrm>
                <a:prstGeom prst="cloud">
                  <a:avLst/>
                </a:prstGeom>
                <a:grpFill/>
                <a:ln w="57150">
                  <a:solidFill>
                    <a:schemeClr val="accent2">
                      <a:lumMod val="75000"/>
                    </a:schemeClr>
                  </a:solidFill>
                </a:ln>
              </p:spPr>
            </p:sp>
          </p:grpSp>
          <p:sp>
            <p:nvSpPr>
              <p:cNvPr id="33"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37" name="Group 36"/>
          <p:cNvGrpSpPr/>
          <p:nvPr/>
        </p:nvGrpSpPr>
        <p:grpSpPr>
          <a:xfrm>
            <a:off x="8472328" y="2476500"/>
            <a:ext cx="8092298" cy="6512393"/>
            <a:chOff x="9296400" y="2618099"/>
            <a:chExt cx="8092298" cy="6512393"/>
          </a:xfrm>
        </p:grpSpPr>
        <p:grpSp>
          <p:nvGrpSpPr>
            <p:cNvPr id="40" name="Group 39"/>
            <p:cNvGrpSpPr/>
            <p:nvPr/>
          </p:nvGrpSpPr>
          <p:grpSpPr>
            <a:xfrm>
              <a:off x="9296400" y="5091892"/>
              <a:ext cx="7999815" cy="4038600"/>
              <a:chOff x="8986237" y="3268900"/>
              <a:chExt cx="7999815" cy="4038600"/>
            </a:xfrm>
          </p:grpSpPr>
          <p:grpSp>
            <p:nvGrpSpPr>
              <p:cNvPr id="42" name="Group 7"/>
              <p:cNvGrpSpPr/>
              <p:nvPr/>
            </p:nvGrpSpPr>
            <p:grpSpPr>
              <a:xfrm>
                <a:off x="8986237" y="3268900"/>
                <a:ext cx="7999815" cy="4038600"/>
                <a:chOff x="-42644" y="419444"/>
                <a:chExt cx="6392644" cy="5177692"/>
              </a:xfrm>
              <a:solidFill>
                <a:schemeClr val="bg1"/>
              </a:solidFill>
            </p:grpSpPr>
            <p:sp>
              <p:nvSpPr>
                <p:cNvPr id="44"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3"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41" name="Picture 40"/>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spTree>
    <p:extLst>
      <p:ext uri="{BB962C8B-B14F-4D97-AF65-F5344CB8AC3E}">
        <p14:creationId xmlns:p14="http://schemas.microsoft.com/office/powerpoint/2010/main" val="198610673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2" name="arrow.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2" name="arrow.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arn(inVertical)">
                                      <p:cBhvr>
                                        <p:cTn id="42" dur="500"/>
                                        <p:tgtEl>
                                          <p:spTgt spid="45"/>
                                        </p:tgtEl>
                                      </p:cBhvr>
                                    </p:animEffect>
                                  </p:childTnLst>
                                  <p:subTnLst>
                                    <p:audio>
                                      <p:cMediaNode>
                                        <p:cTn display="0" masterRel="sameClick">
                                          <p:stCondLst>
                                            <p:cond evt="begin" delay="0">
                                              <p:tn val="40"/>
                                            </p:cond>
                                          </p:stCondLst>
                                          <p:endCondLst>
                                            <p:cond evt="onStopAudio" delay="0">
                                              <p:tgtEl>
                                                <p:sldTgt/>
                                              </p:tgtEl>
                                            </p:cond>
                                          </p:endCondLst>
                                        </p:cTn>
                                        <p:tgtEl>
                                          <p:sndTgt r:embed="rId2" name="arrow.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arn(inVertical)">
                                      <p:cBhvr>
                                        <p:cTn id="47"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7" grpId="0" animBg="1"/>
      <p:bldP spid="28" grpId="0" animBg="1"/>
      <p:bldP spid="45"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grpSp>
        <p:nvGrpSpPr>
          <p:cNvPr id="39" name="Group 38"/>
          <p:cNvGrpSpPr/>
          <p:nvPr/>
        </p:nvGrpSpPr>
        <p:grpSpPr>
          <a:xfrm>
            <a:off x="1271997" y="1690369"/>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151314" y="151048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sp>
        <p:nvSpPr>
          <p:cNvPr id="9" name="Rounded Rectangle 8"/>
          <p:cNvSpPr/>
          <p:nvPr/>
        </p:nvSpPr>
        <p:spPr>
          <a:xfrm>
            <a:off x="1834044" y="7527677"/>
            <a:ext cx="2116905"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da diết</a:t>
            </a:r>
            <a:endParaRPr lang="en-US" sz="4000" dirty="0"/>
          </a:p>
        </p:txBody>
      </p:sp>
      <p:sp>
        <p:nvSpPr>
          <p:cNvPr id="24" name="Rounded Rectangle 23"/>
          <p:cNvSpPr/>
          <p:nvPr/>
        </p:nvSpPr>
        <p:spPr>
          <a:xfrm>
            <a:off x="5168473" y="7527677"/>
            <a:ext cx="2116905"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êm ái</a:t>
            </a:r>
            <a:endParaRPr lang="en-US" sz="4000" dirty="0"/>
          </a:p>
        </p:txBody>
      </p:sp>
      <p:sp>
        <p:nvSpPr>
          <p:cNvPr id="25" name="Rounded Rectangle 24"/>
          <p:cNvSpPr/>
          <p:nvPr/>
        </p:nvSpPr>
        <p:spPr>
          <a:xfrm>
            <a:off x="1616894" y="8755789"/>
            <a:ext cx="2667000"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nhẹ nhàng</a:t>
            </a:r>
            <a:endParaRPr lang="en-US" sz="4000" dirty="0"/>
          </a:p>
        </p:txBody>
      </p:sp>
      <p:sp>
        <p:nvSpPr>
          <p:cNvPr id="26" name="Rounded Rectangle 25"/>
          <p:cNvSpPr/>
          <p:nvPr/>
        </p:nvSpPr>
        <p:spPr>
          <a:xfrm>
            <a:off x="4893426" y="8755789"/>
            <a:ext cx="2667000"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mạnh mẽ</a:t>
            </a:r>
            <a:endParaRPr lang="en-US" sz="4000" dirty="0"/>
          </a:p>
        </p:txBody>
      </p:sp>
      <p:sp>
        <p:nvSpPr>
          <p:cNvPr id="27" name="Rounded Rectangle 26"/>
          <p:cNvSpPr/>
          <p:nvPr/>
        </p:nvSpPr>
        <p:spPr>
          <a:xfrm>
            <a:off x="9982200" y="8457772"/>
            <a:ext cx="2512997" cy="796680"/>
          </a:xfrm>
          <a:prstGeom prst="roundRect">
            <a:avLst/>
          </a:prstGeom>
          <a:solidFill>
            <a:schemeClr val="tx2">
              <a:lumMod val="60000"/>
              <a:lumOff val="40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xinh đẹp</a:t>
            </a:r>
            <a:endParaRPr lang="en-US" sz="4000" dirty="0"/>
          </a:p>
        </p:txBody>
      </p:sp>
      <p:sp>
        <p:nvSpPr>
          <p:cNvPr id="28" name="Rounded Rectangle 27"/>
          <p:cNvSpPr/>
          <p:nvPr/>
        </p:nvSpPr>
        <p:spPr>
          <a:xfrm>
            <a:off x="13316629" y="8457772"/>
            <a:ext cx="2512997" cy="796680"/>
          </a:xfrm>
          <a:prstGeom prst="roundRect">
            <a:avLst/>
          </a:prstGeom>
          <a:solidFill>
            <a:schemeClr val="tx2">
              <a:lumMod val="60000"/>
              <a:lumOff val="40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lấp lánh</a:t>
            </a:r>
            <a:endParaRPr lang="en-US" sz="4000" dirty="0"/>
          </a:p>
        </p:txBody>
      </p:sp>
      <p:pic>
        <p:nvPicPr>
          <p:cNvPr id="29" name="Picture 28"/>
          <p:cNvPicPr>
            <a:picLocks noChangeAspect="1"/>
          </p:cNvPicPr>
          <p:nvPr/>
        </p:nvPicPr>
        <p:blipFill>
          <a:blip r:embed="rId8"/>
          <a:stretch>
            <a:fillRect/>
          </a:stretch>
        </p:blipFill>
        <p:spPr>
          <a:xfrm>
            <a:off x="1262716" y="528177"/>
            <a:ext cx="15686368" cy="2505673"/>
          </a:xfrm>
          <a:prstGeom prst="rect">
            <a:avLst/>
          </a:prstGeom>
        </p:spPr>
      </p:pic>
    </p:spTree>
    <p:extLst>
      <p:ext uri="{BB962C8B-B14F-4D97-AF65-F5344CB8AC3E}">
        <p14:creationId xmlns:p14="http://schemas.microsoft.com/office/powerpoint/2010/main" val="170134683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026" name="Picture 2" descr="A Genetic Mutation Could Explain How Beethoven Died | Discover Magazin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100" l="10000" r="92050"/>
                    </a14:imgEffect>
                  </a14:imgLayer>
                </a14:imgProps>
              </a:ext>
              <a:ext uri="{28A0092B-C50C-407E-A947-70E740481C1C}">
                <a14:useLocalDpi xmlns:a14="http://schemas.microsoft.com/office/drawing/2010/main" val="0"/>
              </a:ext>
            </a:extLst>
          </a:blip>
          <a:srcRect/>
          <a:stretch>
            <a:fillRect/>
          </a:stretch>
        </p:blipFill>
        <p:spPr bwMode="auto">
          <a:xfrm>
            <a:off x="-762000" y="5596350"/>
            <a:ext cx="4931794" cy="493179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740967" y="1965862"/>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490412" y="250003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pic>
        <p:nvPicPr>
          <p:cNvPr id="51" name="Picture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4743" y="7926442"/>
            <a:ext cx="5238721" cy="2601702"/>
          </a:xfrm>
          <a:prstGeom prst="rect">
            <a:avLst/>
          </a:prstGeom>
        </p:spPr>
      </p:pic>
      <p:pic>
        <p:nvPicPr>
          <p:cNvPr id="9" name="Picture 8"/>
          <p:cNvPicPr>
            <a:picLocks noChangeAspect="1"/>
          </p:cNvPicPr>
          <p:nvPr/>
        </p:nvPicPr>
        <p:blipFill>
          <a:blip r:embed="rId11"/>
          <a:stretch>
            <a:fillRect/>
          </a:stretch>
        </p:blipFill>
        <p:spPr>
          <a:xfrm>
            <a:off x="1262716" y="569927"/>
            <a:ext cx="15686368" cy="2505673"/>
          </a:xfrm>
          <a:prstGeom prst="rect">
            <a:avLst/>
          </a:prstGeom>
        </p:spPr>
      </p:pic>
    </p:spTree>
    <p:extLst>
      <p:ext uri="{BB962C8B-B14F-4D97-AF65-F5344CB8AC3E}">
        <p14:creationId xmlns:p14="http://schemas.microsoft.com/office/powerpoint/2010/main" val="39738017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randombar(horizontal)">
                                      <p:cBhvr>
                                        <p:cTn id="13" dur="500"/>
                                        <p:tgtEl>
                                          <p:spTgt spid="50"/>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additive="base">
                                        <p:cTn id="21" dur="500" fill="hold"/>
                                        <p:tgtEl>
                                          <p:spTgt spid="51"/>
                                        </p:tgtEl>
                                        <p:attrNameLst>
                                          <p:attrName>ppt_x</p:attrName>
                                        </p:attrNameLst>
                                      </p:cBhvr>
                                      <p:tavLst>
                                        <p:tav tm="0">
                                          <p:val>
                                            <p:strVal val="0-#ppt_w/2"/>
                                          </p:val>
                                        </p:tav>
                                        <p:tav tm="100000">
                                          <p:val>
                                            <p:strVal val="#ppt_x"/>
                                          </p:val>
                                        </p:tav>
                                      </p:tavLst>
                                    </p:anim>
                                    <p:anim calcmode="lin" valueType="num">
                                      <p:cBhvr additive="base">
                                        <p:cTn id="22"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584" y="16233"/>
            <a:ext cx="18270415"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rgbClr val="EDEDED"/>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7" name="Picture 16"/>
          <p:cNvPicPr>
            <a:picLocks noChangeAspect="1"/>
          </p:cNvPicPr>
          <p:nvPr/>
        </p:nvPicPr>
        <p:blipFill>
          <a:blip r:embed="rId4"/>
          <a:stretch>
            <a:fillRect/>
          </a:stretch>
        </p:blipFill>
        <p:spPr>
          <a:xfrm>
            <a:off x="1181722" y="637775"/>
            <a:ext cx="16448434" cy="2639797"/>
          </a:xfrm>
          <a:prstGeom prst="rect">
            <a:avLst/>
          </a:prstGeom>
        </p:spPr>
      </p:pic>
      <p:grpSp>
        <p:nvGrpSpPr>
          <p:cNvPr id="31" name="Group 30"/>
          <p:cNvGrpSpPr/>
          <p:nvPr/>
        </p:nvGrpSpPr>
        <p:grpSpPr>
          <a:xfrm>
            <a:off x="2536355" y="4165987"/>
            <a:ext cx="5913154" cy="1952457"/>
            <a:chOff x="2045830" y="4120843"/>
            <a:chExt cx="5913154" cy="1952457"/>
          </a:xfrm>
        </p:grpSpPr>
        <p:grpSp>
          <p:nvGrpSpPr>
            <p:cNvPr id="12" name="Group 11"/>
            <p:cNvGrpSpPr/>
            <p:nvPr/>
          </p:nvGrpSpPr>
          <p:grpSpPr>
            <a:xfrm>
              <a:off x="2045830" y="4716470"/>
              <a:ext cx="4422197" cy="910895"/>
              <a:chOff x="1521403" y="3491690"/>
              <a:chExt cx="4422197" cy="910895"/>
            </a:xfrm>
          </p:grpSpPr>
          <p:sp>
            <p:nvSpPr>
              <p:cNvPr id="48" name="Rounded Rectangle 47"/>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bụt</a:t>
                </a:r>
                <a:endParaRPr lang="en-US" sz="4800" dirty="0">
                  <a:solidFill>
                    <a:sysClr val="windowText" lastClr="000000"/>
                  </a:solidFill>
                </a:endParaRPr>
              </a:p>
            </p:txBody>
          </p:sp>
          <p:sp>
            <p:nvSpPr>
              <p:cNvPr id="9" name="Rectangle 8"/>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18" name="Picture 2" descr="ông bụt Tiếng Anh là gì"/>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190" l="10000" r="90000">
                          <a14:foregroundMark x1="53613" y1="25950" x2="57871" y2="46281"/>
                          <a14:foregroundMark x1="49613" y1="6446" x2="40000" y2="14132"/>
                          <a14:foregroundMark x1="37032" y1="9008" x2="37032" y2="9008"/>
                        </a14:backgroundRemoval>
                      </a14:imgEffect>
                    </a14:imgLayer>
                  </a14:imgProps>
                </a:ext>
                <a:ext uri="{28A0092B-C50C-407E-A947-70E740481C1C}">
                  <a14:useLocalDpi xmlns:a14="http://schemas.microsoft.com/office/drawing/2010/main" val="0"/>
                </a:ext>
              </a:extLst>
            </a:blip>
            <a:srcRect/>
            <a:stretch>
              <a:fillRect/>
            </a:stretch>
          </p:blipFill>
          <p:spPr bwMode="auto">
            <a:xfrm>
              <a:off x="5457903" y="4120843"/>
              <a:ext cx="2501081" cy="19524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9677400" y="4412042"/>
            <a:ext cx="6408470" cy="1661258"/>
            <a:chOff x="8069530" y="4249718"/>
            <a:chExt cx="6408470" cy="1661258"/>
          </a:xfrm>
        </p:grpSpPr>
        <p:grpSp>
          <p:nvGrpSpPr>
            <p:cNvPr id="11" name="Group 10"/>
            <p:cNvGrpSpPr/>
            <p:nvPr/>
          </p:nvGrpSpPr>
          <p:grpSpPr>
            <a:xfrm>
              <a:off x="8069530" y="4710633"/>
              <a:ext cx="4422197" cy="914400"/>
              <a:chOff x="1521403" y="4720864"/>
              <a:chExt cx="4422197" cy="914400"/>
            </a:xfrm>
          </p:grpSpPr>
          <p:sp>
            <p:nvSpPr>
              <p:cNvPr id="49" name="Rounded Rectangle 48"/>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than</a:t>
                </a:r>
              </a:p>
            </p:txBody>
          </p:sp>
          <p:sp>
            <p:nvSpPr>
              <p:cNvPr id="29" name="Rectangle 2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20" name="Picture 6" descr="Tư vấn công bố hợp quy sản phẩm than đá"/>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11814175" y="4249718"/>
              <a:ext cx="2663825" cy="1661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1475162" y="6141131"/>
            <a:ext cx="6085031" cy="1469316"/>
            <a:chOff x="2016801" y="6101859"/>
            <a:chExt cx="6085031" cy="1469316"/>
          </a:xfrm>
        </p:grpSpPr>
        <p:grpSp>
          <p:nvGrpSpPr>
            <p:cNvPr id="34" name="Group 33"/>
            <p:cNvGrpSpPr/>
            <p:nvPr/>
          </p:nvGrpSpPr>
          <p:grpSpPr>
            <a:xfrm>
              <a:off x="2016801" y="6379143"/>
              <a:ext cx="4422197" cy="910895"/>
              <a:chOff x="1521403" y="3491690"/>
              <a:chExt cx="4422197" cy="910895"/>
            </a:xfrm>
          </p:grpSpPr>
          <p:sp>
            <p:nvSpPr>
              <p:cNvPr id="35" name="Rounded Rectangle 34"/>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gấc</a:t>
                </a:r>
                <a:endParaRPr lang="en-US" sz="4800" dirty="0">
                  <a:solidFill>
                    <a:sysClr val="windowText" lastClr="000000"/>
                  </a:solidFill>
                </a:endParaRPr>
              </a:p>
            </p:txBody>
          </p:sp>
          <p:sp>
            <p:nvSpPr>
              <p:cNvPr id="36" name="Rectangle 35"/>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21" name="Picture 8" descr="Quả gấc trong Tiếng Anh là gì: Định Nghĩa &amp; Ví dụ"/>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7858" y="6101859"/>
              <a:ext cx="2203974" cy="1469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9185192" y="5934163"/>
            <a:ext cx="5352779" cy="1637012"/>
            <a:chOff x="8084863" y="5877774"/>
            <a:chExt cx="5352779" cy="1637012"/>
          </a:xfrm>
        </p:grpSpPr>
        <p:grpSp>
          <p:nvGrpSpPr>
            <p:cNvPr id="14" name="Group 13"/>
            <p:cNvGrpSpPr/>
            <p:nvPr/>
          </p:nvGrpSpPr>
          <p:grpSpPr>
            <a:xfrm>
              <a:off x="8084863" y="6339593"/>
              <a:ext cx="4391530" cy="914400"/>
              <a:chOff x="1521403" y="6008549"/>
              <a:chExt cx="4391530" cy="914400"/>
            </a:xfrm>
          </p:grpSpPr>
          <p:sp>
            <p:nvSpPr>
              <p:cNvPr id="50" name="Rounded Rectangle 49"/>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ma</a:t>
                </a:r>
              </a:p>
            </p:txBody>
          </p:sp>
          <p:sp>
            <p:nvSpPr>
              <p:cNvPr id="30" name="Rectangle 29"/>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96839" l="9654" r="98543">
                          <a14:foregroundMark x1="53552" y1="29285" x2="53552" y2="29285"/>
                          <a14:foregroundMark x1="61020" y1="19468" x2="61020" y2="19468"/>
                          <a14:foregroundMark x1="45537" y1="18469" x2="45537" y2="18469"/>
                          <a14:foregroundMark x1="35883" y1="38436" x2="61020" y2="65890"/>
                          <a14:foregroundMark x1="75592" y1="33111" x2="51366" y2="61564"/>
                          <a14:foregroundMark x1="79599" y1="50915" x2="55191" y2="70383"/>
                          <a14:foregroundMark x1="44080" y1="32779" x2="57195" y2="48918"/>
                          <a14:foregroundMark x1="63388" y1="24293" x2="59381" y2="47587"/>
                          <a14:foregroundMark x1="65392" y1="20133" x2="69945" y2="28952"/>
                          <a14:foregroundMark x1="66485" y1="11314" x2="39891" y2="27621"/>
                          <a14:foregroundMark x1="55191" y1="10815" x2="36794" y2="22463"/>
                          <a14:foregroundMark x1="32240" y1="31281" x2="32240" y2="43428"/>
                          <a14:foregroundMark x1="24226" y1="28952" x2="31876" y2="40100"/>
                          <a14:foregroundMark x1="24590" y1="41098" x2="56284" y2="68552"/>
                          <a14:foregroundMark x1="82149" y1="42097" x2="82149" y2="42097"/>
                          <a14:foregroundMark x1="85246" y1="40100" x2="82149" y2="47587"/>
                          <a14:foregroundMark x1="58834" y1="71880" x2="72495" y2="83527"/>
                        </a14:backgroundRemoval>
                      </a14:imgEffect>
                    </a14:imgLayer>
                  </a14:imgProps>
                </a:ext>
              </a:extLst>
            </a:blip>
            <a:stretch>
              <a:fillRect/>
            </a:stretch>
          </p:blipFill>
          <p:spPr>
            <a:xfrm>
              <a:off x="11942268" y="5877774"/>
              <a:ext cx="1495374" cy="1637012"/>
            </a:xfrm>
            <a:prstGeom prst="rect">
              <a:avLst/>
            </a:prstGeom>
          </p:spPr>
        </p:pic>
      </p:grpSp>
      <p:grpSp>
        <p:nvGrpSpPr>
          <p:cNvPr id="24" name="Group 23"/>
          <p:cNvGrpSpPr/>
          <p:nvPr/>
        </p:nvGrpSpPr>
        <p:grpSpPr>
          <a:xfrm>
            <a:off x="2691352" y="7596949"/>
            <a:ext cx="5758895" cy="1732748"/>
            <a:chOff x="2032041" y="7622134"/>
            <a:chExt cx="5758895" cy="1732748"/>
          </a:xfrm>
        </p:grpSpPr>
        <p:grpSp>
          <p:nvGrpSpPr>
            <p:cNvPr id="37" name="Group 36"/>
            <p:cNvGrpSpPr/>
            <p:nvPr/>
          </p:nvGrpSpPr>
          <p:grpSpPr>
            <a:xfrm>
              <a:off x="2032041" y="8121778"/>
              <a:ext cx="4600988" cy="914400"/>
              <a:chOff x="1521403" y="4720864"/>
              <a:chExt cx="4422197" cy="914400"/>
            </a:xfrm>
          </p:grpSpPr>
          <p:sp>
            <p:nvSpPr>
              <p:cNvPr id="38" name="Rounded Rectangle 37"/>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tuyết</a:t>
                </a:r>
                <a:endParaRPr lang="en-US" sz="4800" dirty="0">
                  <a:solidFill>
                    <a:sysClr val="windowText" lastClr="000000"/>
                  </a:solidFill>
                </a:endParaRPr>
              </a:p>
            </p:txBody>
          </p:sp>
          <p:sp>
            <p:nvSpPr>
              <p:cNvPr id="39" name="Rectangle 3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1034" name="Picture 10" descr="Over 200 Free Snowman Vectors - Pixabay - Pixaba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67008" y="7622134"/>
              <a:ext cx="1323928" cy="17327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9677400" y="7337244"/>
            <a:ext cx="5383416" cy="1953292"/>
            <a:chOff x="9405939" y="7524316"/>
            <a:chExt cx="5383416" cy="1953292"/>
          </a:xfrm>
        </p:grpSpPr>
        <p:grpSp>
          <p:nvGrpSpPr>
            <p:cNvPr id="40" name="Group 39"/>
            <p:cNvGrpSpPr/>
            <p:nvPr/>
          </p:nvGrpSpPr>
          <p:grpSpPr>
            <a:xfrm>
              <a:off x="9405939" y="8214594"/>
              <a:ext cx="4391530" cy="914400"/>
              <a:chOff x="1521403" y="6008549"/>
              <a:chExt cx="4391530" cy="914400"/>
            </a:xfrm>
          </p:grpSpPr>
          <p:sp>
            <p:nvSpPr>
              <p:cNvPr id="41" name="Rounded Rectangle 40"/>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tiên</a:t>
                </a:r>
                <a:endParaRPr lang="en-US" sz="4800" dirty="0">
                  <a:solidFill>
                    <a:sysClr val="windowText" lastClr="000000"/>
                  </a:solidFill>
                </a:endParaRPr>
              </a:p>
            </p:txBody>
          </p:sp>
          <p:sp>
            <p:nvSpPr>
              <p:cNvPr id="42" name="Rectangle 41"/>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1036" name="Picture 12" descr="Hình ảnh Cô Tiên Nhỏ PNG, Vector, PSD, và biểu tượng để tải về miễn phí |  pngtree"/>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4417" l="10500" r="90500"/>
                      </a14:imgEffect>
                    </a14:imgLayer>
                  </a14:imgProps>
                </a:ext>
                <a:ext uri="{28A0092B-C50C-407E-A947-70E740481C1C}">
                  <a14:useLocalDpi xmlns:a14="http://schemas.microsoft.com/office/drawing/2010/main" val="0"/>
                </a:ext>
              </a:extLst>
            </a:blip>
            <a:srcRect/>
            <a:stretch>
              <a:fillRect/>
            </a:stretch>
          </p:blipFill>
          <p:spPr bwMode="auto">
            <a:xfrm>
              <a:off x="12836063" y="7524316"/>
              <a:ext cx="1953292" cy="195329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3160677"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trắng</a:t>
            </a:r>
            <a:endParaRPr lang="en-US" sz="4800" dirty="0">
              <a:solidFill>
                <a:schemeClr val="bg1"/>
              </a:solidFill>
            </a:endParaRPr>
          </a:p>
        </p:txBody>
      </p:sp>
      <p:sp>
        <p:nvSpPr>
          <p:cNvPr id="44" name="Rectangle 43"/>
          <p:cNvSpPr/>
          <p:nvPr/>
        </p:nvSpPr>
        <p:spPr>
          <a:xfrm>
            <a:off x="5251827" y="3218365"/>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đen</a:t>
            </a:r>
            <a:endParaRPr lang="en-US" sz="4800" dirty="0">
              <a:solidFill>
                <a:schemeClr val="bg1"/>
              </a:solidFill>
            </a:endParaRPr>
          </a:p>
        </p:txBody>
      </p:sp>
      <p:sp>
        <p:nvSpPr>
          <p:cNvPr id="54" name="Rectangle 53"/>
          <p:cNvSpPr/>
          <p:nvPr/>
        </p:nvSpPr>
        <p:spPr>
          <a:xfrm>
            <a:off x="7318338" y="3218364"/>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đỏ</a:t>
            </a:r>
            <a:endParaRPr lang="en-US" sz="4800" dirty="0">
              <a:solidFill>
                <a:schemeClr val="bg1"/>
              </a:solidFill>
            </a:endParaRPr>
          </a:p>
        </p:txBody>
      </p:sp>
      <p:sp>
        <p:nvSpPr>
          <p:cNvPr id="55" name="Rectangle 54"/>
          <p:cNvSpPr/>
          <p:nvPr/>
        </p:nvSpPr>
        <p:spPr>
          <a:xfrm>
            <a:off x="9405939" y="3242840"/>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hiền</a:t>
            </a:r>
            <a:endParaRPr lang="en-US" sz="4800" dirty="0">
              <a:solidFill>
                <a:schemeClr val="bg1"/>
              </a:solidFill>
            </a:endParaRPr>
          </a:p>
        </p:txBody>
      </p:sp>
      <p:sp>
        <p:nvSpPr>
          <p:cNvPr id="57" name="Rectangle 56"/>
          <p:cNvSpPr/>
          <p:nvPr/>
        </p:nvSpPr>
        <p:spPr>
          <a:xfrm>
            <a:off x="11497089" y="3230603"/>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xấu</a:t>
            </a:r>
            <a:endParaRPr lang="en-US" sz="4800" dirty="0">
              <a:solidFill>
                <a:schemeClr val="bg1"/>
              </a:solidFill>
            </a:endParaRPr>
          </a:p>
        </p:txBody>
      </p:sp>
      <p:sp>
        <p:nvSpPr>
          <p:cNvPr id="59" name="Rectangle 58"/>
          <p:cNvSpPr/>
          <p:nvPr/>
        </p:nvSpPr>
        <p:spPr>
          <a:xfrm>
            <a:off x="13563600"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đẹp</a:t>
            </a:r>
            <a:endParaRPr lang="en-US" sz="4800" dirty="0">
              <a:solidFill>
                <a:schemeClr val="bg1"/>
              </a:solidFill>
            </a:endParaRPr>
          </a:p>
        </p:txBody>
      </p:sp>
    </p:spTree>
    <p:extLst>
      <p:ext uri="{BB962C8B-B14F-4D97-AF65-F5344CB8AC3E}">
        <p14:creationId xmlns:p14="http://schemas.microsoft.com/office/powerpoint/2010/main" val="68193060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par>
                                <p:cTn id="36" presetID="14" presetClass="entr" presetSubtype="1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randombar(horizontal)">
                                      <p:cBhvr>
                                        <p:cTn id="38" dur="500"/>
                                        <p:tgtEl>
                                          <p:spTgt spid="28"/>
                                        </p:tgtEl>
                                      </p:cBhvr>
                                    </p:animEffect>
                                  </p:childTnLst>
                                </p:cTn>
                              </p:par>
                              <p:par>
                                <p:cTn id="39" presetID="14" presetClass="entr" presetSubtype="1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par>
                                <p:cTn id="42" presetID="14" presetClass="entr" presetSubtype="1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par>
                                <p:cTn id="45" presetID="14" presetClass="entr" presetSubtype="1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par>
                                <p:cTn id="48" presetID="14" presetClass="entr" presetSubtype="1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8.33333E-7 0.00401 L -0.3651 0.15416 " pathEditMode="relative" rAng="0" ptsTypes="AA">
                                      <p:cBhvr>
                                        <p:cTn id="54" dur="2000" fill="hold"/>
                                        <p:tgtEl>
                                          <p:spTgt spid="55"/>
                                        </p:tgtEl>
                                        <p:attrNameLst>
                                          <p:attrName>ppt_x</p:attrName>
                                          <p:attrName>ppt_y</p:attrName>
                                        </p:attrNameLst>
                                      </p:cBhvr>
                                      <p:rCtr x="-18255" y="7500"/>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6.94444E-7 2.22222E-6 L 0.25564 0.17037 " pathEditMode="relative" rAng="0" ptsTypes="AA">
                                      <p:cBhvr>
                                        <p:cTn id="58" dur="2000" fill="hold"/>
                                        <p:tgtEl>
                                          <p:spTgt spid="44"/>
                                        </p:tgtEl>
                                        <p:attrNameLst>
                                          <p:attrName>ppt_x</p:attrName>
                                          <p:attrName>ppt_y</p:attrName>
                                        </p:attrNameLst>
                                      </p:cBhvr>
                                      <p:rCtr x="12778" y="8519"/>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1.52778E-6 2.22222E-6 L -0.30929 0.31991 " pathEditMode="relative" rAng="0" ptsTypes="AA">
                                      <p:cBhvr>
                                        <p:cTn id="62" dur="2000" fill="hold"/>
                                        <p:tgtEl>
                                          <p:spTgt spid="54"/>
                                        </p:tgtEl>
                                        <p:attrNameLst>
                                          <p:attrName>ppt_x</p:attrName>
                                          <p:attrName>ppt_y</p:attrName>
                                        </p:attrNameLst>
                                      </p:cBhvr>
                                      <p:rCtr x="-15469" y="15988"/>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3.75E-6 -2.34568E-6 L -0.11345 0.31636 " pathEditMode="relative" rAng="0" ptsTypes="AA">
                                      <p:cBhvr>
                                        <p:cTn id="66" dur="2000" fill="hold"/>
                                        <p:tgtEl>
                                          <p:spTgt spid="57"/>
                                        </p:tgtEl>
                                        <p:attrNameLst>
                                          <p:attrName>ppt_x</p:attrName>
                                          <p:attrName>ppt_y</p:attrName>
                                        </p:attrNameLst>
                                      </p:cBhvr>
                                      <p:rCtr x="-5677" y="15818"/>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22222E-6 -2.34568E-6 L -0.01129 0.47932 " pathEditMode="relative" rAng="0" ptsTypes="AA">
                                      <p:cBhvr>
                                        <p:cTn id="70" dur="2000" fill="hold"/>
                                        <p:tgtEl>
                                          <p:spTgt spid="16"/>
                                        </p:tgtEl>
                                        <p:attrNameLst>
                                          <p:attrName>ppt_x</p:attrName>
                                          <p:attrName>ppt_y</p:attrName>
                                        </p:attrNameLst>
                                      </p:cBhvr>
                                      <p:rCtr x="-564" y="23966"/>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4.58333E-6 -2.34568E-6 L -0.20104 0.47192 " pathEditMode="relative" rAng="0" ptsTypes="AA">
                                      <p:cBhvr>
                                        <p:cTn id="74" dur="2000" fill="hold"/>
                                        <p:tgtEl>
                                          <p:spTgt spid="59"/>
                                        </p:tgtEl>
                                        <p:attrNameLst>
                                          <p:attrName>ppt_x</p:attrName>
                                          <p:attrName>ppt_y</p:attrName>
                                        </p:attrNameLst>
                                      </p:cBhvr>
                                      <p:rCtr x="-10052" y="235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4" grpId="0" animBg="1"/>
      <p:bldP spid="44" grpId="1" animBg="1"/>
      <p:bldP spid="54" grpId="0" animBg="1"/>
      <p:bldP spid="54" grpId="1" animBg="1"/>
      <p:bldP spid="55" grpId="0" animBg="1"/>
      <p:bldP spid="55" grpId="1" animBg="1"/>
      <p:bldP spid="57" grpId="0" animBg="1"/>
      <p:bldP spid="57" grpId="1" animBg="1"/>
      <p:bldP spid="59" grpId="0" animBg="1"/>
      <p:bldP spid="5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a:solidFill>
                <a:srgbClr val="000000"/>
              </a:solidFill>
              <a:latin typeface="OpenSans"/>
            </a:endParaRPr>
          </a:p>
          <a:p>
            <a:r>
              <a:rPr lang="en-US" sz="3100" dirty="0">
                <a:solidFill>
                  <a:srgbClr val="000000"/>
                </a:solidFill>
                <a:latin typeface="OpenSans"/>
              </a:rPr>
              <a:t>E</a:t>
            </a:r>
            <a:r>
              <a:rPr lang="vi-VN" sz="3100" dirty="0">
                <a:solidFill>
                  <a:srgbClr val="000000"/>
                </a:solidFill>
                <a:latin typeface="OpenSans"/>
              </a:rPr>
              <a:t>m 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a:solidFill>
                  <a:srgbClr val="000000"/>
                </a:solidFill>
                <a:latin typeface="OpenSans"/>
              </a:rPr>
              <a:t>         </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248400" y="1714500"/>
            <a:ext cx="11811000" cy="3810000"/>
          </a:xfrm>
          <a:prstGeom prst="borderCallout1">
            <a:avLst>
              <a:gd name="adj1" fmla="val 22922"/>
              <a:gd name="adj2" fmla="val -100"/>
              <a:gd name="adj3" fmla="val 29061"/>
              <a:gd name="adj4" fmla="val -1712"/>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i="1" dirty="0">
                <a:solidFill>
                  <a:srgbClr val="C00000"/>
                </a:solidFill>
              </a:rPr>
              <a:t>a. </a:t>
            </a:r>
            <a:r>
              <a:rPr lang="en-US" sz="4400" dirty="0" err="1">
                <a:solidFill>
                  <a:schemeClr val="tx1"/>
                </a:solidFill>
              </a:rPr>
              <a:t>Tìm</a:t>
            </a:r>
            <a:r>
              <a:rPr lang="en-US" sz="4400" dirty="0">
                <a:solidFill>
                  <a:schemeClr val="tx1"/>
                </a:solidFill>
              </a:rPr>
              <a:t> </a:t>
            </a:r>
            <a:r>
              <a:rPr lang="en-US" sz="4400" dirty="0" err="1">
                <a:solidFill>
                  <a:schemeClr val="tx1"/>
                </a:solidFill>
              </a:rPr>
              <a:t>các</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chỉ</a:t>
            </a:r>
            <a:r>
              <a:rPr lang="en-US" sz="4400" dirty="0">
                <a:solidFill>
                  <a:schemeClr val="tx1"/>
                </a:solidFill>
              </a:rPr>
              <a:t> </a:t>
            </a:r>
            <a:r>
              <a:rPr lang="en-US" sz="4400" dirty="0" err="1">
                <a:solidFill>
                  <a:schemeClr val="tx1"/>
                </a:solidFill>
              </a:rPr>
              <a:t>màu</a:t>
            </a:r>
            <a:r>
              <a:rPr lang="en-US" sz="4400" dirty="0">
                <a:solidFill>
                  <a:schemeClr val="tx1"/>
                </a:solidFill>
              </a:rPr>
              <a:t> </a:t>
            </a:r>
            <a:r>
              <a:rPr lang="en-US" sz="4400" dirty="0" err="1">
                <a:solidFill>
                  <a:schemeClr val="tx1"/>
                </a:solidFill>
              </a:rPr>
              <a:t>xanh</a:t>
            </a:r>
            <a:r>
              <a:rPr lang="en-US" sz="4400" dirty="0">
                <a:solidFill>
                  <a:schemeClr val="tx1"/>
                </a:solidFill>
              </a:rPr>
              <a:t> </a:t>
            </a:r>
            <a:r>
              <a:rPr lang="en-US" sz="4400" dirty="0" err="1">
                <a:solidFill>
                  <a:schemeClr val="tx1"/>
                </a:solidFill>
              </a:rPr>
              <a:t>trong</a:t>
            </a:r>
            <a:r>
              <a:rPr lang="en-US" sz="4400" dirty="0">
                <a:solidFill>
                  <a:schemeClr val="tx1"/>
                </a:solidFill>
              </a:rPr>
              <a:t> </a:t>
            </a:r>
            <a:r>
              <a:rPr lang="en-US" sz="4400" dirty="0" err="1">
                <a:solidFill>
                  <a:schemeClr val="tx1"/>
                </a:solidFill>
              </a:rPr>
              <a:t>đoạn</a:t>
            </a:r>
            <a:r>
              <a:rPr lang="en-US" sz="4400" dirty="0">
                <a:solidFill>
                  <a:schemeClr val="tx1"/>
                </a:solidFill>
              </a:rPr>
              <a:t> </a:t>
            </a:r>
            <a:r>
              <a:rPr lang="en-US" sz="4400" dirty="0" err="1">
                <a:solidFill>
                  <a:schemeClr val="tx1"/>
                </a:solidFill>
              </a:rPr>
              <a:t>thơ</a:t>
            </a:r>
            <a:r>
              <a:rPr lang="en-US" sz="4400" dirty="0">
                <a:solidFill>
                  <a:schemeClr val="tx1"/>
                </a:solidFill>
              </a:rPr>
              <a:t>. </a:t>
            </a:r>
            <a:r>
              <a:rPr lang="en-US" sz="4400" dirty="0" err="1">
                <a:solidFill>
                  <a:schemeClr val="tx1"/>
                </a:solidFill>
              </a:rPr>
              <a:t>Mỗi</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đó</a:t>
            </a:r>
            <a:r>
              <a:rPr lang="en-US" sz="4400" dirty="0">
                <a:solidFill>
                  <a:schemeClr val="tx1"/>
                </a:solidFill>
              </a:rPr>
              <a:t> </a:t>
            </a:r>
            <a:r>
              <a:rPr lang="en-US" sz="4400" dirty="0" err="1">
                <a:solidFill>
                  <a:schemeClr val="tx1"/>
                </a:solidFill>
              </a:rPr>
              <a:t>được</a:t>
            </a:r>
            <a:r>
              <a:rPr lang="en-US" sz="4400" dirty="0">
                <a:solidFill>
                  <a:schemeClr val="tx1"/>
                </a:solidFill>
              </a:rPr>
              <a:t> </a:t>
            </a:r>
            <a:r>
              <a:rPr lang="en-US" sz="4400" dirty="0" err="1">
                <a:solidFill>
                  <a:schemeClr val="tx1"/>
                </a:solidFill>
              </a:rPr>
              <a:t>dùng</a:t>
            </a:r>
            <a:r>
              <a:rPr lang="en-US" sz="4400" dirty="0">
                <a:solidFill>
                  <a:schemeClr val="tx1"/>
                </a:solidFill>
              </a:rPr>
              <a:t> </a:t>
            </a:r>
            <a:r>
              <a:rPr lang="en-US" sz="4400" dirty="0" err="1">
                <a:solidFill>
                  <a:schemeClr val="tx1"/>
                </a:solidFill>
              </a:rPr>
              <a:t>để</a:t>
            </a:r>
            <a:r>
              <a:rPr lang="en-US" sz="4400" dirty="0">
                <a:solidFill>
                  <a:schemeClr val="tx1"/>
                </a:solidFill>
              </a:rPr>
              <a:t> </a:t>
            </a:r>
            <a:r>
              <a:rPr lang="en-US" sz="4400" dirty="0" err="1">
                <a:solidFill>
                  <a:schemeClr val="tx1"/>
                </a:solidFill>
              </a:rPr>
              <a:t>tả</a:t>
            </a:r>
            <a:r>
              <a:rPr lang="en-US" sz="4400" dirty="0">
                <a:solidFill>
                  <a:schemeClr val="tx1"/>
                </a:solidFill>
              </a:rPr>
              <a:t> </a:t>
            </a:r>
            <a:r>
              <a:rPr lang="en-US" sz="4400" dirty="0" err="1">
                <a:solidFill>
                  <a:schemeClr val="tx1"/>
                </a:solidFill>
              </a:rPr>
              <a:t>đặc</a:t>
            </a:r>
            <a:r>
              <a:rPr lang="en-US" sz="4400" dirty="0">
                <a:solidFill>
                  <a:schemeClr val="tx1"/>
                </a:solidFill>
              </a:rPr>
              <a:t> </a:t>
            </a:r>
            <a:r>
              <a:rPr lang="en-US" sz="4400" dirty="0" err="1">
                <a:solidFill>
                  <a:schemeClr val="tx1"/>
                </a:solidFill>
              </a:rPr>
              <a:t>điểm</a:t>
            </a:r>
            <a:r>
              <a:rPr lang="en-US" sz="4400" dirty="0">
                <a:solidFill>
                  <a:schemeClr val="tx1"/>
                </a:solidFill>
              </a:rPr>
              <a:t> </a:t>
            </a:r>
            <a:r>
              <a:rPr lang="en-US" sz="4400" dirty="0" err="1">
                <a:solidFill>
                  <a:schemeClr val="tx1"/>
                </a:solidFill>
              </a:rPr>
              <a:t>của</a:t>
            </a:r>
            <a:r>
              <a:rPr lang="en-US" sz="4400" dirty="0">
                <a:solidFill>
                  <a:schemeClr val="tx1"/>
                </a:solidFill>
              </a:rPr>
              <a:t> </a:t>
            </a:r>
            <a:r>
              <a:rPr lang="en-US" sz="4400" dirty="0" err="1">
                <a:solidFill>
                  <a:schemeClr val="tx1"/>
                </a:solidFill>
              </a:rPr>
              <a:t>sự</a:t>
            </a:r>
            <a:r>
              <a:rPr lang="en-US" sz="4400" dirty="0">
                <a:solidFill>
                  <a:schemeClr val="tx1"/>
                </a:solidFill>
              </a:rPr>
              <a:t> </a:t>
            </a:r>
            <a:r>
              <a:rPr lang="en-US" sz="4400" dirty="0" err="1">
                <a:solidFill>
                  <a:schemeClr val="tx1"/>
                </a:solidFill>
              </a:rPr>
              <a:t>vật</a:t>
            </a:r>
            <a:r>
              <a:rPr lang="en-US" sz="4400" dirty="0">
                <a:solidFill>
                  <a:schemeClr val="tx1"/>
                </a:solidFill>
              </a:rPr>
              <a:t> </a:t>
            </a:r>
            <a:r>
              <a:rPr lang="en-US" sz="4400" dirty="0" err="1">
                <a:solidFill>
                  <a:schemeClr val="tx1"/>
                </a:solidFill>
              </a:rPr>
              <a:t>nào</a:t>
            </a:r>
            <a:r>
              <a:rPr lang="en-US" sz="4400" dirty="0">
                <a:solidFill>
                  <a:schemeClr val="tx1"/>
                </a:solidFill>
              </a:rPr>
              <a:t>?</a:t>
            </a:r>
          </a:p>
          <a:p>
            <a:pPr algn="just"/>
            <a:r>
              <a:rPr lang="en-US" sz="4400" b="1" i="1" dirty="0">
                <a:solidFill>
                  <a:srgbClr val="C00000"/>
                </a:solidFill>
              </a:rPr>
              <a:t>b. </a:t>
            </a:r>
            <a:r>
              <a:rPr lang="en-US" sz="4400" dirty="0" err="1">
                <a:solidFill>
                  <a:schemeClr val="tx1"/>
                </a:solidFill>
              </a:rPr>
              <a:t>Viết</a:t>
            </a:r>
            <a:r>
              <a:rPr lang="en-US" sz="4400" dirty="0">
                <a:solidFill>
                  <a:schemeClr val="tx1"/>
                </a:solidFill>
              </a:rPr>
              <a:t> 2-3 </a:t>
            </a:r>
            <a:r>
              <a:rPr lang="en-US" sz="4400" dirty="0" err="1">
                <a:solidFill>
                  <a:schemeClr val="tx1"/>
                </a:solidFill>
              </a:rPr>
              <a:t>câu</a:t>
            </a:r>
            <a:r>
              <a:rPr lang="en-US" sz="4400" dirty="0">
                <a:solidFill>
                  <a:schemeClr val="tx1"/>
                </a:solidFill>
              </a:rPr>
              <a:t> </a:t>
            </a:r>
            <a:r>
              <a:rPr lang="en-US" sz="4400" dirty="0" err="1">
                <a:solidFill>
                  <a:schemeClr val="tx1"/>
                </a:solidFill>
              </a:rPr>
              <a:t>có</a:t>
            </a:r>
            <a:r>
              <a:rPr lang="en-US" sz="4400" dirty="0">
                <a:solidFill>
                  <a:schemeClr val="tx1"/>
                </a:solidFill>
              </a:rPr>
              <a:t> </a:t>
            </a:r>
            <a:r>
              <a:rPr lang="en-US" sz="4400" dirty="0" err="1">
                <a:solidFill>
                  <a:schemeClr val="tx1"/>
                </a:solidFill>
              </a:rPr>
              <a:t>sử</a:t>
            </a:r>
            <a:r>
              <a:rPr lang="en-US" sz="4400" dirty="0">
                <a:solidFill>
                  <a:schemeClr val="tx1"/>
                </a:solidFill>
              </a:rPr>
              <a:t> </a:t>
            </a:r>
            <a:r>
              <a:rPr lang="en-US" sz="4400" dirty="0" err="1">
                <a:solidFill>
                  <a:schemeClr val="tx1"/>
                </a:solidFill>
              </a:rPr>
              <a:t>dụng</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em</a:t>
            </a:r>
            <a:r>
              <a:rPr lang="en-US" sz="4400" dirty="0">
                <a:solidFill>
                  <a:schemeClr val="tx1"/>
                </a:solidFill>
              </a:rPr>
              <a:t> </a:t>
            </a:r>
            <a:r>
              <a:rPr lang="en-US" sz="4400" dirty="0" err="1">
                <a:solidFill>
                  <a:schemeClr val="tx1"/>
                </a:solidFill>
              </a:rPr>
              <a:t>tìm</a:t>
            </a:r>
            <a:r>
              <a:rPr lang="en-US" sz="4400" dirty="0">
                <a:solidFill>
                  <a:schemeClr val="tx1"/>
                </a:solidFill>
              </a:rPr>
              <a:t> </a:t>
            </a:r>
            <a:r>
              <a:rPr lang="en-US" sz="4400" dirty="0" err="1">
                <a:solidFill>
                  <a:schemeClr val="tx1"/>
                </a:solidFill>
              </a:rPr>
              <a:t>được</a:t>
            </a:r>
            <a:r>
              <a:rPr lang="en-US" sz="4400" dirty="0">
                <a:solidFill>
                  <a:schemeClr val="tx1"/>
                </a:solidFill>
              </a:rPr>
              <a:t> ở </a:t>
            </a:r>
            <a:r>
              <a:rPr lang="en-US" sz="4400" dirty="0" err="1">
                <a:solidFill>
                  <a:schemeClr val="tx1"/>
                </a:solidFill>
              </a:rPr>
              <a:t>bài</a:t>
            </a:r>
            <a:r>
              <a:rPr lang="en-US" sz="4400" dirty="0">
                <a:solidFill>
                  <a:schemeClr val="tx1"/>
                </a:solidFill>
              </a:rPr>
              <a:t> </a:t>
            </a:r>
            <a:r>
              <a:rPr lang="en-US" sz="4400" dirty="0" err="1">
                <a:solidFill>
                  <a:schemeClr val="tx1"/>
                </a:solidFill>
              </a:rPr>
              <a:t>tập</a:t>
            </a:r>
            <a:r>
              <a:rPr lang="en-US" sz="4400" dirty="0">
                <a:solidFill>
                  <a:schemeClr val="tx1"/>
                </a:solidFill>
              </a:rPr>
              <a:t> a.</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5382233"/>
            <a:ext cx="6553200" cy="4846280"/>
          </a:xfrm>
          <a:prstGeom prst="rect">
            <a:avLst/>
          </a:prstGeom>
        </p:spPr>
      </p:pic>
    </p:spTree>
    <p:extLst>
      <p:ext uri="{BB962C8B-B14F-4D97-AF65-F5344CB8AC3E}">
        <p14:creationId xmlns:p14="http://schemas.microsoft.com/office/powerpoint/2010/main" val="11862738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292</Words>
  <Application>Microsoft Office PowerPoint</Application>
  <PresentationFormat>Custom</PresentationFormat>
  <Paragraphs>69</Paragraphs>
  <Slides>14</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#9Slide07 HoneyCream</vt:lpstr>
      <vt:lpstr>OpenSansBold</vt:lpstr>
      <vt:lpstr>#9Slide03 AmpleSoft Bold</vt:lpstr>
      <vt:lpstr>SVN-Newton</vt:lpstr>
      <vt:lpstr>Caveat Brush</vt:lpstr>
      <vt:lpstr>Times New Roman</vt:lpstr>
      <vt:lpstr>Calibri</vt:lpstr>
      <vt:lpstr>OpenSans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số tự nhiên</dc:title>
  <dc:creator>ADMIN</dc:creator>
  <cp:lastModifiedBy>A</cp:lastModifiedBy>
  <cp:revision>28</cp:revision>
  <dcterms:created xsi:type="dcterms:W3CDTF">2006-08-16T00:00:00Z</dcterms:created>
  <dcterms:modified xsi:type="dcterms:W3CDTF">2025-04-15T08:23:54Z</dcterms:modified>
  <dc:identifier>DAFsuYsQVp4</dc:identifier>
</cp:coreProperties>
</file>