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5"/>
  </p:notesMasterIdLst>
  <p:sldIdLst>
    <p:sldId id="258" r:id="rId3"/>
    <p:sldId id="345" r:id="rId4"/>
    <p:sldId id="267" r:id="rId5"/>
    <p:sldId id="262" r:id="rId6"/>
    <p:sldId id="263" r:id="rId7"/>
    <p:sldId id="294" r:id="rId8"/>
    <p:sldId id="295" r:id="rId9"/>
    <p:sldId id="322" r:id="rId10"/>
    <p:sldId id="265" r:id="rId11"/>
    <p:sldId id="296" r:id="rId12"/>
    <p:sldId id="298" r:id="rId13"/>
    <p:sldId id="321" r:id="rId14"/>
    <p:sldId id="320" r:id="rId15"/>
    <p:sldId id="280" r:id="rId16"/>
    <p:sldId id="299" r:id="rId17"/>
    <p:sldId id="300" r:id="rId18"/>
    <p:sldId id="301" r:id="rId19"/>
    <p:sldId id="302" r:id="rId20"/>
    <p:sldId id="303" r:id="rId21"/>
    <p:sldId id="305" r:id="rId22"/>
    <p:sldId id="307" r:id="rId23"/>
    <p:sldId id="30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2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0283" autoAdjust="0"/>
  </p:normalViewPr>
  <p:slideViewPr>
    <p:cSldViewPr snapToGrid="0">
      <p:cViewPr varScale="1">
        <p:scale>
          <a:sx n="59" d="100"/>
          <a:sy n="59" d="100"/>
        </p:scale>
        <p:origin x="3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48894-BEEE-4B10-8EDB-1F2D8E737A60}" type="datetimeFigureOut">
              <a:rPr lang="en-US" smtClean="0"/>
              <a:t>12/18/2025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77DBA-63AD-4FE4-9FB2-CE697466C59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FBC0C88-F249-4DD6-B53A-17E70C45A3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FBC0C88-F249-4DD6-B53A-17E70C45A3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48877DBA-63AD-4FE4-9FB2-CE697466C59A}" type="slidenum">
              <a:rPr lang="en-US" smtClean="0"/>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48877DBA-63AD-4FE4-9FB2-CE697466C59A}"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t>18/12/2025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t>‹#›</a:t>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t>18/12/2025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t>‹#›</a:t>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t>18/12/2025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t>‹#›</a:t>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t>18/12/2025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t>‹#›</a:t>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t>18/12/2025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t>‹#›</a:t>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t>18/12/2025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t>‹#›</a:t>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t>18/12/2025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t>‹#›</a:t>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t>18/12/2025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t>18/12/2025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t>‹#›</a:t>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t>18/12/2025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t>‹#›</a:t>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t>18/12/2025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12/18/2025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12/18/2025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12/18/2025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12/18/2025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12/18/2025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12/18/2025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398829" y="0"/>
            <a:ext cx="1314450" cy="1314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30124" y="247650"/>
            <a:ext cx="1381125" cy="1381125"/>
          </a:xfrm>
          <a:prstGeom prst="rect">
            <a:avLst/>
          </a:prstGeom>
        </p:spPr>
      </p:pic>
      <p:pic>
        <p:nvPicPr>
          <p:cNvPr id="2" name="Picture 1" descr="A white circle with leaves and blue tex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44264" y="8966348"/>
            <a:ext cx="1381125" cy="13811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71" t="21280" r="12127" b="16999"/>
          <a:stretch>
            <a:fillRect/>
          </a:stretch>
        </p:blipFill>
        <p:spPr>
          <a:xfrm>
            <a:off x="0" y="0"/>
            <a:ext cx="12188816" cy="6858000"/>
          </a:xfrm>
          <a:prstGeom prst="rect">
            <a:avLst/>
          </a:prstGeom>
        </p:spPr>
      </p:pic>
      <p:pic>
        <p:nvPicPr>
          <p:cNvPr id="2050"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a:off x="1924332" y="-272955"/>
            <a:ext cx="5036025" cy="11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rot="10800000">
            <a:off x="6960357" y="-573206"/>
            <a:ext cx="3307311" cy="11464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backgroundRemoval t="56250" b="82292" l="11201" r="44363">
                        <a14:foregroundMark x1="11786" y1="57292" x2="11713" y2="74089"/>
                        <a14:foregroundMark x1="11713" y1="74089" x2="18960" y2="80078"/>
                        <a14:foregroundMark x1="18960" y1="80078" x2="24012" y2="81901"/>
                        <a14:foregroundMark x1="12445" y1="58464" x2="11201" y2="79948"/>
                        <a14:foregroundMark x1="35359" y1="80208" x2="38580" y2="79036"/>
                        <a14:foregroundMark x1="38580" y1="79036" x2="40044" y2="77214"/>
                        <a14:foregroundMark x1="40849" y1="75130" x2="43631" y2="79688"/>
                        <a14:foregroundMark x1="43631" y1="79688" x2="44363" y2="82292"/>
                        <a14:foregroundMark x1="39605" y1="79167" x2="42460" y2="80208"/>
                        <a14:backgroundMark x1="18009" y1="56771" x2="24524" y2="63281"/>
                        <a14:backgroundMark x1="24524" y1="63281" x2="36896" y2="65755"/>
                        <a14:backgroundMark x1="36896" y1="65755" x2="40776" y2="67839"/>
                        <a14:backgroundMark x1="36823" y1="71354" x2="40337" y2="72135"/>
                        <a14:backgroundMark x1="40337" y1="72135" x2="41288" y2="71094"/>
                        <a14:backgroundMark x1="40776" y1="71745" x2="43411" y2="73177"/>
                        <a14:backgroundMark x1="17350" y1="57422" x2="24158" y2="64974"/>
                        <a14:backgroundMark x1="24158" y1="64974" x2="24671" y2="64974"/>
                      </a14:backgroundRemoval>
                    </a14:imgEffect>
                  </a14:imgLayer>
                </a14:imgProps>
              </a:ext>
            </a:extLst>
          </a:blip>
          <a:srcRect l="10971" t="53423" r="52784" b="16999"/>
          <a:stretch>
            <a:fillRect/>
          </a:stretch>
        </p:blipFill>
        <p:spPr>
          <a:xfrm>
            <a:off x="1" y="4122534"/>
            <a:ext cx="4781550" cy="2735466"/>
          </a:xfrm>
          <a:prstGeom prst="rect">
            <a:avLst/>
          </a:prstGeom>
        </p:spPr>
      </p:pic>
      <p:sp>
        <p:nvSpPr>
          <p:cNvPr id="18" name="Rectangle: Rounded Corners 17"/>
          <p:cNvSpPr/>
          <p:nvPr/>
        </p:nvSpPr>
        <p:spPr>
          <a:xfrm>
            <a:off x="1676400" y="870212"/>
            <a:ext cx="8750664" cy="3349363"/>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7"/>
          <a:stretch>
            <a:fillRect/>
          </a:stretch>
        </p:blipFill>
        <p:spPr>
          <a:xfrm>
            <a:off x="4264373" y="861399"/>
            <a:ext cx="3682303" cy="963251"/>
          </a:xfrm>
          <a:prstGeom prst="rect">
            <a:avLst/>
          </a:prstGeom>
        </p:spPr>
      </p:pic>
      <p:pic>
        <p:nvPicPr>
          <p:cNvPr id="8" name="Picture 7"/>
          <p:cNvPicPr>
            <a:picLocks noChangeAspect="1"/>
          </p:cNvPicPr>
          <p:nvPr/>
        </p:nvPicPr>
        <p:blipFill>
          <a:blip r:embed="rId8"/>
          <a:stretch>
            <a:fillRect/>
          </a:stretch>
        </p:blipFill>
        <p:spPr>
          <a:xfrm>
            <a:off x="1819292" y="1679349"/>
            <a:ext cx="8401016" cy="22801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71" t="21280" r="12127" b="16999"/>
          <a:stretch>
            <a:fillRect/>
          </a:stretch>
        </p:blipFill>
        <p:spPr>
          <a:xfrm>
            <a:off x="0" y="0"/>
            <a:ext cx="12188816" cy="6858000"/>
          </a:xfrm>
          <a:prstGeom prst="rect">
            <a:avLst/>
          </a:prstGeom>
        </p:spPr>
      </p:pic>
      <p:pic>
        <p:nvPicPr>
          <p:cNvPr id="2050"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a:off x="1924332" y="-272955"/>
            <a:ext cx="5036025" cy="11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rot="10800000">
            <a:off x="6960357" y="-573206"/>
            <a:ext cx="3307311" cy="1146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404735" y="344774"/>
            <a:ext cx="11422504" cy="625089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4996767" y="707065"/>
            <a:ext cx="5485736" cy="2640452"/>
            <a:chOff x="4819877" y="686771"/>
            <a:chExt cx="5485736" cy="2299301"/>
          </a:xfrm>
        </p:grpSpPr>
        <p:pic>
          <p:nvPicPr>
            <p:cNvPr id="1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4819877" y="686771"/>
              <a:ext cx="5485736" cy="2299301"/>
            </a:xfrm>
            <a:prstGeom prst="rect">
              <a:avLst/>
            </a:prstGeom>
          </p:spPr>
        </p:pic>
        <p:sp>
          <p:nvSpPr>
            <p:cNvPr id="14" name="TextBox 13"/>
            <p:cNvSpPr txBox="1"/>
            <p:nvPr/>
          </p:nvSpPr>
          <p:spPr>
            <a:xfrm>
              <a:off x="5205992" y="1040420"/>
              <a:ext cx="5036025" cy="144726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Một số thành tựu tiêu biểu của văn minh sông Hồn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g</a:t>
              </a:r>
            </a:p>
          </p:txBody>
        </p:sp>
      </p:grpSp>
      <p:pic>
        <p:nvPicPr>
          <p:cNvPr id="9" name="Picture 12" descr="15 Vector ideas | vector, vector free, kids ico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000" b="91167" l="4627" r="96144">
                        <a14:foregroundMark x1="1028" y1="26333" x2="11825" y2="14167"/>
                        <a14:foregroundMark x1="11825" y1="14167" x2="46015" y2="2167"/>
                        <a14:foregroundMark x1="46015" y1="2167" x2="62670" y2="2167"/>
                        <a14:foregroundMark x1="80465" y1="7989" x2="84833" y2="14167"/>
                        <a14:foregroundMark x1="84833" y1="14167" x2="86118" y2="20167"/>
                        <a14:foregroundMark x1="51157" y1="2000" x2="33419" y2="2333"/>
                        <a14:foregroundMark x1="92545" y1="15500" x2="96401" y2="27167"/>
                        <a14:foregroundMark x1="4884" y1="29000" x2="4884" y2="19833"/>
                        <a14:foregroundMark x1="54756" y1="91167" x2="56555" y2="86667"/>
                        <a14:backgroundMark x1="71722" y1="4833" x2="67866" y2="1833"/>
                        <a14:backgroundMark x1="72494" y1="5500" x2="82519" y2="6000"/>
                        <a14:backgroundMark x1="73522" y1="4333" x2="62468" y2="833"/>
                        <a14:backgroundMark x1="62468" y1="2333" x2="65810"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7344" y="3504079"/>
            <a:ext cx="1989107" cy="30264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p:cNvSpPr/>
          <p:nvPr/>
        </p:nvSpPr>
        <p:spPr>
          <a:xfrm>
            <a:off x="1012699" y="3306726"/>
            <a:ext cx="7121208" cy="2987747"/>
          </a:xfrm>
          <a:prstGeom prst="roundRect">
            <a:avLst>
              <a:gd name="adj" fmla="val 11503"/>
            </a:avLst>
          </a:prstGeom>
          <a:solidFill>
            <a:schemeClr val="accent4">
              <a:lumMod val="20000"/>
              <a:lumOff val="80000"/>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400" b="1" dirty="0">
                <a:solidFill>
                  <a:srgbClr val="C00000"/>
                </a:solidFill>
                <a:latin typeface="Cambria" panose="02040503050406030204" pitchFamily="18" charset="0"/>
                <a:ea typeface="Cambria" panose="02040503050406030204" pitchFamily="18" charset="0"/>
              </a:rPr>
              <a:t>S</a:t>
            </a:r>
            <a:r>
              <a:rPr lang="vi-VN" sz="4400" b="1" dirty="0">
                <a:solidFill>
                  <a:srgbClr val="C00000"/>
                </a:solidFill>
                <a:latin typeface="Cambria" panose="02040503050406030204" pitchFamily="18" charset="0"/>
                <a:ea typeface="Cambria" panose="02040503050406030204" pitchFamily="18" charset="0"/>
              </a:rPr>
              <a:t>ự ra đời của nhà nước Văn Lang và nhà nước Âu Lạc, Trống đồng Đông Sơn, thành Cổ Loa,...</a:t>
            </a:r>
            <a:endPar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71" t="21280" r="12127" b="16999"/>
          <a:stretch>
            <a:fillRect/>
          </a:stretch>
        </p:blipFill>
        <p:spPr>
          <a:xfrm>
            <a:off x="0" y="0"/>
            <a:ext cx="12188816" cy="6858000"/>
          </a:xfrm>
          <a:prstGeom prst="rect">
            <a:avLst/>
          </a:prstGeom>
        </p:spPr>
      </p:pic>
      <p:pic>
        <p:nvPicPr>
          <p:cNvPr id="2050"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a:off x="1924332" y="-272955"/>
            <a:ext cx="5036025" cy="11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rot="10800000">
            <a:off x="6960357" y="-573206"/>
            <a:ext cx="3307311" cy="1146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404735" y="344774"/>
            <a:ext cx="11422504" cy="625089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6119" y="-338328"/>
            <a:ext cx="11150602" cy="6858000"/>
          </a:xfrm>
          <a:prstGeom prst="rect">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backgroundRemoval t="0" b="92933" l="0" r="100000"/>
                    </a14:imgEffect>
                  </a14:imgLayer>
                </a14:imgProps>
              </a:ext>
              <a:ext uri="{28A0092B-C50C-407E-A947-70E740481C1C}">
                <a14:useLocalDpi xmlns:a14="http://schemas.microsoft.com/office/drawing/2010/main" val="0"/>
              </a:ext>
            </a:extLst>
          </a:blip>
          <a:stretch>
            <a:fillRect/>
          </a:stretch>
        </p:blipFill>
        <p:spPr>
          <a:xfrm>
            <a:off x="251384" y="1162669"/>
            <a:ext cx="3274454" cy="5869067"/>
          </a:xfrm>
          <a:prstGeom prst="rect">
            <a:avLst/>
          </a:prstGeom>
        </p:spPr>
      </p:pic>
      <p:sp>
        <p:nvSpPr>
          <p:cNvPr id="10" name="Text Box 9"/>
          <p:cNvSpPr txBox="1">
            <a:spLocks noChangeArrowheads="1"/>
          </p:cNvSpPr>
          <p:nvPr/>
        </p:nvSpPr>
        <p:spPr bwMode="auto">
          <a:xfrm>
            <a:off x="4486940" y="1547543"/>
            <a:ext cx="624131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eaLnBrk="1" hangingPunct="1">
              <a:spcBef>
                <a:spcPct val="50000"/>
              </a:spcBef>
              <a:defRPr/>
            </a:pPr>
            <a:r>
              <a:rPr lang="en-US" sz="4800" b="1" dirty="0" err="1">
                <a:solidFill>
                  <a:prstClr val="black"/>
                </a:solidFill>
                <a:latin typeface="+mn-lt"/>
                <a:cs typeface="Times New Roman" panose="02020603050405020304" pitchFamily="18" charset="0"/>
              </a:rPr>
              <a:t>Chọn</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và</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giới</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thiệu</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một</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thành</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tựu</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của</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văn</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minh</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sông</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Hồng</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mà</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em</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thích</a:t>
            </a:r>
            <a:r>
              <a:rPr lang="en-US" sz="4800" b="1" dirty="0">
                <a:solidFill>
                  <a:prstClr val="black"/>
                </a:solidFill>
                <a:latin typeface="+mn-lt"/>
                <a:cs typeface="Times New Roman" panose="02020603050405020304" pitchFamily="18" charset="0"/>
              </a:rPr>
              <a:t> </a:t>
            </a:r>
            <a:r>
              <a:rPr lang="en-US" sz="4800" b="1" dirty="0" err="1">
                <a:solidFill>
                  <a:prstClr val="black"/>
                </a:solidFill>
                <a:latin typeface="+mn-lt"/>
                <a:cs typeface="Times New Roman" panose="02020603050405020304" pitchFamily="18" charset="0"/>
              </a:rPr>
              <a:t>nhất</a:t>
            </a:r>
            <a:r>
              <a:rPr lang="en-US" sz="4800" b="1" dirty="0">
                <a:solidFill>
                  <a:prstClr val="black"/>
                </a:solidFill>
                <a:latin typeface="+mn-lt"/>
                <a:cs typeface="Times New Roman" panose="02020603050405020304" pitchFamily="18" charset="0"/>
              </a:rPr>
              <a:t>.</a:t>
            </a:r>
            <a:endParaRPr kumimoji="0" lang="en-US" sz="4800" b="1" i="0" u="none" strike="noStrike" kern="1200" cap="none" spc="0" normalizeH="0" baseline="0" noProof="0" dirty="0">
              <a:ln>
                <a:noFill/>
              </a:ln>
              <a:solidFill>
                <a:prstClr val="black"/>
              </a:solidFill>
              <a:effectLst/>
              <a:uLnTx/>
              <a:uFillTx/>
              <a:latin typeface="+mn-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0971" t="21280" r="12127" b="16999"/>
          <a:stretch>
            <a:fillRect/>
          </a:stretch>
        </p:blipFill>
        <p:spPr>
          <a:xfrm>
            <a:off x="0" y="0"/>
            <a:ext cx="12188816" cy="6858000"/>
          </a:xfrm>
          <a:prstGeom prst="rect">
            <a:avLst/>
          </a:prstGeom>
        </p:spPr>
      </p:pic>
      <p:pic>
        <p:nvPicPr>
          <p:cNvPr id="2050"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a:off x="1924332" y="-272955"/>
            <a:ext cx="5036025" cy="11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rot="10800000">
            <a:off x="6960357" y="-573206"/>
            <a:ext cx="3307311" cy="1146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383470" y="265815"/>
            <a:ext cx="11422504" cy="6517757"/>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897025" y="588398"/>
            <a:ext cx="7821132" cy="584775"/>
          </a:xfrm>
          <a:custGeom>
            <a:avLst/>
            <a:gdLst>
              <a:gd name="connsiteX0" fmla="*/ 0 w 7821132"/>
              <a:gd name="connsiteY0" fmla="*/ 0 h 584775"/>
              <a:gd name="connsiteX1" fmla="*/ 7821132 w 7821132"/>
              <a:gd name="connsiteY1" fmla="*/ 0 h 584775"/>
              <a:gd name="connsiteX2" fmla="*/ 7821132 w 7821132"/>
              <a:gd name="connsiteY2" fmla="*/ 584775 h 584775"/>
              <a:gd name="connsiteX3" fmla="*/ 0 w 7821132"/>
              <a:gd name="connsiteY3" fmla="*/ 584775 h 584775"/>
              <a:gd name="connsiteX4" fmla="*/ 0 w 7821132"/>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132" h="584775" fill="none" extrusionOk="0">
                <a:moveTo>
                  <a:pt x="0" y="0"/>
                </a:moveTo>
                <a:cubicBezTo>
                  <a:pt x="3342831" y="5222"/>
                  <a:pt x="6967075" y="24918"/>
                  <a:pt x="7821132" y="0"/>
                </a:cubicBezTo>
                <a:cubicBezTo>
                  <a:pt x="7778289" y="115750"/>
                  <a:pt x="7826807" y="445323"/>
                  <a:pt x="7821132" y="584775"/>
                </a:cubicBezTo>
                <a:cubicBezTo>
                  <a:pt x="5524921" y="420014"/>
                  <a:pt x="967595" y="702925"/>
                  <a:pt x="0" y="584775"/>
                </a:cubicBezTo>
                <a:cubicBezTo>
                  <a:pt x="-7476" y="472120"/>
                  <a:pt x="34986" y="279470"/>
                  <a:pt x="0" y="0"/>
                </a:cubicBezTo>
                <a:close/>
              </a:path>
              <a:path w="7821132" h="584775" stroke="0" extrusionOk="0">
                <a:moveTo>
                  <a:pt x="0" y="0"/>
                </a:moveTo>
                <a:cubicBezTo>
                  <a:pt x="3325048" y="11849"/>
                  <a:pt x="6429610" y="-161459"/>
                  <a:pt x="7821132" y="0"/>
                </a:cubicBezTo>
                <a:cubicBezTo>
                  <a:pt x="7794686" y="254320"/>
                  <a:pt x="7778868" y="509640"/>
                  <a:pt x="7821132" y="584775"/>
                </a:cubicBezTo>
                <a:cubicBezTo>
                  <a:pt x="4165391" y="438915"/>
                  <a:pt x="2844829" y="506451"/>
                  <a:pt x="0" y="584775"/>
                </a:cubicBezTo>
                <a:cubicBezTo>
                  <a:pt x="19643" y="454944"/>
                  <a:pt x="-27143" y="222798"/>
                  <a:pt x="0" y="0"/>
                </a:cubicBezTo>
                <a:close/>
              </a:path>
            </a:pathLst>
          </a:custGeom>
          <a:solidFill>
            <a:srgbClr val="CCFF99"/>
          </a:solidFill>
          <a:ln w="38100">
            <a:solidFill>
              <a:srgbClr val="1FAE98"/>
            </a:solidFill>
            <a:prstDash val="sysDash"/>
          </a:ln>
        </p:spPr>
        <p:txBody>
          <a:bodyPr wrap="square">
            <a:spAutoFit/>
          </a:bodyPr>
          <a:lstStyle/>
          <a:p>
            <a:pPr lvl="0" algn="just">
              <a:defRPr/>
            </a:pPr>
            <a:r>
              <a:rPr lang="vi-VN" sz="3200" dirty="0">
                <a:cs typeface="Arial" panose="020B0604020202020204" pitchFamily="34" charset="0"/>
              </a:rPr>
              <a:t>Đứng đầu nhà nước Văn Lang là ai?</a:t>
            </a:r>
          </a:p>
        </p:txBody>
      </p:sp>
      <p:sp>
        <p:nvSpPr>
          <p:cNvPr id="8" name="TextBox 7"/>
          <p:cNvSpPr txBox="1"/>
          <p:nvPr/>
        </p:nvSpPr>
        <p:spPr>
          <a:xfrm>
            <a:off x="3514262" y="1727701"/>
            <a:ext cx="3173616" cy="646331"/>
          </a:xfrm>
          <a:custGeom>
            <a:avLst/>
            <a:gdLst>
              <a:gd name="connsiteX0" fmla="*/ 0 w 3173616"/>
              <a:gd name="connsiteY0" fmla="*/ 0 h 646331"/>
              <a:gd name="connsiteX1" fmla="*/ 3173616 w 3173616"/>
              <a:gd name="connsiteY1" fmla="*/ 0 h 646331"/>
              <a:gd name="connsiteX2" fmla="*/ 3173616 w 3173616"/>
              <a:gd name="connsiteY2" fmla="*/ 646331 h 646331"/>
              <a:gd name="connsiteX3" fmla="*/ 0 w 3173616"/>
              <a:gd name="connsiteY3" fmla="*/ 646331 h 646331"/>
              <a:gd name="connsiteX4" fmla="*/ 0 w 3173616"/>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616" h="646331" fill="none" extrusionOk="0">
                <a:moveTo>
                  <a:pt x="0" y="0"/>
                </a:moveTo>
                <a:cubicBezTo>
                  <a:pt x="749636" y="5222"/>
                  <a:pt x="1736535" y="24918"/>
                  <a:pt x="3173616" y="0"/>
                </a:cubicBezTo>
                <a:cubicBezTo>
                  <a:pt x="3173870" y="82799"/>
                  <a:pt x="3193394" y="500035"/>
                  <a:pt x="3173616" y="646331"/>
                </a:cubicBezTo>
                <a:cubicBezTo>
                  <a:pt x="2000376" y="481570"/>
                  <a:pt x="1066672" y="764481"/>
                  <a:pt x="0" y="646331"/>
                </a:cubicBezTo>
                <a:cubicBezTo>
                  <a:pt x="-25800" y="331639"/>
                  <a:pt x="10771" y="187809"/>
                  <a:pt x="0" y="0"/>
                </a:cubicBezTo>
                <a:close/>
              </a:path>
              <a:path w="3173616" h="646331" stroke="0" extrusionOk="0">
                <a:moveTo>
                  <a:pt x="0" y="0"/>
                </a:moveTo>
                <a:cubicBezTo>
                  <a:pt x="335909" y="11849"/>
                  <a:pt x="1926541" y="-161459"/>
                  <a:pt x="3173616" y="0"/>
                </a:cubicBezTo>
                <a:cubicBezTo>
                  <a:pt x="3148434" y="272270"/>
                  <a:pt x="3227518" y="451941"/>
                  <a:pt x="3173616" y="646331"/>
                </a:cubicBezTo>
                <a:cubicBezTo>
                  <a:pt x="1769096" y="500471"/>
                  <a:pt x="528416" y="568007"/>
                  <a:pt x="0" y="646331"/>
                </a:cubicBezTo>
                <a:cubicBezTo>
                  <a:pt x="45562" y="351981"/>
                  <a:pt x="-52553" y="181843"/>
                  <a:pt x="0" y="0"/>
                </a:cubicBezTo>
                <a:close/>
              </a:path>
            </a:pathLst>
          </a:custGeom>
          <a:solidFill>
            <a:srgbClr val="CCFFFF"/>
          </a:solidFill>
          <a:ln w="38100">
            <a:solidFill>
              <a:srgbClr val="72EFA3"/>
            </a:solidFill>
            <a:prstDash val="sysDash"/>
          </a:ln>
        </p:spPr>
        <p:txBody>
          <a:bodyPr wrap="square">
            <a:spAutoFit/>
          </a:bodyPr>
          <a:lstStyle/>
          <a:p>
            <a:pPr algn="just"/>
            <a:r>
              <a:rPr lang="vi-VN" sz="3600" b="1" dirty="0">
                <a:latin typeface="Calibri" panose="020F0502020204030204" pitchFamily="34" charset="0"/>
                <a:cs typeface="Calibri" panose="020F0502020204030204" pitchFamily="34" charset="0"/>
              </a:rPr>
              <a:t>Hùng Vương</a:t>
            </a:r>
          </a:p>
        </p:txBody>
      </p:sp>
      <p:sp>
        <p:nvSpPr>
          <p:cNvPr id="10" name="Freeform: Shape 34"/>
          <p:cNvSpPr/>
          <p:nvPr/>
        </p:nvSpPr>
        <p:spPr>
          <a:xfrm>
            <a:off x="2144509" y="1233337"/>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
        <p:nvSpPr>
          <p:cNvPr id="11" name="TextBox 10"/>
          <p:cNvSpPr txBox="1"/>
          <p:nvPr/>
        </p:nvSpPr>
        <p:spPr>
          <a:xfrm>
            <a:off x="2556243" y="2693644"/>
            <a:ext cx="7821132" cy="584775"/>
          </a:xfrm>
          <a:custGeom>
            <a:avLst/>
            <a:gdLst>
              <a:gd name="connsiteX0" fmla="*/ 0 w 7821132"/>
              <a:gd name="connsiteY0" fmla="*/ 0 h 584775"/>
              <a:gd name="connsiteX1" fmla="*/ 7821132 w 7821132"/>
              <a:gd name="connsiteY1" fmla="*/ 0 h 584775"/>
              <a:gd name="connsiteX2" fmla="*/ 7821132 w 7821132"/>
              <a:gd name="connsiteY2" fmla="*/ 584775 h 584775"/>
              <a:gd name="connsiteX3" fmla="*/ 0 w 7821132"/>
              <a:gd name="connsiteY3" fmla="*/ 584775 h 584775"/>
              <a:gd name="connsiteX4" fmla="*/ 0 w 7821132"/>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132" h="584775" fill="none" extrusionOk="0">
                <a:moveTo>
                  <a:pt x="0" y="0"/>
                </a:moveTo>
                <a:cubicBezTo>
                  <a:pt x="3342831" y="5222"/>
                  <a:pt x="6967075" y="24918"/>
                  <a:pt x="7821132" y="0"/>
                </a:cubicBezTo>
                <a:cubicBezTo>
                  <a:pt x="7778289" y="115750"/>
                  <a:pt x="7826807" y="445323"/>
                  <a:pt x="7821132" y="584775"/>
                </a:cubicBezTo>
                <a:cubicBezTo>
                  <a:pt x="5524921" y="420014"/>
                  <a:pt x="967595" y="702925"/>
                  <a:pt x="0" y="584775"/>
                </a:cubicBezTo>
                <a:cubicBezTo>
                  <a:pt x="-7476" y="472120"/>
                  <a:pt x="34986" y="279470"/>
                  <a:pt x="0" y="0"/>
                </a:cubicBezTo>
                <a:close/>
              </a:path>
              <a:path w="7821132" h="584775" stroke="0" extrusionOk="0">
                <a:moveTo>
                  <a:pt x="0" y="0"/>
                </a:moveTo>
                <a:cubicBezTo>
                  <a:pt x="3325048" y="11849"/>
                  <a:pt x="6429610" y="-161459"/>
                  <a:pt x="7821132" y="0"/>
                </a:cubicBezTo>
                <a:cubicBezTo>
                  <a:pt x="7794686" y="254320"/>
                  <a:pt x="7778868" y="509640"/>
                  <a:pt x="7821132" y="584775"/>
                </a:cubicBezTo>
                <a:cubicBezTo>
                  <a:pt x="4165391" y="438915"/>
                  <a:pt x="2844829" y="506451"/>
                  <a:pt x="0" y="584775"/>
                </a:cubicBezTo>
                <a:cubicBezTo>
                  <a:pt x="19643" y="454944"/>
                  <a:pt x="-27143" y="222798"/>
                  <a:pt x="0" y="0"/>
                </a:cubicBezTo>
                <a:close/>
              </a:path>
            </a:pathLst>
          </a:custGeom>
          <a:solidFill>
            <a:srgbClr val="CCFF99"/>
          </a:solidFill>
          <a:ln w="38100">
            <a:solidFill>
              <a:srgbClr val="1FAE98"/>
            </a:solidFill>
            <a:prstDash val="sysDash"/>
          </a:ln>
        </p:spPr>
        <p:txBody>
          <a:bodyPr wrap="square">
            <a:spAutoFit/>
          </a:bodyPr>
          <a:lstStyle/>
          <a:p>
            <a:pPr lvl="0" algn="just">
              <a:defRPr/>
            </a:pPr>
            <a:r>
              <a:rPr lang="vi-VN" sz="3200" dirty="0">
                <a:cs typeface="Arial" panose="020B0604020202020204" pitchFamily="34" charset="0"/>
              </a:rPr>
              <a:t>Đứng đầu nhà nước Âu Lạc là ai?</a:t>
            </a:r>
          </a:p>
        </p:txBody>
      </p:sp>
      <p:sp>
        <p:nvSpPr>
          <p:cNvPr id="12" name="TextBox 11"/>
          <p:cNvSpPr txBox="1"/>
          <p:nvPr/>
        </p:nvSpPr>
        <p:spPr>
          <a:xfrm>
            <a:off x="4120318" y="3662826"/>
            <a:ext cx="3949794" cy="646331"/>
          </a:xfrm>
          <a:custGeom>
            <a:avLst/>
            <a:gdLst>
              <a:gd name="connsiteX0" fmla="*/ 0 w 3949794"/>
              <a:gd name="connsiteY0" fmla="*/ 0 h 646331"/>
              <a:gd name="connsiteX1" fmla="*/ 3949794 w 3949794"/>
              <a:gd name="connsiteY1" fmla="*/ 0 h 646331"/>
              <a:gd name="connsiteX2" fmla="*/ 3949794 w 3949794"/>
              <a:gd name="connsiteY2" fmla="*/ 646331 h 646331"/>
              <a:gd name="connsiteX3" fmla="*/ 0 w 3949794"/>
              <a:gd name="connsiteY3" fmla="*/ 646331 h 646331"/>
              <a:gd name="connsiteX4" fmla="*/ 0 w 3949794"/>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794" h="646331" fill="none" extrusionOk="0">
                <a:moveTo>
                  <a:pt x="0" y="0"/>
                </a:moveTo>
                <a:cubicBezTo>
                  <a:pt x="1839231" y="5222"/>
                  <a:pt x="3038791" y="24918"/>
                  <a:pt x="3949794" y="0"/>
                </a:cubicBezTo>
                <a:cubicBezTo>
                  <a:pt x="3950048" y="82799"/>
                  <a:pt x="3969572" y="500035"/>
                  <a:pt x="3949794" y="646331"/>
                </a:cubicBezTo>
                <a:cubicBezTo>
                  <a:pt x="2286610" y="481570"/>
                  <a:pt x="1162547" y="764481"/>
                  <a:pt x="0" y="646331"/>
                </a:cubicBezTo>
                <a:cubicBezTo>
                  <a:pt x="-25800" y="331639"/>
                  <a:pt x="10771" y="187809"/>
                  <a:pt x="0" y="0"/>
                </a:cubicBezTo>
                <a:close/>
              </a:path>
              <a:path w="3949794" h="646331" stroke="0" extrusionOk="0">
                <a:moveTo>
                  <a:pt x="0" y="0"/>
                </a:moveTo>
                <a:cubicBezTo>
                  <a:pt x="1881627" y="11849"/>
                  <a:pt x="2124726" y="-161459"/>
                  <a:pt x="3949794" y="0"/>
                </a:cubicBezTo>
                <a:cubicBezTo>
                  <a:pt x="3924612" y="272270"/>
                  <a:pt x="4003696" y="451941"/>
                  <a:pt x="3949794" y="646331"/>
                </a:cubicBezTo>
                <a:cubicBezTo>
                  <a:pt x="2771401" y="500471"/>
                  <a:pt x="591014" y="568007"/>
                  <a:pt x="0" y="646331"/>
                </a:cubicBezTo>
                <a:cubicBezTo>
                  <a:pt x="45562" y="351981"/>
                  <a:pt x="-52553" y="181843"/>
                  <a:pt x="0" y="0"/>
                </a:cubicBezTo>
                <a:close/>
              </a:path>
            </a:pathLst>
          </a:custGeom>
          <a:solidFill>
            <a:srgbClr val="CCFFFF"/>
          </a:solidFill>
          <a:ln w="38100">
            <a:solidFill>
              <a:srgbClr val="72EFA3"/>
            </a:solidFill>
            <a:prstDash val="sysDash"/>
          </a:ln>
        </p:spPr>
        <p:txBody>
          <a:bodyPr wrap="square">
            <a:spAutoFit/>
          </a:bodyPr>
          <a:lstStyle/>
          <a:p>
            <a:pPr algn="just"/>
            <a:r>
              <a:rPr lang="en-US" sz="3600" b="1" dirty="0">
                <a:latin typeface="Calibri" panose="020F0502020204030204" pitchFamily="34" charset="0"/>
                <a:cs typeface="Calibri" panose="020F0502020204030204" pitchFamily="34" charset="0"/>
              </a:rPr>
              <a:t>An </a:t>
            </a:r>
            <a:r>
              <a:rPr lang="en-US" sz="3600" b="1" dirty="0" err="1">
                <a:latin typeface="Calibri" panose="020F0502020204030204" pitchFamily="34" charset="0"/>
                <a:cs typeface="Calibri" panose="020F0502020204030204" pitchFamily="34" charset="0"/>
              </a:rPr>
              <a:t>Dương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Vương</a:t>
            </a:r>
            <a:endParaRPr lang="vi-VN" sz="3600" b="1" dirty="0">
              <a:latin typeface="Calibri" panose="020F0502020204030204" pitchFamily="34" charset="0"/>
              <a:cs typeface="Calibri" panose="020F0502020204030204" pitchFamily="34" charset="0"/>
            </a:endParaRPr>
          </a:p>
        </p:txBody>
      </p:sp>
      <p:sp>
        <p:nvSpPr>
          <p:cNvPr id="15" name="Freeform: Shape 34"/>
          <p:cNvSpPr/>
          <p:nvPr/>
        </p:nvSpPr>
        <p:spPr>
          <a:xfrm>
            <a:off x="2803727" y="333858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
        <p:nvSpPr>
          <p:cNvPr id="16" name="TextBox 15"/>
          <p:cNvSpPr txBox="1"/>
          <p:nvPr/>
        </p:nvSpPr>
        <p:spPr>
          <a:xfrm>
            <a:off x="1003891" y="4720386"/>
            <a:ext cx="5641459" cy="584775"/>
          </a:xfrm>
          <a:custGeom>
            <a:avLst/>
            <a:gdLst>
              <a:gd name="connsiteX0" fmla="*/ 0 w 5641459"/>
              <a:gd name="connsiteY0" fmla="*/ 0 h 584775"/>
              <a:gd name="connsiteX1" fmla="*/ 5641459 w 5641459"/>
              <a:gd name="connsiteY1" fmla="*/ 0 h 584775"/>
              <a:gd name="connsiteX2" fmla="*/ 5641459 w 5641459"/>
              <a:gd name="connsiteY2" fmla="*/ 584775 h 584775"/>
              <a:gd name="connsiteX3" fmla="*/ 0 w 5641459"/>
              <a:gd name="connsiteY3" fmla="*/ 584775 h 584775"/>
              <a:gd name="connsiteX4" fmla="*/ 0 w 5641459"/>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1459" h="584775" fill="none" extrusionOk="0">
                <a:moveTo>
                  <a:pt x="0" y="0"/>
                </a:moveTo>
                <a:cubicBezTo>
                  <a:pt x="1436181" y="5222"/>
                  <a:pt x="3832905" y="24918"/>
                  <a:pt x="5641459" y="0"/>
                </a:cubicBezTo>
                <a:cubicBezTo>
                  <a:pt x="5598616" y="115750"/>
                  <a:pt x="5647134" y="445323"/>
                  <a:pt x="5641459" y="584775"/>
                </a:cubicBezTo>
                <a:cubicBezTo>
                  <a:pt x="3249130" y="420014"/>
                  <a:pt x="693652" y="702925"/>
                  <a:pt x="0" y="584775"/>
                </a:cubicBezTo>
                <a:cubicBezTo>
                  <a:pt x="-7476" y="472120"/>
                  <a:pt x="34986" y="279470"/>
                  <a:pt x="0" y="0"/>
                </a:cubicBezTo>
                <a:close/>
              </a:path>
              <a:path w="5641459" h="584775" stroke="0" extrusionOk="0">
                <a:moveTo>
                  <a:pt x="0" y="0"/>
                </a:moveTo>
                <a:cubicBezTo>
                  <a:pt x="1876802" y="11849"/>
                  <a:pt x="4731533" y="-161459"/>
                  <a:pt x="5641459" y="0"/>
                </a:cubicBezTo>
                <a:cubicBezTo>
                  <a:pt x="5615013" y="254320"/>
                  <a:pt x="5599195" y="509640"/>
                  <a:pt x="5641459" y="584775"/>
                </a:cubicBezTo>
                <a:cubicBezTo>
                  <a:pt x="4713780" y="438915"/>
                  <a:pt x="2108803" y="506451"/>
                  <a:pt x="0" y="584775"/>
                </a:cubicBezTo>
                <a:cubicBezTo>
                  <a:pt x="19643" y="454944"/>
                  <a:pt x="-27143" y="222798"/>
                  <a:pt x="0" y="0"/>
                </a:cubicBezTo>
                <a:close/>
              </a:path>
            </a:pathLst>
          </a:custGeom>
          <a:solidFill>
            <a:srgbClr val="CCFF99"/>
          </a:solidFill>
          <a:ln w="38100">
            <a:solidFill>
              <a:srgbClr val="1FAE98"/>
            </a:solidFill>
            <a:prstDash val="sysDash"/>
          </a:ln>
        </p:spPr>
        <p:txBody>
          <a:bodyPr wrap="square">
            <a:spAutoFit/>
          </a:bodyPr>
          <a:lstStyle/>
          <a:p>
            <a:pPr lvl="0" algn="just">
              <a:defRPr/>
            </a:pPr>
            <a:r>
              <a:rPr lang="vi-VN" sz="3200" dirty="0">
                <a:cs typeface="Arial" panose="020B0604020202020204" pitchFamily="34" charset="0"/>
              </a:rPr>
              <a:t>Ai là người giúp việc cho vua?</a:t>
            </a:r>
          </a:p>
        </p:txBody>
      </p:sp>
      <p:sp>
        <p:nvSpPr>
          <p:cNvPr id="17" name="TextBox 16"/>
          <p:cNvSpPr txBox="1"/>
          <p:nvPr/>
        </p:nvSpPr>
        <p:spPr>
          <a:xfrm>
            <a:off x="2493537" y="5753364"/>
            <a:ext cx="9283794" cy="646331"/>
          </a:xfrm>
          <a:custGeom>
            <a:avLst/>
            <a:gdLst>
              <a:gd name="connsiteX0" fmla="*/ 0 w 9283794"/>
              <a:gd name="connsiteY0" fmla="*/ 0 h 646331"/>
              <a:gd name="connsiteX1" fmla="*/ 9283794 w 9283794"/>
              <a:gd name="connsiteY1" fmla="*/ 0 h 646331"/>
              <a:gd name="connsiteX2" fmla="*/ 9283794 w 9283794"/>
              <a:gd name="connsiteY2" fmla="*/ 646331 h 646331"/>
              <a:gd name="connsiteX3" fmla="*/ 0 w 9283794"/>
              <a:gd name="connsiteY3" fmla="*/ 646331 h 646331"/>
              <a:gd name="connsiteX4" fmla="*/ 0 w 9283794"/>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3794" h="646331" fill="none" extrusionOk="0">
                <a:moveTo>
                  <a:pt x="0" y="0"/>
                </a:moveTo>
                <a:cubicBezTo>
                  <a:pt x="3788251" y="5222"/>
                  <a:pt x="5095286" y="24918"/>
                  <a:pt x="9283794" y="0"/>
                </a:cubicBezTo>
                <a:cubicBezTo>
                  <a:pt x="9284048" y="82799"/>
                  <a:pt x="9303572" y="500035"/>
                  <a:pt x="9283794" y="646331"/>
                </a:cubicBezTo>
                <a:cubicBezTo>
                  <a:pt x="6843866" y="481570"/>
                  <a:pt x="1229500" y="764481"/>
                  <a:pt x="0" y="646331"/>
                </a:cubicBezTo>
                <a:cubicBezTo>
                  <a:pt x="-25800" y="331639"/>
                  <a:pt x="10771" y="187809"/>
                  <a:pt x="0" y="0"/>
                </a:cubicBezTo>
                <a:close/>
              </a:path>
              <a:path w="9283794" h="646331" stroke="0" extrusionOk="0">
                <a:moveTo>
                  <a:pt x="0" y="0"/>
                </a:moveTo>
                <a:cubicBezTo>
                  <a:pt x="2601613" y="11849"/>
                  <a:pt x="4964081" y="-161459"/>
                  <a:pt x="9283794" y="0"/>
                </a:cubicBezTo>
                <a:cubicBezTo>
                  <a:pt x="9258612" y="272270"/>
                  <a:pt x="9337696" y="451941"/>
                  <a:pt x="9283794" y="646331"/>
                </a:cubicBezTo>
                <a:cubicBezTo>
                  <a:pt x="5531710" y="500471"/>
                  <a:pt x="1254241" y="568007"/>
                  <a:pt x="0" y="646331"/>
                </a:cubicBezTo>
                <a:cubicBezTo>
                  <a:pt x="45562" y="351981"/>
                  <a:pt x="-52553" y="181843"/>
                  <a:pt x="0" y="0"/>
                </a:cubicBezTo>
                <a:close/>
              </a:path>
            </a:pathLst>
          </a:custGeom>
          <a:solidFill>
            <a:srgbClr val="CCFFFF"/>
          </a:solidFill>
          <a:ln w="38100">
            <a:solidFill>
              <a:srgbClr val="72EFA3"/>
            </a:solidFill>
            <a:prstDash val="sysDash"/>
          </a:ln>
        </p:spPr>
        <p:txBody>
          <a:bodyPr wrap="square">
            <a:spAutoFit/>
          </a:bodyPr>
          <a:lstStyle/>
          <a:p>
            <a:pPr algn="just"/>
            <a:r>
              <a:rPr lang="vi-VN" sz="3600" b="1" dirty="0">
                <a:latin typeface="Calibri" panose="020F0502020204030204" pitchFamily="34" charset="0"/>
                <a:cs typeface="Calibri" panose="020F0502020204030204" pitchFamily="34" charset="0"/>
              </a:rPr>
              <a:t>Người giúp việc cho vua là Lạc hầu, Lạc tướng.</a:t>
            </a:r>
          </a:p>
        </p:txBody>
      </p:sp>
      <p:sp>
        <p:nvSpPr>
          <p:cNvPr id="18" name="Freeform: Shape 34"/>
          <p:cNvSpPr/>
          <p:nvPr/>
        </p:nvSpPr>
        <p:spPr>
          <a:xfrm>
            <a:off x="1123784" y="5259000"/>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0" grpId="0" bldLvl="0" animBg="1"/>
      <p:bldP spid="11" grpId="0" bldLvl="0" animBg="1"/>
      <p:bldP spid="12" grpId="0" bldLvl="0" animBg="1"/>
      <p:bldP spid="15" grpId="0" bldLvl="0" animBg="1"/>
      <p:bldP spid="16" grpId="0" bldLvl="0" animBg="1"/>
      <p:bldP spid="17" grpId="0" bldLvl="0" animBg="1"/>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4928285847745_1a94c8684bc7101d2518b3549306e621"/>
          <p:cNvPicPr>
            <a:picLocks noChangeAspect="1"/>
          </p:cNvPicPr>
          <p:nvPr/>
        </p:nvPicPr>
        <p:blipFill>
          <a:blip r:embed="rId2"/>
          <a:stretch>
            <a:fillRect/>
          </a:stretch>
        </p:blipFill>
        <p:spPr>
          <a:xfrm>
            <a:off x="0" y="1404620"/>
            <a:ext cx="12192000" cy="40481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p:cNvSpPr/>
          <p:nvPr/>
        </p:nvSpPr>
        <p:spPr>
          <a:xfrm>
            <a:off x="299802" y="164737"/>
            <a:ext cx="11722309" cy="655850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522768" y="1512370"/>
            <a:ext cx="6186376" cy="2455740"/>
          </a:xfrm>
          <a:prstGeom prst="rect">
            <a:avLst/>
          </a:prstGeom>
        </p:spPr>
      </p:pic>
      <p:pic>
        <p:nvPicPr>
          <p:cNvPr id="6" name="Picture 5"/>
          <p:cNvPicPr>
            <a:picLocks noChangeAspect="1"/>
          </p:cNvPicPr>
          <p:nvPr/>
        </p:nvPicPr>
        <p:blipFill>
          <a:blip r:embed="rId5"/>
          <a:stretch>
            <a:fillRect/>
          </a:stretch>
        </p:blipFill>
        <p:spPr>
          <a:xfrm>
            <a:off x="6422066" y="3526755"/>
            <a:ext cx="5160224" cy="2908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38" y="481110"/>
            <a:ext cx="6812662" cy="5633786"/>
          </a:xfrm>
          <a:prstGeom prst="rect">
            <a:avLst/>
          </a:prstGeom>
        </p:spPr>
      </p:pic>
      <p:sp>
        <p:nvSpPr>
          <p:cNvPr id="17" name="Rectangle: Rounded Corners 6"/>
          <p:cNvSpPr/>
          <p:nvPr/>
        </p:nvSpPr>
        <p:spPr>
          <a:xfrm>
            <a:off x="2235200" y="3429000"/>
            <a:ext cx="7950200" cy="2969895"/>
          </a:xfrm>
          <a:prstGeom prst="roundRect">
            <a:avLst>
              <a:gd name="adj" fmla="val 13348"/>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2859850" y="3429106"/>
            <a:ext cx="7010400" cy="2861310"/>
          </a:xfrm>
          <a:prstGeom prst="rect">
            <a:avLst/>
          </a:prstGeom>
          <a:noFill/>
        </p:spPr>
        <p:txBody>
          <a:bodyPr wrap="square" rtlCol="0">
            <a:spAutoFit/>
          </a:bodyPr>
          <a:lstStyle/>
          <a:p>
            <a:pPr lvl="0" algn="ctr">
              <a:defRPr/>
            </a:pPr>
            <a:r>
              <a:rPr lang="en-US" sz="6000" b="1" dirty="0">
                <a:solidFill>
                  <a:srgbClr val="FF0000"/>
                </a:solidFill>
                <a:latin typeface="Calibri" panose="020F0502020204030204" pitchFamily="34" charset="0"/>
                <a:cs typeface="Calibri" panose="020F0502020204030204" pitchFamily="34" charset="0"/>
              </a:rPr>
              <a:t>b) </a:t>
            </a:r>
            <a:r>
              <a:rPr lang="vi-VN" sz="6000" b="1" dirty="0">
                <a:solidFill>
                  <a:srgbClr val="FF0000"/>
                </a:solidFill>
                <a:latin typeface="Calibri" panose="020F0502020204030204" pitchFamily="34" charset="0"/>
                <a:cs typeface="Calibri" panose="020F0502020204030204" pitchFamily="34" charset="0"/>
              </a:rPr>
              <a:t>Đời sống </a:t>
            </a:r>
            <a:r>
              <a:rPr lang="en-US" altLang="vi-VN" sz="6000" b="1" dirty="0">
                <a:solidFill>
                  <a:srgbClr val="FF0000"/>
                </a:solidFill>
                <a:latin typeface="Calibri" panose="020F0502020204030204" pitchFamily="34" charset="0"/>
                <a:cs typeface="Calibri" panose="020F0502020204030204" pitchFamily="34" charset="0"/>
              </a:rPr>
              <a:t>vật chất và tinh thần</a:t>
            </a:r>
            <a:r>
              <a:rPr lang="vi-VN" sz="6000" b="1" dirty="0">
                <a:solidFill>
                  <a:srgbClr val="FF0000"/>
                </a:solidFill>
                <a:latin typeface="Calibri" panose="020F0502020204030204" pitchFamily="34" charset="0"/>
                <a:cs typeface="Calibri" panose="020F0502020204030204" pitchFamily="34" charset="0"/>
              </a:rPr>
              <a:t>của người Việt cổ</a:t>
            </a:r>
            <a:endParaRPr kumimoji="0" lang="vi-VN" sz="60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11" r="74444" b="68889"/>
          <a:stretch>
            <a:fillRect/>
          </a:stretch>
        </p:blipFill>
        <p:spPr>
          <a:xfrm>
            <a:off x="9870440" y="3965575"/>
            <a:ext cx="2377090" cy="29972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5669" t="-701" r="48775" b="68479"/>
          <a:stretch>
            <a:fillRect/>
          </a:stretch>
        </p:blipFill>
        <p:spPr>
          <a:xfrm>
            <a:off x="1012277" y="3965713"/>
            <a:ext cx="2344245" cy="2955787"/>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51578" t="-701" r="26110" b="68479"/>
          <a:stretch>
            <a:fillRect/>
          </a:stretch>
        </p:blipFill>
        <p:spPr>
          <a:xfrm>
            <a:off x="-309137" y="3987800"/>
            <a:ext cx="2075355" cy="299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p:cNvSpPr/>
          <p:nvPr/>
        </p:nvSpPr>
        <p:spPr>
          <a:xfrm>
            <a:off x="299802" y="164737"/>
            <a:ext cx="11722309" cy="655850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574159" y="766243"/>
            <a:ext cx="11344939" cy="1077218"/>
          </a:xfrm>
          <a:prstGeom prst="rect">
            <a:avLst/>
          </a:prstGeom>
        </p:spPr>
        <p:txBody>
          <a:bodyPr wrap="square">
            <a:spAutoFit/>
          </a:bodyPr>
          <a:lstStyle/>
          <a:p>
            <a:pPr lvl="0" algn="ctr"/>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Đọc thông tin và quan sát hình 4, em hãy mô tả một số nét chính về đời sống vật chất và tinh thần của người Việt cổ.</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2281681" y="2018525"/>
            <a:ext cx="7425845" cy="4498008"/>
          </a:xfrm>
          <a:prstGeom prst="rect">
            <a:avLst/>
          </a:prstGeom>
        </p:spPr>
      </p:pic>
      <p:sp>
        <p:nvSpPr>
          <p:cNvPr id="5" name="TextBox 4"/>
          <p:cNvSpPr txBox="1"/>
          <p:nvPr/>
        </p:nvSpPr>
        <p:spPr>
          <a:xfrm>
            <a:off x="0" y="131198"/>
            <a:ext cx="4401879" cy="646331"/>
          </a:xfrm>
          <a:custGeom>
            <a:avLst/>
            <a:gdLst>
              <a:gd name="connsiteX0" fmla="*/ 0 w 4401879"/>
              <a:gd name="connsiteY0" fmla="*/ 0 h 646331"/>
              <a:gd name="connsiteX1" fmla="*/ 4401879 w 4401879"/>
              <a:gd name="connsiteY1" fmla="*/ 0 h 646331"/>
              <a:gd name="connsiteX2" fmla="*/ 4401879 w 4401879"/>
              <a:gd name="connsiteY2" fmla="*/ 646331 h 646331"/>
              <a:gd name="connsiteX3" fmla="*/ 0 w 4401879"/>
              <a:gd name="connsiteY3" fmla="*/ 646331 h 646331"/>
              <a:gd name="connsiteX4" fmla="*/ 0 w 4401879"/>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879" h="646331" fill="none" extrusionOk="0">
                <a:moveTo>
                  <a:pt x="0" y="0"/>
                </a:moveTo>
                <a:cubicBezTo>
                  <a:pt x="675760" y="5222"/>
                  <a:pt x="2275108" y="24918"/>
                  <a:pt x="4401879" y="0"/>
                </a:cubicBezTo>
                <a:cubicBezTo>
                  <a:pt x="4402133" y="82799"/>
                  <a:pt x="4421657" y="500035"/>
                  <a:pt x="4401879" y="646331"/>
                </a:cubicBezTo>
                <a:cubicBezTo>
                  <a:pt x="2503043" y="481570"/>
                  <a:pt x="1036372" y="764481"/>
                  <a:pt x="0" y="646331"/>
                </a:cubicBezTo>
                <a:cubicBezTo>
                  <a:pt x="-25800" y="331639"/>
                  <a:pt x="10771" y="187809"/>
                  <a:pt x="0" y="0"/>
                </a:cubicBezTo>
                <a:close/>
              </a:path>
              <a:path w="4401879" h="646331" stroke="0" extrusionOk="0">
                <a:moveTo>
                  <a:pt x="0" y="0"/>
                </a:moveTo>
                <a:cubicBezTo>
                  <a:pt x="1660352" y="11849"/>
                  <a:pt x="2303284" y="-161459"/>
                  <a:pt x="4401879" y="0"/>
                </a:cubicBezTo>
                <a:cubicBezTo>
                  <a:pt x="4376697" y="272270"/>
                  <a:pt x="4455781" y="451941"/>
                  <a:pt x="4401879" y="646331"/>
                </a:cubicBezTo>
                <a:cubicBezTo>
                  <a:pt x="3787361" y="500471"/>
                  <a:pt x="1673564" y="568007"/>
                  <a:pt x="0" y="646331"/>
                </a:cubicBezTo>
                <a:cubicBezTo>
                  <a:pt x="45562" y="351981"/>
                  <a:pt x="-52553" y="181843"/>
                  <a:pt x="0" y="0"/>
                </a:cubicBezTo>
                <a:close/>
              </a:path>
            </a:pathLst>
          </a:custGeom>
          <a:solidFill>
            <a:srgbClr val="CCFF99"/>
          </a:solidFill>
          <a:ln w="38100">
            <a:solidFill>
              <a:srgbClr val="1FAE98"/>
            </a:solidFill>
            <a:prstDash val="sysDash"/>
          </a:ln>
        </p:spPr>
        <p:txBody>
          <a:bodyPr wrap="square">
            <a:spAutoFit/>
          </a:bodyPr>
          <a:lstStyle/>
          <a:p>
            <a:pPr lvl="0" algn="just">
              <a:defRPr/>
            </a:pPr>
            <a:r>
              <a:rPr lang="vi-VN" sz="3600" i="1" dirty="0">
                <a:latin typeface="Calibri" panose="020F0502020204030204" pitchFamily="34" charset="0"/>
                <a:ea typeface="Cambria" panose="02040503050406030204" pitchFamily="18" charset="0"/>
                <a:cs typeface="Calibri" panose="020F0502020204030204" pitchFamily="34" charset="0"/>
              </a:rPr>
              <a:t>* Đời sống </a:t>
            </a:r>
            <a:r>
              <a:rPr lang="en-US" sz="3600" i="1" dirty="0" err="1">
                <a:latin typeface="Calibri" panose="020F0502020204030204" pitchFamily="34" charset="0"/>
                <a:ea typeface="Cambria" panose="02040503050406030204" pitchFamily="18" charset="0"/>
                <a:cs typeface="Calibri" panose="020F0502020204030204" pitchFamily="34" charset="0"/>
              </a:rPr>
              <a:t>vật</a:t>
            </a:r>
            <a:r>
              <a:rPr lang="en-US" sz="3600" i="1" dirty="0">
                <a:latin typeface="Calibri" panose="020F0502020204030204" pitchFamily="34" charset="0"/>
                <a:ea typeface="Cambria" panose="02040503050406030204" pitchFamily="18" charset="0"/>
                <a:cs typeface="Calibri" panose="020F0502020204030204" pitchFamily="34" charset="0"/>
              </a:rPr>
              <a:t> </a:t>
            </a:r>
            <a:r>
              <a:rPr lang="en-US" sz="3600" i="1" dirty="0" err="1">
                <a:latin typeface="Calibri" panose="020F0502020204030204" pitchFamily="34" charset="0"/>
                <a:ea typeface="Cambria" panose="02040503050406030204" pitchFamily="18" charset="0"/>
                <a:cs typeface="Calibri" panose="020F0502020204030204" pitchFamily="34" charset="0"/>
              </a:rPr>
              <a:t>chất</a:t>
            </a:r>
            <a:endParaRPr lang="vi-VN" sz="3600" i="1" dirty="0">
              <a:latin typeface="Calibri" panose="020F0502020204030204" pitchFamily="34"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p:cNvSpPr/>
          <p:nvPr/>
        </p:nvSpPr>
        <p:spPr>
          <a:xfrm>
            <a:off x="299802" y="164737"/>
            <a:ext cx="11722309" cy="655850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4"/>
          <a:stretch>
            <a:fillRect/>
          </a:stretch>
        </p:blipFill>
        <p:spPr>
          <a:xfrm>
            <a:off x="729327" y="2071687"/>
            <a:ext cx="4777293" cy="2893718"/>
          </a:xfrm>
          <a:prstGeom prst="rect">
            <a:avLst/>
          </a:prstGeom>
        </p:spPr>
      </p:pic>
      <p:sp>
        <p:nvSpPr>
          <p:cNvPr id="2" name="TextBox 1"/>
          <p:cNvSpPr txBox="1"/>
          <p:nvPr/>
        </p:nvSpPr>
        <p:spPr>
          <a:xfrm>
            <a:off x="5922335" y="1674538"/>
            <a:ext cx="5869172" cy="4524315"/>
          </a:xfrm>
          <a:custGeom>
            <a:avLst/>
            <a:gdLst>
              <a:gd name="connsiteX0" fmla="*/ 0 w 5869172"/>
              <a:gd name="connsiteY0" fmla="*/ 0 h 4524315"/>
              <a:gd name="connsiteX1" fmla="*/ 5869172 w 5869172"/>
              <a:gd name="connsiteY1" fmla="*/ 0 h 4524315"/>
              <a:gd name="connsiteX2" fmla="*/ 5869172 w 5869172"/>
              <a:gd name="connsiteY2" fmla="*/ 4524315 h 4524315"/>
              <a:gd name="connsiteX3" fmla="*/ 0 w 5869172"/>
              <a:gd name="connsiteY3" fmla="*/ 4524315 h 4524315"/>
              <a:gd name="connsiteX4" fmla="*/ 0 w 5869172"/>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172" h="4524315" fill="none" extrusionOk="0">
                <a:moveTo>
                  <a:pt x="0" y="0"/>
                </a:moveTo>
                <a:cubicBezTo>
                  <a:pt x="1409647" y="5222"/>
                  <a:pt x="4183043" y="24918"/>
                  <a:pt x="5869172" y="0"/>
                </a:cubicBezTo>
                <a:cubicBezTo>
                  <a:pt x="5707927" y="998803"/>
                  <a:pt x="5825412" y="2959617"/>
                  <a:pt x="5869172" y="4524315"/>
                </a:cubicBezTo>
                <a:cubicBezTo>
                  <a:pt x="3823200" y="4359554"/>
                  <a:pt x="1182802" y="4642465"/>
                  <a:pt x="0" y="4524315"/>
                </a:cubicBezTo>
                <a:cubicBezTo>
                  <a:pt x="-55725" y="2523541"/>
                  <a:pt x="17072" y="572160"/>
                  <a:pt x="0" y="0"/>
                </a:cubicBezTo>
                <a:close/>
              </a:path>
              <a:path w="5869172" h="4524315" stroke="0" extrusionOk="0">
                <a:moveTo>
                  <a:pt x="0" y="0"/>
                </a:moveTo>
                <a:cubicBezTo>
                  <a:pt x="633284" y="11849"/>
                  <a:pt x="3624307" y="-161459"/>
                  <a:pt x="5869172" y="0"/>
                </a:cubicBezTo>
                <a:cubicBezTo>
                  <a:pt x="5872302" y="1438314"/>
                  <a:pt x="5767996" y="3436851"/>
                  <a:pt x="5869172" y="4524315"/>
                </a:cubicBezTo>
                <a:cubicBezTo>
                  <a:pt x="3933903" y="4378455"/>
                  <a:pt x="2406879" y="4445991"/>
                  <a:pt x="0" y="4524315"/>
                </a:cubicBezTo>
                <a:cubicBezTo>
                  <a:pt x="74291" y="3833545"/>
                  <a:pt x="168006" y="1851361"/>
                  <a:pt x="0" y="0"/>
                </a:cubicBezTo>
                <a:close/>
              </a:path>
            </a:pathLst>
          </a:custGeom>
          <a:solidFill>
            <a:srgbClr val="CCFFFF"/>
          </a:solidFill>
          <a:ln w="38100">
            <a:solidFill>
              <a:srgbClr val="72EFA3"/>
            </a:solidFill>
            <a:prstDash val="sysDash"/>
          </a:ln>
        </p:spPr>
        <p:txBody>
          <a:bodyPr wrap="square">
            <a:spAutoFit/>
          </a:bodyPr>
          <a:lstStyle/>
          <a:p>
            <a:pPr algn="just"/>
            <a:r>
              <a:rPr lang="vi-VN" sz="3200" b="1" i="1" dirty="0">
                <a:latin typeface="Calibri" panose="020F0502020204030204" pitchFamily="34" charset="0"/>
                <a:cs typeface="Calibri" panose="020F0502020204030204" pitchFamily="34" charset="0"/>
              </a:rPr>
              <a:t>Một số nét chính về đời sống vật chất của người Việt cổ:</a:t>
            </a:r>
            <a:endParaRPr lang="en-US" sz="3200" b="1" i="1"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latin typeface="Calibri" panose="020F0502020204030204" pitchFamily="34" charset="0"/>
                <a:cs typeface="Calibri" panose="020F0502020204030204" pitchFamily="34" charset="0"/>
              </a:rPr>
              <a:t>Nguồn lương thực chính của cư dân Việt cổ là gạo, chủ yếu là gạo nếp.</a:t>
            </a:r>
            <a:endParaRPr lang="en-US" sz="3200" b="1"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latin typeface="Calibri" panose="020F0502020204030204" pitchFamily="34" charset="0"/>
                <a:cs typeface="Calibri" panose="020F0502020204030204" pitchFamily="34" charset="0"/>
              </a:rPr>
              <a:t>Người Việt cổ ở nhà sàn đi lại chủ yếu bằng thuyền.</a:t>
            </a:r>
            <a:endParaRPr lang="en-US" sz="3200" b="1"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latin typeface="Calibri" panose="020F0502020204030204" pitchFamily="34" charset="0"/>
                <a:cs typeface="Calibri" panose="020F0502020204030204" pitchFamily="34" charset="0"/>
              </a:rPr>
              <a:t>Nam thường đóng khố, cởi trần; nữ mặc váy và áo yếm, …</a:t>
            </a:r>
          </a:p>
        </p:txBody>
      </p:sp>
      <p:pic>
        <p:nvPicPr>
          <p:cNvPr id="3" name="Picture 2"/>
          <p:cNvPicPr>
            <a:picLocks noChangeAspect="1"/>
          </p:cNvPicPr>
          <p:nvPr/>
        </p:nvPicPr>
        <p:blipFill>
          <a:blip r:embed="rId5"/>
          <a:stretch>
            <a:fillRect/>
          </a:stretch>
        </p:blipFill>
        <p:spPr>
          <a:xfrm>
            <a:off x="2700511" y="365851"/>
            <a:ext cx="7010400" cy="943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71" t="21280" r="12127" b="16999"/>
          <a:stretch>
            <a:fillRect/>
          </a:stretch>
        </p:blipFill>
        <p:spPr>
          <a:xfrm>
            <a:off x="0" y="0"/>
            <a:ext cx="12188816" cy="6858000"/>
          </a:xfrm>
          <a:prstGeom prst="rect">
            <a:avLst/>
          </a:prstGeom>
        </p:spPr>
      </p:pic>
      <p:pic>
        <p:nvPicPr>
          <p:cNvPr id="2050"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a:off x="1924332" y="-272955"/>
            <a:ext cx="5036025" cy="11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rot="10800000">
            <a:off x="6960357" y="-573206"/>
            <a:ext cx="3307311" cy="1146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404735" y="344774"/>
            <a:ext cx="11422504" cy="625089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4486940" y="382772"/>
            <a:ext cx="5995563" cy="2964745"/>
            <a:chOff x="4819877" y="686771"/>
            <a:chExt cx="5485736" cy="2299301"/>
          </a:xfrm>
        </p:grpSpPr>
        <p:pic>
          <p:nvPicPr>
            <p:cNvPr id="1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4819877" y="686771"/>
              <a:ext cx="5485736" cy="2299301"/>
            </a:xfrm>
            <a:prstGeom prst="rect">
              <a:avLst/>
            </a:prstGeom>
          </p:spPr>
        </p:pic>
        <p:sp>
          <p:nvSpPr>
            <p:cNvPr id="14" name="TextBox 13"/>
            <p:cNvSpPr txBox="1"/>
            <p:nvPr/>
          </p:nvSpPr>
          <p:spPr>
            <a:xfrm>
              <a:off x="5364668" y="1040420"/>
              <a:ext cx="4484943" cy="15753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Những nghề sản xuất chính của người Việt cổ là gì?</a:t>
              </a:r>
              <a:endParaRPr kumimoji="0" lang="en-US"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9" name="Picture 12" descr="15 Vector ideas | vector, vector free, kids ico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000" b="91167" l="4627" r="96144">
                        <a14:foregroundMark x1="1028" y1="26333" x2="11825" y2="14167"/>
                        <a14:foregroundMark x1="11825" y1="14167" x2="46015" y2="2167"/>
                        <a14:foregroundMark x1="46015" y1="2167" x2="62670" y2="2167"/>
                        <a14:foregroundMark x1="80465" y1="7989" x2="84833" y2="14167"/>
                        <a14:foregroundMark x1="84833" y1="14167" x2="86118" y2="20167"/>
                        <a14:foregroundMark x1="51157" y1="2000" x2="33419" y2="2333"/>
                        <a14:foregroundMark x1="92545" y1="15500" x2="96401" y2="27167"/>
                        <a14:foregroundMark x1="4884" y1="29000" x2="4884" y2="19833"/>
                        <a14:foregroundMark x1="54756" y1="91167" x2="56555" y2="86667"/>
                        <a14:backgroundMark x1="71722" y1="4833" x2="67866" y2="1833"/>
                        <a14:backgroundMark x1="72494" y1="5500" x2="82519" y2="6000"/>
                        <a14:backgroundMark x1="73522" y1="4333" x2="62468" y2="833"/>
                        <a14:backgroundMark x1="62468" y1="2333" x2="65810"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7344" y="3504079"/>
            <a:ext cx="1989107" cy="30264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p:cNvSpPr/>
          <p:nvPr/>
        </p:nvSpPr>
        <p:spPr>
          <a:xfrm>
            <a:off x="1158949" y="3413051"/>
            <a:ext cx="6177516" cy="2668771"/>
          </a:xfrm>
          <a:prstGeom prst="roundRect">
            <a:avLst>
              <a:gd name="adj" fmla="val 11503"/>
            </a:avLst>
          </a:prstGeom>
          <a:solidFill>
            <a:schemeClr val="accent4">
              <a:lumMod val="20000"/>
              <a:lumOff val="80000"/>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400" b="1" dirty="0" err="1">
                <a:solidFill>
                  <a:srgbClr val="C00000"/>
                </a:solidFill>
                <a:latin typeface="Cambria" panose="02040503050406030204" pitchFamily="18" charset="0"/>
                <a:ea typeface="Cambria" panose="02040503050406030204" pitchFamily="18" charset="0"/>
              </a:rPr>
              <a:t>Họ</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biết</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trồng</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dâu</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nuôi</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tằm</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dệt</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vải</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làm</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thủy</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lợi</a:t>
            </a:r>
            <a:r>
              <a:rPr lang="en-US" sz="4400" b="1" dirty="0">
                <a:solidFill>
                  <a:srgbClr val="C00000"/>
                </a:solidFill>
                <a:latin typeface="Cambria" panose="02040503050406030204" pitchFamily="18" charset="0"/>
                <a:ea typeface="Cambria" panose="02040503050406030204" pitchFamily="18" charset="0"/>
              </a:rPr>
              <a:t>, ...</a:t>
            </a:r>
            <a:endPar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71" t="21280" r="12127" b="16999"/>
          <a:stretch>
            <a:fillRect/>
          </a:stretch>
        </p:blipFill>
        <p:spPr>
          <a:xfrm>
            <a:off x="0" y="0"/>
            <a:ext cx="12188816" cy="6858000"/>
          </a:xfrm>
          <a:prstGeom prst="rect">
            <a:avLst/>
          </a:prstGeom>
        </p:spPr>
      </p:pic>
      <p:pic>
        <p:nvPicPr>
          <p:cNvPr id="2050"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a:off x="1924332" y="-272955"/>
            <a:ext cx="5036025" cy="11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rot="10800000">
            <a:off x="6960357" y="-573206"/>
            <a:ext cx="3307311" cy="1146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404735" y="344774"/>
            <a:ext cx="11422504" cy="625089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p:cNvSpPr/>
          <p:nvPr/>
        </p:nvSpPr>
        <p:spPr>
          <a:xfrm>
            <a:off x="233916" y="0"/>
            <a:ext cx="11610753" cy="2424223"/>
          </a:xfrm>
          <a:prstGeom prst="roundRect">
            <a:avLst>
              <a:gd name="adj" fmla="val 11503"/>
            </a:avLst>
          </a:prstGeom>
          <a:solidFill>
            <a:schemeClr val="accent6">
              <a:lumMod val="20000"/>
              <a:lumOff val="80000"/>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C00000"/>
                </a:solidFill>
                <a:latin typeface="Cambria" panose="02040503050406030204" pitchFamily="18" charset="0"/>
                <a:ea typeface="Cambria" panose="02040503050406030204" pitchFamily="18" charset="0"/>
              </a:rPr>
              <a:t>Trong các loại trống đồng Đông Sơn, trống đồng Ngọc Lũ được coi là tiêu biểu nhất. Trống như một bộ sử thu nhỏ giúp người đời sau phần nào hiểu được đời sống vật chất và tinh thần của cư dân Việt cổ.</a:t>
            </a:r>
            <a:endPar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pic>
        <p:nvPicPr>
          <p:cNvPr id="1026" name="Picture 2" descr="MẶT TRỐNG ĐỒNG NGỌC LŨ ĐÚC CHÌM TINH XẢO 50CM - Trang trí nhà cửa khá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4884" y="2596116"/>
            <a:ext cx="3687726" cy="3687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ống Đồng Ngọc Lũ DK 50cm Hoa Văn Chìm | Đúc Đồng Bảo L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6883" y="2668772"/>
            <a:ext cx="3944679" cy="3615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71" t="21280" r="12127" b="16999"/>
          <a:stretch>
            <a:fillRect/>
          </a:stretch>
        </p:blipFill>
        <p:spPr>
          <a:xfrm>
            <a:off x="0" y="0"/>
            <a:ext cx="12188816" cy="6858000"/>
          </a:xfrm>
          <a:prstGeom prst="rect">
            <a:avLst/>
          </a:prstGeom>
        </p:spPr>
      </p:pic>
      <p:pic>
        <p:nvPicPr>
          <p:cNvPr id="2050"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a:off x="1924332" y="-272955"/>
            <a:ext cx="5036025" cy="11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rot="10800000">
            <a:off x="6960357" y="-573206"/>
            <a:ext cx="3307311" cy="1146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926129" y="228600"/>
            <a:ext cx="10497245" cy="5727433"/>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backgroundRemoval t="56250" b="82292" l="11201" r="44363">
                        <a14:foregroundMark x1="11786" y1="57292" x2="11713" y2="74089"/>
                        <a14:foregroundMark x1="11713" y1="74089" x2="18960" y2="80078"/>
                        <a14:foregroundMark x1="18960" y1="80078" x2="24012" y2="81901"/>
                        <a14:foregroundMark x1="12445" y1="58464" x2="11201" y2="79948"/>
                        <a14:foregroundMark x1="35359" y1="80208" x2="38580" y2="79036"/>
                        <a14:foregroundMark x1="38580" y1="79036" x2="40044" y2="77214"/>
                        <a14:foregroundMark x1="40849" y1="75130" x2="43631" y2="79688"/>
                        <a14:foregroundMark x1="43631" y1="79688" x2="44363" y2="82292"/>
                        <a14:foregroundMark x1="39605" y1="79167" x2="42460" y2="80208"/>
                        <a14:backgroundMark x1="18009" y1="56771" x2="24524" y2="63281"/>
                        <a14:backgroundMark x1="24524" y1="63281" x2="36896" y2="65755"/>
                        <a14:backgroundMark x1="36896" y1="65755" x2="40776" y2="67839"/>
                        <a14:backgroundMark x1="36823" y1="71354" x2="40337" y2="72135"/>
                        <a14:backgroundMark x1="40337" y1="72135" x2="41288" y2="71094"/>
                        <a14:backgroundMark x1="40776" y1="71745" x2="43411" y2="73177"/>
                        <a14:backgroundMark x1="17350" y1="57422" x2="24158" y2="64974"/>
                        <a14:backgroundMark x1="24158" y1="64974" x2="24671" y2="64974"/>
                      </a14:backgroundRemoval>
                    </a14:imgEffect>
                  </a14:imgLayer>
                </a14:imgProps>
              </a:ext>
            </a:extLst>
          </a:blip>
          <a:srcRect l="10971" t="53423" r="52784" b="16999"/>
          <a:stretch>
            <a:fillRect/>
          </a:stretch>
        </p:blipFill>
        <p:spPr>
          <a:xfrm>
            <a:off x="1" y="4122534"/>
            <a:ext cx="4781550" cy="2735466"/>
          </a:xfrm>
          <a:prstGeom prst="rect">
            <a:avLst/>
          </a:prstGeom>
        </p:spPr>
      </p:pic>
      <p:sp>
        <p:nvSpPr>
          <p:cNvPr id="9" name="TextBox 8"/>
          <p:cNvSpPr txBox="1"/>
          <p:nvPr/>
        </p:nvSpPr>
        <p:spPr>
          <a:xfrm>
            <a:off x="1181100" y="1516097"/>
            <a:ext cx="10125075" cy="2954655"/>
          </a:xfrm>
          <a:prstGeom prst="rect">
            <a:avLst/>
          </a:prstGeom>
          <a:noFill/>
        </p:spPr>
        <p:txBody>
          <a:bodyPr wrap="square" lIns="0" tIns="0" rIns="0" bIns="0" rtlCol="0">
            <a:spAutoFit/>
          </a:bodyPr>
          <a:lstStyle/>
          <a:p>
            <a:pPr marL="342900" lvl="0" indent="-342900" algn="just">
              <a:buFont typeface="Wingdings" panose="05000000000000000000" pitchFamily="2" charset="2"/>
              <a:buChar char="q"/>
            </a:pPr>
            <a:r>
              <a:rPr lang="vi-VN" sz="2400" i="1" dirty="0">
                <a:solidFill>
                  <a:srgbClr val="002060"/>
                </a:solidFill>
                <a:latin typeface="Calibri" panose="020F0502020204030204" pitchFamily="34" charset="0"/>
                <a:ea typeface="AvantGarde" panose="00000400000000000000" pitchFamily="2" charset="0"/>
                <a:cs typeface="Calibri" panose="020F0502020204030204" pitchFamily="34" charset="0"/>
              </a:rPr>
              <a:t>Xác định được hệ thống sông Hồng trên bản đồ hoặc lược đồ.</a:t>
            </a:r>
          </a:p>
          <a:p>
            <a:pPr marL="342900" lvl="0" indent="-342900" algn="just">
              <a:buFont typeface="Wingdings" panose="05000000000000000000" pitchFamily="2" charset="2"/>
              <a:buChar char="q"/>
            </a:pPr>
            <a:r>
              <a:rPr lang="vi-VN" sz="2400" i="1" dirty="0">
                <a:solidFill>
                  <a:srgbClr val="002060"/>
                </a:solidFill>
                <a:latin typeface="Calibri" panose="020F0502020204030204" pitchFamily="34" charset="0"/>
                <a:ea typeface="AvantGarde" panose="00000400000000000000" pitchFamily="2" charset="0"/>
                <a:cs typeface="Calibri" panose="020F0502020204030204" pitchFamily="34" charset="0"/>
              </a:rPr>
              <a:t>Kể được một số tên gọi khác của sông Hồng.</a:t>
            </a:r>
          </a:p>
          <a:p>
            <a:pPr marL="342900" lvl="0" indent="-342900" algn="just">
              <a:buFont typeface="Wingdings" panose="05000000000000000000" pitchFamily="2" charset="2"/>
              <a:buChar char="q"/>
            </a:pPr>
            <a:r>
              <a:rPr lang="vi-VN" sz="2400" i="1" dirty="0">
                <a:solidFill>
                  <a:srgbClr val="002060"/>
                </a:solidFill>
                <a:latin typeface="Calibri" panose="020F0502020204030204" pitchFamily="34" charset="0"/>
                <a:ea typeface="AvantGarde" panose="00000400000000000000" pitchFamily="2" charset="0"/>
                <a:cs typeface="Calibri" panose="020F0502020204030204" pitchFamily="34" charset="0"/>
              </a:rPr>
              <a:t>Sưu tầm, sử dụng tư liệu lịch sử (tranh, ảnh, đoạn trích tư liệu,… ), trình bày được một số thành tựu tiêu biểu của văn minh sông Hồng.</a:t>
            </a:r>
          </a:p>
          <a:p>
            <a:pPr marL="342900" lvl="0" indent="-342900" algn="just">
              <a:buFont typeface="Wingdings" panose="05000000000000000000" pitchFamily="2" charset="2"/>
              <a:buChar char="q"/>
            </a:pPr>
            <a:r>
              <a:rPr lang="vi-VN" sz="2400" i="1" dirty="0">
                <a:solidFill>
                  <a:srgbClr val="002060"/>
                </a:solidFill>
                <a:latin typeface="Calibri" panose="020F0502020204030204" pitchFamily="34" charset="0"/>
                <a:ea typeface="AvantGarde" panose="00000400000000000000" pitchFamily="2" charset="0"/>
                <a:cs typeface="Calibri" panose="020F0502020204030204" pitchFamily="34" charset="0"/>
              </a:rPr>
              <a:t>Mô tả được một số nét cơ bản về đời sống vật chất và tinh thần của người Việt cổ thông qua quan sát một số hình ảnh về cuộc sống của người Việt cổ trong hoa văn trên trống đồng Đông Sơn, kết hợp với một số truyền thuyết (ví dụ: Sơn Tinh, Thủy Tinh, sự tích Bánh chưng, bánh giầy, …)</a:t>
            </a:r>
          </a:p>
        </p:txBody>
      </p:sp>
      <p:pic>
        <p:nvPicPr>
          <p:cNvPr id="3" name="Picture 2"/>
          <p:cNvPicPr>
            <a:picLocks noChangeAspect="1"/>
          </p:cNvPicPr>
          <p:nvPr/>
        </p:nvPicPr>
        <p:blipFill>
          <a:blip r:embed="rId7"/>
          <a:stretch>
            <a:fillRect/>
          </a:stretch>
        </p:blipFill>
        <p:spPr>
          <a:xfrm>
            <a:off x="2591630" y="0"/>
            <a:ext cx="7218290" cy="1609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p:cNvSpPr/>
          <p:nvPr/>
        </p:nvSpPr>
        <p:spPr>
          <a:xfrm>
            <a:off x="299802" y="164737"/>
            <a:ext cx="11722309" cy="655850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552894" y="819406"/>
            <a:ext cx="11344939" cy="645160"/>
          </a:xfrm>
          <a:prstGeom prst="rect">
            <a:avLst/>
          </a:prstGeom>
        </p:spPr>
        <p:txBody>
          <a:bodyPr wrap="square">
            <a:spAutoFit/>
          </a:bodyPr>
          <a:lstStyle/>
          <a:p>
            <a:pPr lvl="0" algn="ctr"/>
            <a:r>
              <a:rPr lang="en-US" sz="3600" b="1" dirty="0" err="1">
                <a:solidFill>
                  <a:srgbClr val="002060"/>
                </a:solidFill>
                <a:latin typeface="Cambria" panose="02040503050406030204" pitchFamily="18" charset="0"/>
                <a:ea typeface="Cambria" panose="02040503050406030204" pitchFamily="18" charset="0"/>
              </a:rPr>
              <a:t>Kể</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lại</a:t>
            </a:r>
            <a:r>
              <a:rPr lang="en-US" sz="3600" b="1" dirty="0">
                <a:solidFill>
                  <a:srgbClr val="002060"/>
                </a:solidFill>
                <a:latin typeface="Cambria" panose="02040503050406030204" pitchFamily="18" charset="0"/>
                <a:ea typeface="Cambria" panose="02040503050406030204" pitchFamily="18" charset="0"/>
              </a:rPr>
              <a:t> sơ lược </a:t>
            </a:r>
            <a:r>
              <a:rPr lang="en-US" sz="3600" b="1" dirty="0" err="1">
                <a:solidFill>
                  <a:srgbClr val="002060"/>
                </a:solidFill>
                <a:latin typeface="Cambria" panose="02040503050406030204" pitchFamily="18" charset="0"/>
                <a:ea typeface="Cambria" panose="02040503050406030204" pitchFamily="18" charset="0"/>
              </a:rPr>
              <a:t>câu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chuyện</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Sơn Tinh Thủy Tinh</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5" name="TextBox 4"/>
          <p:cNvSpPr txBox="1"/>
          <p:nvPr/>
        </p:nvSpPr>
        <p:spPr>
          <a:xfrm>
            <a:off x="0" y="131198"/>
            <a:ext cx="4401879" cy="646331"/>
          </a:xfrm>
          <a:custGeom>
            <a:avLst/>
            <a:gdLst>
              <a:gd name="connsiteX0" fmla="*/ 0 w 4401879"/>
              <a:gd name="connsiteY0" fmla="*/ 0 h 646331"/>
              <a:gd name="connsiteX1" fmla="*/ 4401879 w 4401879"/>
              <a:gd name="connsiteY1" fmla="*/ 0 h 646331"/>
              <a:gd name="connsiteX2" fmla="*/ 4401879 w 4401879"/>
              <a:gd name="connsiteY2" fmla="*/ 646331 h 646331"/>
              <a:gd name="connsiteX3" fmla="*/ 0 w 4401879"/>
              <a:gd name="connsiteY3" fmla="*/ 646331 h 646331"/>
              <a:gd name="connsiteX4" fmla="*/ 0 w 4401879"/>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879" h="646331" fill="none" extrusionOk="0">
                <a:moveTo>
                  <a:pt x="0" y="0"/>
                </a:moveTo>
                <a:cubicBezTo>
                  <a:pt x="675760" y="5222"/>
                  <a:pt x="2275108" y="24918"/>
                  <a:pt x="4401879" y="0"/>
                </a:cubicBezTo>
                <a:cubicBezTo>
                  <a:pt x="4402133" y="82799"/>
                  <a:pt x="4421657" y="500035"/>
                  <a:pt x="4401879" y="646331"/>
                </a:cubicBezTo>
                <a:cubicBezTo>
                  <a:pt x="2503043" y="481570"/>
                  <a:pt x="1036372" y="764481"/>
                  <a:pt x="0" y="646331"/>
                </a:cubicBezTo>
                <a:cubicBezTo>
                  <a:pt x="-25800" y="331639"/>
                  <a:pt x="10771" y="187809"/>
                  <a:pt x="0" y="0"/>
                </a:cubicBezTo>
                <a:close/>
              </a:path>
              <a:path w="4401879" h="646331" stroke="0" extrusionOk="0">
                <a:moveTo>
                  <a:pt x="0" y="0"/>
                </a:moveTo>
                <a:cubicBezTo>
                  <a:pt x="1660352" y="11849"/>
                  <a:pt x="2303284" y="-161459"/>
                  <a:pt x="4401879" y="0"/>
                </a:cubicBezTo>
                <a:cubicBezTo>
                  <a:pt x="4376697" y="272270"/>
                  <a:pt x="4455781" y="451941"/>
                  <a:pt x="4401879" y="646331"/>
                </a:cubicBezTo>
                <a:cubicBezTo>
                  <a:pt x="3787361" y="500471"/>
                  <a:pt x="1673564" y="568007"/>
                  <a:pt x="0" y="646331"/>
                </a:cubicBezTo>
                <a:cubicBezTo>
                  <a:pt x="45562" y="351981"/>
                  <a:pt x="-52553" y="181843"/>
                  <a:pt x="0" y="0"/>
                </a:cubicBezTo>
                <a:close/>
              </a:path>
            </a:pathLst>
          </a:custGeom>
          <a:solidFill>
            <a:srgbClr val="CCFF99"/>
          </a:solidFill>
          <a:ln w="38100">
            <a:solidFill>
              <a:srgbClr val="1FAE98"/>
            </a:solidFill>
            <a:prstDash val="sys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Đời sống </a:t>
            </a:r>
            <a:r>
              <a:rPr kumimoji="0" lang="en-US" sz="3600" b="0" i="1"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tinh</a:t>
            </a:r>
            <a:r>
              <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0" i="1"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thần</a:t>
            </a:r>
            <a:endParaRPr kumimoji="0" lang="vi-VN" sz="36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050" name="Picture 2" descr="TRUYỆN SƠN TINH THUỶ TINH | Mầm non Họa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330" y="1793875"/>
            <a:ext cx="7830820" cy="44538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additive="base">
                                        <p:cTn id="10" dur="500" fill="hold"/>
                                        <p:tgtEl>
                                          <p:spTgt spid="2050"/>
                                        </p:tgtEl>
                                        <p:attrNameLst>
                                          <p:attrName>ppt_x</p:attrName>
                                        </p:attrNameLst>
                                      </p:cBhvr>
                                      <p:tavLst>
                                        <p:tav tm="0">
                                          <p:val>
                                            <p:strVal val="#ppt_x"/>
                                          </p:val>
                                        </p:tav>
                                        <p:tav tm="100000">
                                          <p:val>
                                            <p:strVal val="#ppt_x"/>
                                          </p:val>
                                        </p:tav>
                                      </p:tavLst>
                                    </p:anim>
                                    <p:anim calcmode="lin" valueType="num">
                                      <p:cBhvr additive="base">
                                        <p:cTn id="1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71" t="21280" r="12127" b="16999"/>
          <a:stretch>
            <a:fillRect/>
          </a:stretch>
        </p:blipFill>
        <p:spPr>
          <a:xfrm>
            <a:off x="0" y="0"/>
            <a:ext cx="12188816" cy="6858000"/>
          </a:xfrm>
          <a:prstGeom prst="rect">
            <a:avLst/>
          </a:prstGeom>
        </p:spPr>
      </p:pic>
      <p:pic>
        <p:nvPicPr>
          <p:cNvPr id="2050"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a:off x="1924332" y="-272955"/>
            <a:ext cx="5036025" cy="11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rot="10800000">
            <a:off x="6960357" y="-573206"/>
            <a:ext cx="3307311" cy="1146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383470" y="265815"/>
            <a:ext cx="11422504" cy="6517757"/>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897025" y="588398"/>
            <a:ext cx="7821132" cy="1753235"/>
          </a:xfrm>
          <a:custGeom>
            <a:avLst/>
            <a:gdLst>
              <a:gd name="connsiteX0" fmla="*/ 0 w 7821132"/>
              <a:gd name="connsiteY0" fmla="*/ 0 h 1754326"/>
              <a:gd name="connsiteX1" fmla="*/ 7821132 w 7821132"/>
              <a:gd name="connsiteY1" fmla="*/ 0 h 1754326"/>
              <a:gd name="connsiteX2" fmla="*/ 7821132 w 7821132"/>
              <a:gd name="connsiteY2" fmla="*/ 1754326 h 1754326"/>
              <a:gd name="connsiteX3" fmla="*/ 0 w 7821132"/>
              <a:gd name="connsiteY3" fmla="*/ 1754326 h 1754326"/>
              <a:gd name="connsiteX4" fmla="*/ 0 w 7821132"/>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132" h="1754326" fill="none" extrusionOk="0">
                <a:moveTo>
                  <a:pt x="0" y="0"/>
                </a:moveTo>
                <a:cubicBezTo>
                  <a:pt x="3342831" y="5222"/>
                  <a:pt x="6967075" y="24918"/>
                  <a:pt x="7821132" y="0"/>
                </a:cubicBezTo>
                <a:cubicBezTo>
                  <a:pt x="7885707" y="239465"/>
                  <a:pt x="7723059" y="1500058"/>
                  <a:pt x="7821132" y="1754326"/>
                </a:cubicBezTo>
                <a:cubicBezTo>
                  <a:pt x="5524921" y="1589565"/>
                  <a:pt x="967595" y="1872476"/>
                  <a:pt x="0" y="1754326"/>
                </a:cubicBezTo>
                <a:cubicBezTo>
                  <a:pt x="-8328" y="1287393"/>
                  <a:pt x="-71301" y="628243"/>
                  <a:pt x="0" y="0"/>
                </a:cubicBezTo>
                <a:close/>
              </a:path>
              <a:path w="7821132" h="1754326" stroke="0" extrusionOk="0">
                <a:moveTo>
                  <a:pt x="0" y="0"/>
                </a:moveTo>
                <a:cubicBezTo>
                  <a:pt x="3325048" y="11849"/>
                  <a:pt x="6429610" y="-161459"/>
                  <a:pt x="7821132" y="0"/>
                </a:cubicBezTo>
                <a:cubicBezTo>
                  <a:pt x="7795318" y="606792"/>
                  <a:pt x="7674602" y="1569389"/>
                  <a:pt x="7821132" y="1754326"/>
                </a:cubicBezTo>
                <a:cubicBezTo>
                  <a:pt x="4165391" y="1608466"/>
                  <a:pt x="2844829" y="1676002"/>
                  <a:pt x="0" y="1754326"/>
                </a:cubicBezTo>
                <a:cubicBezTo>
                  <a:pt x="-86507" y="1268396"/>
                  <a:pt x="-134028" y="800933"/>
                  <a:pt x="0" y="0"/>
                </a:cubicBezTo>
                <a:close/>
              </a:path>
            </a:pathLst>
          </a:custGeom>
          <a:solidFill>
            <a:srgbClr val="CCFF99"/>
          </a:solidFill>
          <a:ln w="38100">
            <a:solidFill>
              <a:srgbClr val="1FAE98"/>
            </a:solidFill>
            <a:prstDash val="sysDash"/>
          </a:ln>
        </p:spPr>
        <p:txBody>
          <a:bodyPr wrap="square">
            <a:spAutoFit/>
          </a:bodyPr>
          <a:lstStyle/>
          <a:p>
            <a:pPr lvl="0" algn="just">
              <a:defRPr/>
            </a:pPr>
            <a:r>
              <a:rPr lang="vi-VN" sz="3600" dirty="0">
                <a:solidFill>
                  <a:prstClr val="black"/>
                </a:solidFill>
                <a:cs typeface="Arial" panose="020B0604020202020204" pitchFamily="34" charset="0"/>
              </a:rPr>
              <a:t>Qua câu chuyện đó, em biết điều gì về đời sống tinh thần của người Việt cổ?</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p:cNvSpPr txBox="1"/>
          <p:nvPr/>
        </p:nvSpPr>
        <p:spPr>
          <a:xfrm>
            <a:off x="3046429" y="2939812"/>
            <a:ext cx="8489896" cy="1754326"/>
          </a:xfrm>
          <a:custGeom>
            <a:avLst/>
            <a:gdLst>
              <a:gd name="connsiteX0" fmla="*/ 0 w 8489896"/>
              <a:gd name="connsiteY0" fmla="*/ 0 h 1754326"/>
              <a:gd name="connsiteX1" fmla="*/ 8489896 w 8489896"/>
              <a:gd name="connsiteY1" fmla="*/ 0 h 1754326"/>
              <a:gd name="connsiteX2" fmla="*/ 8489896 w 8489896"/>
              <a:gd name="connsiteY2" fmla="*/ 1754326 h 1754326"/>
              <a:gd name="connsiteX3" fmla="*/ 0 w 8489896"/>
              <a:gd name="connsiteY3" fmla="*/ 1754326 h 1754326"/>
              <a:gd name="connsiteX4" fmla="*/ 0 w 8489896"/>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9896" h="1754326" fill="none" extrusionOk="0">
                <a:moveTo>
                  <a:pt x="0" y="0"/>
                </a:moveTo>
                <a:cubicBezTo>
                  <a:pt x="1854484" y="5222"/>
                  <a:pt x="6122497" y="24918"/>
                  <a:pt x="8489896" y="0"/>
                </a:cubicBezTo>
                <a:cubicBezTo>
                  <a:pt x="8554471" y="239465"/>
                  <a:pt x="8391823" y="1500058"/>
                  <a:pt x="8489896" y="1754326"/>
                </a:cubicBezTo>
                <a:cubicBezTo>
                  <a:pt x="6117850" y="1589565"/>
                  <a:pt x="1079892" y="1872476"/>
                  <a:pt x="0" y="1754326"/>
                </a:cubicBezTo>
                <a:cubicBezTo>
                  <a:pt x="-8328" y="1287393"/>
                  <a:pt x="-71301" y="628243"/>
                  <a:pt x="0" y="0"/>
                </a:cubicBezTo>
                <a:close/>
              </a:path>
              <a:path w="8489896" h="1754326" stroke="0" extrusionOk="0">
                <a:moveTo>
                  <a:pt x="0" y="0"/>
                </a:moveTo>
                <a:cubicBezTo>
                  <a:pt x="1297210" y="11849"/>
                  <a:pt x="5770925" y="-161459"/>
                  <a:pt x="8489896" y="0"/>
                </a:cubicBezTo>
                <a:cubicBezTo>
                  <a:pt x="8464082" y="606792"/>
                  <a:pt x="8343366" y="1569389"/>
                  <a:pt x="8489896" y="1754326"/>
                </a:cubicBezTo>
                <a:cubicBezTo>
                  <a:pt x="4785465" y="1608466"/>
                  <a:pt x="2109278" y="1676002"/>
                  <a:pt x="0" y="1754326"/>
                </a:cubicBezTo>
                <a:cubicBezTo>
                  <a:pt x="-86507" y="1268396"/>
                  <a:pt x="-134028" y="800933"/>
                  <a:pt x="0" y="0"/>
                </a:cubicBezTo>
                <a:close/>
              </a:path>
            </a:pathLst>
          </a:custGeom>
          <a:solidFill>
            <a:srgbClr val="CCFFFF"/>
          </a:solidFill>
          <a:ln w="38100">
            <a:solidFill>
              <a:srgbClr val="72EFA3"/>
            </a:solidFill>
            <a:prstDash val="sysDash"/>
          </a:ln>
        </p:spPr>
        <p:txBody>
          <a:bodyPr wrap="square">
            <a:spAutoFit/>
          </a:bodyPr>
          <a:lstStyle/>
          <a:p>
            <a:pPr lvl="0" algn="just"/>
            <a:r>
              <a:rPr lang="vi-VN" sz="3600" b="1" dirty="0">
                <a:solidFill>
                  <a:prstClr val="black"/>
                </a:solidFill>
                <a:latin typeface="Calibri" panose="020F0502020204030204" pitchFamily="34" charset="0"/>
                <a:cs typeface="Calibri" panose="020F0502020204030204" pitchFamily="34" charset="0"/>
              </a:rPr>
              <a:t>Người Việt cổ có tín ngưỡng thờ cúng tổ tiên, thờ các vị thần như: thần Sông, thần Núi. Họ có tục nhuộm răng đen, ăn trầu</a:t>
            </a:r>
            <a:r>
              <a:rPr lang="en-US" sz="3600" b="1" dirty="0">
                <a:solidFill>
                  <a:prstClr val="black"/>
                </a:solidFill>
                <a:latin typeface="Calibri" panose="020F0502020204030204" pitchFamily="34" charset="0"/>
                <a:cs typeface="Calibri" panose="020F0502020204030204" pitchFamily="34" charset="0"/>
              </a:rPr>
              <a:t>.</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Freeform: Shape 34"/>
          <p:cNvSpPr/>
          <p:nvPr/>
        </p:nvSpPr>
        <p:spPr>
          <a:xfrm>
            <a:off x="1804266" y="2339122"/>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13"/>
          <p:cNvGrpSpPr/>
          <p:nvPr/>
        </p:nvGrpSpPr>
        <p:grpSpPr>
          <a:xfrm>
            <a:off x="542262" y="399597"/>
            <a:ext cx="10788280" cy="5714123"/>
            <a:chOff x="2531495" y="1032417"/>
            <a:chExt cx="6577454" cy="3685128"/>
          </a:xfrm>
        </p:grpSpPr>
        <p:pic>
          <p:nvPicPr>
            <p:cNvPr id="6" name="图片 7"/>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31495" y="1032417"/>
              <a:ext cx="6577454" cy="3685128"/>
            </a:xfrm>
            <a:prstGeom prst="rect">
              <a:avLst/>
            </a:prstGeom>
          </p:spPr>
        </p:pic>
        <p:sp>
          <p:nvSpPr>
            <p:cNvPr id="7" name="矩形 12"/>
            <p:cNvSpPr/>
            <p:nvPr/>
          </p:nvSpPr>
          <p:spPr>
            <a:xfrm>
              <a:off x="2780617" y="1254448"/>
              <a:ext cx="6051534" cy="3203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TextBox 7"/>
          <p:cNvSpPr txBox="1"/>
          <p:nvPr/>
        </p:nvSpPr>
        <p:spPr>
          <a:xfrm>
            <a:off x="1329291" y="1195055"/>
            <a:ext cx="9292634" cy="4031873"/>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ea typeface="Cambria" panose="02040503050406030204" pitchFamily="18" charset="0"/>
              </a:rPr>
              <a:t>Sông Hồng là một trong những con sông dài nhất Việt Nam. Sông Hồng bồi đắp phù sa cho đồng bằng, thuận lợi cho phát triển nông nghiệp. Trên lưu vực dòng sông này đã hình thành một nền văn minh của người Việt cổ, cách ngày nay khoảng 2700 năm với đời sống vật chất và tinh thần phong phú. Nhiều phong tục tập quán của người Việt cổ vẫn được duy trì đến ngày nay</a:t>
            </a:r>
            <a:endParaRPr lang="en-US" sz="3200" b="1"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ETNAM MAP — Stuart Holmes"/>
          <p:cNvPicPr>
            <a:picLocks noChangeAspect="1" noChangeArrowheads="1"/>
          </p:cNvPicPr>
          <p:nvPr/>
        </p:nvPicPr>
        <p:blipFill rotWithShape="1">
          <a:blip r:embed="rId2">
            <a:extLst>
              <a:ext uri="{28A0092B-C50C-407E-A947-70E740481C1C}">
                <a14:useLocalDpi xmlns:a14="http://schemas.microsoft.com/office/drawing/2010/main" val="0"/>
              </a:ext>
            </a:extLst>
          </a:blip>
          <a:srcRect t="5797" b="13043"/>
          <a:stretch>
            <a:fillRect/>
          </a:stretch>
        </p:blipFill>
        <p:spPr bwMode="auto">
          <a:xfrm>
            <a:off x="569843" y="-10070"/>
            <a:ext cx="5698435" cy="68680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IETNAM MAP — Stuart Holmes"/>
          <p:cNvPicPr>
            <a:picLocks noChangeAspect="1" noChangeArrowheads="1"/>
          </p:cNvPicPr>
          <p:nvPr/>
        </p:nvPicPr>
        <p:blipFill rotWithShape="1">
          <a:blip r:embed="rId2">
            <a:extLst>
              <a:ext uri="{28A0092B-C50C-407E-A947-70E740481C1C}">
                <a14:useLocalDpi xmlns:a14="http://schemas.microsoft.com/office/drawing/2010/main" val="0"/>
              </a:ext>
            </a:extLst>
          </a:blip>
          <a:srcRect t="5797" r="95000" b="13043"/>
          <a:stretch>
            <a:fillRect/>
          </a:stretch>
        </p:blipFill>
        <p:spPr bwMode="auto">
          <a:xfrm>
            <a:off x="0" y="-10070"/>
            <a:ext cx="854765" cy="68680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VIETNAM MAP — Stuart Holmes"/>
          <p:cNvPicPr>
            <a:picLocks noChangeAspect="1" noChangeArrowheads="1"/>
          </p:cNvPicPr>
          <p:nvPr/>
        </p:nvPicPr>
        <p:blipFill rotWithShape="1">
          <a:blip r:embed="rId2">
            <a:extLst>
              <a:ext uri="{28A0092B-C50C-407E-A947-70E740481C1C}">
                <a14:useLocalDpi xmlns:a14="http://schemas.microsoft.com/office/drawing/2010/main" val="0"/>
              </a:ext>
            </a:extLst>
          </a:blip>
          <a:srcRect l="94535" t="5797" b="13043"/>
          <a:stretch>
            <a:fillRect/>
          </a:stretch>
        </p:blipFill>
        <p:spPr bwMode="auto">
          <a:xfrm>
            <a:off x="6268278" y="-10070"/>
            <a:ext cx="5923722" cy="68680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87566" y="1337693"/>
            <a:ext cx="7056784" cy="2769989"/>
          </a:xfrm>
          <a:prstGeom prst="rect">
            <a:avLst/>
          </a:prstGeom>
          <a:noFill/>
        </p:spPr>
        <p:txBody>
          <a:bodyPr wrap="square" lIns="0" tIns="0" rIns="0" bIns="0" rtlCol="0">
            <a:spAutoFit/>
          </a:bodyPr>
          <a:lstStyle/>
          <a:p>
            <a:pPr lvl="0" algn="ctr"/>
            <a:r>
              <a:rPr lang="vi-VN" sz="6000" b="1" dirty="0">
                <a:solidFill>
                  <a:srgbClr val="002060"/>
                </a:solidFill>
                <a:latin typeface="Cambria" panose="02040503050406030204" pitchFamily="18" charset="0"/>
                <a:ea typeface="Cambria" panose="02040503050406030204" pitchFamily="18" charset="0"/>
                <a:cs typeface="Pattaya" panose="00000500000000000000" pitchFamily="2" charset="-34"/>
              </a:rPr>
              <a:t>Hoạt động 1: Tìm hiểu về vị trí và tên gọi của sông Hồng </a:t>
            </a:r>
            <a:endParaRPr kumimoji="0" lang="vi-V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11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11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100" fill="hold"/>
                                            <p:tgtEl>
                                              <p:spTgt spid="8"/>
                                            </p:tgtEl>
                                            <p:attrNameLst>
                                              <p:attrName>ppt_x</p:attrName>
                                            </p:attrNameLst>
                                          </p:cBhvr>
                                          <p:tavLst>
                                            <p:tav tm="0">
                                              <p:val>
                                                <p:strVal val="#ppt_x"/>
                                              </p:val>
                                            </p:tav>
                                            <p:tav tm="100000">
                                              <p:val>
                                                <p:strVal val="#ppt_x"/>
                                              </p:val>
                                            </p:tav>
                                          </p:tavLst>
                                        </p:anim>
                                        <p:anim calcmode="lin" valueType="num">
                                          <p:cBhvr additive="base">
                                            <p:cTn id="8" dur="11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0943" t="20970" r="11722" b="16705"/>
          <a:stretch>
            <a:fillRect/>
          </a:stretch>
        </p:blipFill>
        <p:spPr>
          <a:xfrm>
            <a:off x="0" y="0"/>
            <a:ext cx="12207833" cy="6858000"/>
          </a:xfrm>
          <a:prstGeom prst="rect">
            <a:avLst/>
          </a:prstGeom>
        </p:spPr>
      </p:pic>
      <p:sp>
        <p:nvSpPr>
          <p:cNvPr id="3" name="Rectangle: Rounded Corners 2"/>
          <p:cNvSpPr/>
          <p:nvPr/>
        </p:nvSpPr>
        <p:spPr>
          <a:xfrm>
            <a:off x="404735" y="344774"/>
            <a:ext cx="11422504" cy="625089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866775" y="562836"/>
            <a:ext cx="10839450" cy="4062730"/>
          </a:xfrm>
          <a:prstGeom prst="rect">
            <a:avLst/>
          </a:prstGeom>
          <a:noFill/>
        </p:spPr>
        <p:txBody>
          <a:bodyPr wrap="square" lIns="0" tIns="0" rIns="0" bIns="0" rtlCol="0">
            <a:spAutoFit/>
          </a:bodyPr>
          <a:lstStyle/>
          <a:p>
            <a:pPr lvl="0" algn="just"/>
            <a:r>
              <a:rPr lang="vi-VN" sz="3200" b="1" dirty="0">
                <a:solidFill>
                  <a:srgbClr val="002060"/>
                </a:solidFill>
                <a:latin typeface="Calibri" panose="020F0502020204030204" pitchFamily="34" charset="0"/>
                <a:cs typeface="Calibri" panose="020F0502020204030204" pitchFamily="34" charset="0"/>
              </a:rPr>
              <a:t>Dựa vào bản đồ địa hình phần đất liền Việt Nam ở Bài 1, trang 7 và thông tin, em hãy:</a:t>
            </a:r>
          </a:p>
          <a:p>
            <a:pPr marL="457200" lvl="0" indent="-457200" algn="just">
              <a:buFont typeface="Arial" panose="020B0604020202020204" pitchFamily="34" charset="0"/>
              <a:buChar char="•"/>
            </a:pPr>
            <a:r>
              <a:rPr lang="vi-VN" sz="4000" dirty="0">
                <a:solidFill>
                  <a:srgbClr val="002060"/>
                </a:solidFill>
                <a:latin typeface="Calibri" panose="020F0502020204030204" pitchFamily="34" charset="0"/>
                <a:cs typeface="Calibri" panose="020F0502020204030204" pitchFamily="34" charset="0"/>
              </a:rPr>
              <a:t>Xác định vị trí sông Hồng </a:t>
            </a:r>
          </a:p>
          <a:p>
            <a:pPr lvl="0" indent="0" algn="just">
              <a:buFont typeface="Arial" panose="020B0604020202020204" pitchFamily="34" charset="0"/>
              <a:buNone/>
            </a:pPr>
            <a:r>
              <a:rPr lang="vi-VN" sz="4000" dirty="0">
                <a:solidFill>
                  <a:srgbClr val="002060"/>
                </a:solidFill>
                <a:latin typeface="Calibri" panose="020F0502020204030204" pitchFamily="34" charset="0"/>
                <a:cs typeface="Calibri" panose="020F0502020204030204" pitchFamily="34" charset="0"/>
              </a:rPr>
              <a:t>trên bản đồ.</a:t>
            </a:r>
          </a:p>
          <a:p>
            <a:pPr marL="457200" lvl="0" indent="-457200" algn="just">
              <a:buFont typeface="Arial" panose="020B0604020202020204" pitchFamily="34" charset="0"/>
              <a:buChar cha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Sông Hồng còn có </a:t>
            </a:r>
          </a:p>
          <a:p>
            <a:pPr lvl="0" indent="0" algn="just">
              <a:buFont typeface="Arial" panose="020B0604020202020204" pitchFamily="34" charset="0"/>
              <a:buNone/>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những tên gọi nào khác?</a:t>
            </a:r>
          </a:p>
          <a:p>
            <a:pPr lvl="0" indent="0" algn="just">
              <a:buFont typeface="Arial" panose="020B0604020202020204" pitchFamily="34" charset="0"/>
              <a:buNone/>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THẢO LUẬN NHÓM ĐÔI</a:t>
            </a:r>
          </a:p>
        </p:txBody>
      </p:sp>
      <p:pic>
        <p:nvPicPr>
          <p:cNvPr id="7" name="Picture 6"/>
          <p:cNvPicPr>
            <a:picLocks noChangeAspect="1"/>
          </p:cNvPicPr>
          <p:nvPr/>
        </p:nvPicPr>
        <p:blipFill>
          <a:blip r:embed="rId4"/>
          <a:stretch>
            <a:fillRect/>
          </a:stretch>
        </p:blipFill>
        <p:spPr>
          <a:xfrm>
            <a:off x="7810500" y="1219018"/>
            <a:ext cx="3914775" cy="52279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0943" t="20970" r="11722" b="16705"/>
          <a:stretch>
            <a:fillRect/>
          </a:stretch>
        </p:blipFill>
        <p:spPr>
          <a:xfrm>
            <a:off x="0" y="0"/>
            <a:ext cx="12207833" cy="6858000"/>
          </a:xfrm>
          <a:prstGeom prst="rect">
            <a:avLst/>
          </a:prstGeom>
        </p:spPr>
      </p:pic>
      <p:sp>
        <p:nvSpPr>
          <p:cNvPr id="3" name="Rectangle: Rounded Corners 2"/>
          <p:cNvSpPr/>
          <p:nvPr/>
        </p:nvSpPr>
        <p:spPr>
          <a:xfrm>
            <a:off x="404735" y="344774"/>
            <a:ext cx="11422504" cy="625089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3248025" y="871537"/>
            <a:ext cx="5200650" cy="5343525"/>
          </a:xfrm>
          <a:prstGeom prst="rect">
            <a:avLst/>
          </a:prstGeom>
        </p:spPr>
      </p:pic>
      <p:sp>
        <p:nvSpPr>
          <p:cNvPr id="7" name="Freeform: Shape 6"/>
          <p:cNvSpPr/>
          <p:nvPr/>
        </p:nvSpPr>
        <p:spPr>
          <a:xfrm>
            <a:off x="5067300" y="2019300"/>
            <a:ext cx="1981200" cy="1886086"/>
          </a:xfrm>
          <a:custGeom>
            <a:avLst/>
            <a:gdLst>
              <a:gd name="connsiteX0" fmla="*/ 0 w 1981200"/>
              <a:gd name="connsiteY0" fmla="*/ 0 h 1886086"/>
              <a:gd name="connsiteX1" fmla="*/ 47625 w 1981200"/>
              <a:gd name="connsiteY1" fmla="*/ 47625 h 1886086"/>
              <a:gd name="connsiteX2" fmla="*/ 66675 w 1981200"/>
              <a:gd name="connsiteY2" fmla="*/ 85725 h 1886086"/>
              <a:gd name="connsiteX3" fmla="*/ 142875 w 1981200"/>
              <a:gd name="connsiteY3" fmla="*/ 142875 h 1886086"/>
              <a:gd name="connsiteX4" fmla="*/ 161925 w 1981200"/>
              <a:gd name="connsiteY4" fmla="*/ 190500 h 1886086"/>
              <a:gd name="connsiteX5" fmla="*/ 190500 w 1981200"/>
              <a:gd name="connsiteY5" fmla="*/ 209550 h 1886086"/>
              <a:gd name="connsiteX6" fmla="*/ 228600 w 1981200"/>
              <a:gd name="connsiteY6" fmla="*/ 238125 h 1886086"/>
              <a:gd name="connsiteX7" fmla="*/ 285750 w 1981200"/>
              <a:gd name="connsiteY7" fmla="*/ 276225 h 1886086"/>
              <a:gd name="connsiteX8" fmla="*/ 352425 w 1981200"/>
              <a:gd name="connsiteY8" fmla="*/ 323850 h 1886086"/>
              <a:gd name="connsiteX9" fmla="*/ 447675 w 1981200"/>
              <a:gd name="connsiteY9" fmla="*/ 438150 h 1886086"/>
              <a:gd name="connsiteX10" fmla="*/ 476250 w 1981200"/>
              <a:gd name="connsiteY10" fmla="*/ 457200 h 1886086"/>
              <a:gd name="connsiteX11" fmla="*/ 600075 w 1981200"/>
              <a:gd name="connsiteY11" fmla="*/ 552450 h 1886086"/>
              <a:gd name="connsiteX12" fmla="*/ 695325 w 1981200"/>
              <a:gd name="connsiteY12" fmla="*/ 638175 h 1886086"/>
              <a:gd name="connsiteX13" fmla="*/ 704850 w 1981200"/>
              <a:gd name="connsiteY13" fmla="*/ 666750 h 1886086"/>
              <a:gd name="connsiteX14" fmla="*/ 762000 w 1981200"/>
              <a:gd name="connsiteY14" fmla="*/ 714375 h 1886086"/>
              <a:gd name="connsiteX15" fmla="*/ 790575 w 1981200"/>
              <a:gd name="connsiteY15" fmla="*/ 762000 h 1886086"/>
              <a:gd name="connsiteX16" fmla="*/ 876300 w 1981200"/>
              <a:gd name="connsiteY16" fmla="*/ 857250 h 1886086"/>
              <a:gd name="connsiteX17" fmla="*/ 904875 w 1981200"/>
              <a:gd name="connsiteY17" fmla="*/ 866775 h 1886086"/>
              <a:gd name="connsiteX18" fmla="*/ 952500 w 1981200"/>
              <a:gd name="connsiteY18" fmla="*/ 923925 h 1886086"/>
              <a:gd name="connsiteX19" fmla="*/ 1028700 w 1981200"/>
              <a:gd name="connsiteY19" fmla="*/ 1000125 h 1886086"/>
              <a:gd name="connsiteX20" fmla="*/ 1085850 w 1981200"/>
              <a:gd name="connsiteY20" fmla="*/ 1085850 h 1886086"/>
              <a:gd name="connsiteX21" fmla="*/ 1190625 w 1981200"/>
              <a:gd name="connsiteY21" fmla="*/ 1095375 h 1886086"/>
              <a:gd name="connsiteX22" fmla="*/ 1304925 w 1981200"/>
              <a:gd name="connsiteY22" fmla="*/ 1133475 h 1886086"/>
              <a:gd name="connsiteX23" fmla="*/ 1381125 w 1981200"/>
              <a:gd name="connsiteY23" fmla="*/ 1190625 h 1886086"/>
              <a:gd name="connsiteX24" fmla="*/ 1419225 w 1981200"/>
              <a:gd name="connsiteY24" fmla="*/ 1219200 h 1886086"/>
              <a:gd name="connsiteX25" fmla="*/ 1428750 w 1981200"/>
              <a:gd name="connsiteY25" fmla="*/ 1257300 h 1886086"/>
              <a:gd name="connsiteX26" fmla="*/ 1466850 w 1981200"/>
              <a:gd name="connsiteY26" fmla="*/ 1352550 h 1886086"/>
              <a:gd name="connsiteX27" fmla="*/ 1495425 w 1981200"/>
              <a:gd name="connsiteY27" fmla="*/ 1390650 h 1886086"/>
              <a:gd name="connsiteX28" fmla="*/ 1514475 w 1981200"/>
              <a:gd name="connsiteY28" fmla="*/ 1428750 h 1886086"/>
              <a:gd name="connsiteX29" fmla="*/ 1524000 w 1981200"/>
              <a:gd name="connsiteY29" fmla="*/ 1457325 h 1886086"/>
              <a:gd name="connsiteX30" fmla="*/ 1562100 w 1981200"/>
              <a:gd name="connsiteY30" fmla="*/ 1504950 h 1886086"/>
              <a:gd name="connsiteX31" fmla="*/ 1581150 w 1981200"/>
              <a:gd name="connsiteY31" fmla="*/ 1533525 h 1886086"/>
              <a:gd name="connsiteX32" fmla="*/ 1609725 w 1981200"/>
              <a:gd name="connsiteY32" fmla="*/ 1581150 h 1886086"/>
              <a:gd name="connsiteX33" fmla="*/ 1638300 w 1981200"/>
              <a:gd name="connsiteY33" fmla="*/ 1600200 h 1886086"/>
              <a:gd name="connsiteX34" fmla="*/ 1647825 w 1981200"/>
              <a:gd name="connsiteY34" fmla="*/ 1638300 h 1886086"/>
              <a:gd name="connsiteX35" fmla="*/ 1704975 w 1981200"/>
              <a:gd name="connsiteY35" fmla="*/ 1685925 h 1886086"/>
              <a:gd name="connsiteX36" fmla="*/ 1762125 w 1981200"/>
              <a:gd name="connsiteY36" fmla="*/ 1733550 h 1886086"/>
              <a:gd name="connsiteX37" fmla="*/ 1809750 w 1981200"/>
              <a:gd name="connsiteY37" fmla="*/ 1781175 h 1886086"/>
              <a:gd name="connsiteX38" fmla="*/ 1866900 w 1981200"/>
              <a:gd name="connsiteY38" fmla="*/ 1809750 h 1886086"/>
              <a:gd name="connsiteX39" fmla="*/ 1924050 w 1981200"/>
              <a:gd name="connsiteY39" fmla="*/ 1847850 h 1886086"/>
              <a:gd name="connsiteX40" fmla="*/ 1981200 w 1981200"/>
              <a:gd name="connsiteY40" fmla="*/ 1885950 h 188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981200" h="1886086">
                <a:moveTo>
                  <a:pt x="0" y="0"/>
                </a:moveTo>
                <a:cubicBezTo>
                  <a:pt x="15875" y="15875"/>
                  <a:pt x="33842" y="29904"/>
                  <a:pt x="47625" y="47625"/>
                </a:cubicBezTo>
                <a:cubicBezTo>
                  <a:pt x="56342" y="58833"/>
                  <a:pt x="58156" y="74366"/>
                  <a:pt x="66675" y="85725"/>
                </a:cubicBezTo>
                <a:cubicBezTo>
                  <a:pt x="95559" y="124237"/>
                  <a:pt x="103934" y="123404"/>
                  <a:pt x="142875" y="142875"/>
                </a:cubicBezTo>
                <a:cubicBezTo>
                  <a:pt x="149225" y="158750"/>
                  <a:pt x="151987" y="176587"/>
                  <a:pt x="161925" y="190500"/>
                </a:cubicBezTo>
                <a:cubicBezTo>
                  <a:pt x="168579" y="199815"/>
                  <a:pt x="181185" y="202896"/>
                  <a:pt x="190500" y="209550"/>
                </a:cubicBezTo>
                <a:cubicBezTo>
                  <a:pt x="203418" y="218777"/>
                  <a:pt x="215595" y="229021"/>
                  <a:pt x="228600" y="238125"/>
                </a:cubicBezTo>
                <a:cubicBezTo>
                  <a:pt x="247357" y="251255"/>
                  <a:pt x="269561" y="260036"/>
                  <a:pt x="285750" y="276225"/>
                </a:cubicBezTo>
                <a:cubicBezTo>
                  <a:pt x="324365" y="314840"/>
                  <a:pt x="302277" y="298776"/>
                  <a:pt x="352425" y="323850"/>
                </a:cubicBezTo>
                <a:cubicBezTo>
                  <a:pt x="388239" y="371603"/>
                  <a:pt x="405290" y="401820"/>
                  <a:pt x="447675" y="438150"/>
                </a:cubicBezTo>
                <a:cubicBezTo>
                  <a:pt x="456367" y="445600"/>
                  <a:pt x="467779" y="449499"/>
                  <a:pt x="476250" y="457200"/>
                </a:cubicBezTo>
                <a:cubicBezTo>
                  <a:pt x="580306" y="551796"/>
                  <a:pt x="511594" y="517057"/>
                  <a:pt x="600075" y="552450"/>
                </a:cubicBezTo>
                <a:cubicBezTo>
                  <a:pt x="740167" y="727564"/>
                  <a:pt x="522505" y="465355"/>
                  <a:pt x="695325" y="638175"/>
                </a:cubicBezTo>
                <a:cubicBezTo>
                  <a:pt x="702425" y="645275"/>
                  <a:pt x="698238" y="659194"/>
                  <a:pt x="704850" y="666750"/>
                </a:cubicBezTo>
                <a:cubicBezTo>
                  <a:pt x="721179" y="685412"/>
                  <a:pt x="745411" y="695943"/>
                  <a:pt x="762000" y="714375"/>
                </a:cubicBezTo>
                <a:cubicBezTo>
                  <a:pt x="774385" y="728136"/>
                  <a:pt x="779686" y="747028"/>
                  <a:pt x="790575" y="762000"/>
                </a:cubicBezTo>
                <a:cubicBezTo>
                  <a:pt x="800822" y="776090"/>
                  <a:pt x="856066" y="842797"/>
                  <a:pt x="876300" y="857250"/>
                </a:cubicBezTo>
                <a:cubicBezTo>
                  <a:pt x="884470" y="863086"/>
                  <a:pt x="895350" y="863600"/>
                  <a:pt x="904875" y="866775"/>
                </a:cubicBezTo>
                <a:cubicBezTo>
                  <a:pt x="946979" y="929930"/>
                  <a:pt x="897495" y="859753"/>
                  <a:pt x="952500" y="923925"/>
                </a:cubicBezTo>
                <a:cubicBezTo>
                  <a:pt x="1011806" y="993115"/>
                  <a:pt x="944945" y="933121"/>
                  <a:pt x="1028700" y="1000125"/>
                </a:cubicBezTo>
                <a:cubicBezTo>
                  <a:pt x="1034552" y="1011829"/>
                  <a:pt x="1060396" y="1078577"/>
                  <a:pt x="1085850" y="1085850"/>
                </a:cubicBezTo>
                <a:cubicBezTo>
                  <a:pt x="1119570" y="1095484"/>
                  <a:pt x="1155700" y="1092200"/>
                  <a:pt x="1190625" y="1095375"/>
                </a:cubicBezTo>
                <a:cubicBezTo>
                  <a:pt x="1272758" y="1156974"/>
                  <a:pt x="1174992" y="1093496"/>
                  <a:pt x="1304925" y="1133475"/>
                </a:cubicBezTo>
                <a:cubicBezTo>
                  <a:pt x="1347508" y="1146577"/>
                  <a:pt x="1351532" y="1165260"/>
                  <a:pt x="1381125" y="1190625"/>
                </a:cubicBezTo>
                <a:cubicBezTo>
                  <a:pt x="1393178" y="1200956"/>
                  <a:pt x="1406525" y="1209675"/>
                  <a:pt x="1419225" y="1219200"/>
                </a:cubicBezTo>
                <a:cubicBezTo>
                  <a:pt x="1422400" y="1231900"/>
                  <a:pt x="1425154" y="1244713"/>
                  <a:pt x="1428750" y="1257300"/>
                </a:cubicBezTo>
                <a:cubicBezTo>
                  <a:pt x="1436718" y="1285187"/>
                  <a:pt x="1456485" y="1333548"/>
                  <a:pt x="1466850" y="1352550"/>
                </a:cubicBezTo>
                <a:cubicBezTo>
                  <a:pt x="1474452" y="1366487"/>
                  <a:pt x="1487011" y="1377188"/>
                  <a:pt x="1495425" y="1390650"/>
                </a:cubicBezTo>
                <a:cubicBezTo>
                  <a:pt x="1502950" y="1402691"/>
                  <a:pt x="1508882" y="1415699"/>
                  <a:pt x="1514475" y="1428750"/>
                </a:cubicBezTo>
                <a:cubicBezTo>
                  <a:pt x="1518430" y="1437978"/>
                  <a:pt x="1518679" y="1448811"/>
                  <a:pt x="1524000" y="1457325"/>
                </a:cubicBezTo>
                <a:cubicBezTo>
                  <a:pt x="1534775" y="1474565"/>
                  <a:pt x="1549902" y="1488686"/>
                  <a:pt x="1562100" y="1504950"/>
                </a:cubicBezTo>
                <a:cubicBezTo>
                  <a:pt x="1568969" y="1514108"/>
                  <a:pt x="1575083" y="1523817"/>
                  <a:pt x="1581150" y="1533525"/>
                </a:cubicBezTo>
                <a:cubicBezTo>
                  <a:pt x="1590962" y="1549224"/>
                  <a:pt x="1597677" y="1567094"/>
                  <a:pt x="1609725" y="1581150"/>
                </a:cubicBezTo>
                <a:cubicBezTo>
                  <a:pt x="1617175" y="1589842"/>
                  <a:pt x="1628775" y="1593850"/>
                  <a:pt x="1638300" y="1600200"/>
                </a:cubicBezTo>
                <a:cubicBezTo>
                  <a:pt x="1641475" y="1612900"/>
                  <a:pt x="1641330" y="1626934"/>
                  <a:pt x="1647825" y="1638300"/>
                </a:cubicBezTo>
                <a:cubicBezTo>
                  <a:pt x="1659108" y="1658045"/>
                  <a:pt x="1686767" y="1673786"/>
                  <a:pt x="1704975" y="1685925"/>
                </a:cubicBezTo>
                <a:cubicBezTo>
                  <a:pt x="1746891" y="1748798"/>
                  <a:pt x="1695194" y="1681493"/>
                  <a:pt x="1762125" y="1733550"/>
                </a:cubicBezTo>
                <a:cubicBezTo>
                  <a:pt x="1779846" y="1747333"/>
                  <a:pt x="1791593" y="1767970"/>
                  <a:pt x="1809750" y="1781175"/>
                </a:cubicBezTo>
                <a:cubicBezTo>
                  <a:pt x="1826975" y="1793702"/>
                  <a:pt x="1848503" y="1799018"/>
                  <a:pt x="1866900" y="1809750"/>
                </a:cubicBezTo>
                <a:cubicBezTo>
                  <a:pt x="1886676" y="1821286"/>
                  <a:pt x="1906172" y="1833547"/>
                  <a:pt x="1924050" y="1847850"/>
                </a:cubicBezTo>
                <a:cubicBezTo>
                  <a:pt x="1977288" y="1890440"/>
                  <a:pt x="1940425" y="1885950"/>
                  <a:pt x="1981200" y="18859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45"/>
          <p:cNvSpPr>
            <a:spLocks noChangeArrowheads="1"/>
          </p:cNvSpPr>
          <p:nvPr/>
        </p:nvSpPr>
        <p:spPr bwMode="auto">
          <a:xfrm flipH="1">
            <a:off x="6508750" y="866775"/>
            <a:ext cx="2978150" cy="575965"/>
          </a:xfrm>
          <a:prstGeom prst="wedgeRoundRectCallout">
            <a:avLst>
              <a:gd name="adj1" fmla="val 57674"/>
              <a:gd name="adj2" fmla="val 350661"/>
              <a:gd name="adj3" fmla="val 16667"/>
            </a:avLst>
          </a:prstGeom>
          <a:solidFill>
            <a:srgbClr val="FF0066"/>
          </a:solidFill>
          <a:ln w="9525">
            <a:solidFill>
              <a:schemeClr val="tx1"/>
            </a:solidFill>
            <a:miter lim="800000"/>
          </a:ln>
        </p:spPr>
        <p:txBody>
          <a:bodyPr lIns="0" tIns="0" rIns="0" bIns="0"/>
          <a:lstStyle/>
          <a:p>
            <a:pPr algn="ctr" eaLnBrk="1" hangingPunct="1"/>
            <a:r>
              <a:rPr lang="en-US" sz="3200" b="1" i="1" dirty="0">
                <a:solidFill>
                  <a:srgbClr val="FFFFFF"/>
                </a:solidFill>
                <a:latin typeface="Cambria" panose="02040503050406030204" pitchFamily="18" charset="0"/>
                <a:ea typeface="Cambria" panose="02040503050406030204" pitchFamily="18" charset="0"/>
              </a:rPr>
              <a:t>SÔNG HỒNG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71" t="21280" r="12127" b="16999"/>
          <a:stretch>
            <a:fillRect/>
          </a:stretch>
        </p:blipFill>
        <p:spPr>
          <a:xfrm>
            <a:off x="0" y="0"/>
            <a:ext cx="12188816" cy="6858000"/>
          </a:xfrm>
          <a:prstGeom prst="rect">
            <a:avLst/>
          </a:prstGeom>
        </p:spPr>
      </p:pic>
      <p:pic>
        <p:nvPicPr>
          <p:cNvPr id="2050"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a:off x="1924332" y="-272955"/>
            <a:ext cx="5036025" cy="11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a:fillRect/>
          </a:stretch>
        </p:blipFill>
        <p:spPr bwMode="auto">
          <a:xfrm rot="10800000">
            <a:off x="6960357" y="-573206"/>
            <a:ext cx="3307311" cy="1146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404735" y="344774"/>
            <a:ext cx="11422504" cy="625089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4922339" y="685799"/>
            <a:ext cx="5485736" cy="2640452"/>
            <a:chOff x="4745449" y="668253"/>
            <a:chExt cx="5485736" cy="2299301"/>
          </a:xfrm>
        </p:grpSpPr>
        <p:pic>
          <p:nvPicPr>
            <p:cNvPr id="13"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745449" y="668253"/>
              <a:ext cx="5485736" cy="2299301"/>
            </a:xfrm>
            <a:prstGeom prst="rect">
              <a:avLst/>
            </a:prstGeom>
          </p:spPr>
        </p:pic>
        <p:sp>
          <p:nvSpPr>
            <p:cNvPr id="14" name="TextBox 13"/>
            <p:cNvSpPr txBox="1"/>
            <p:nvPr/>
          </p:nvSpPr>
          <p:spPr>
            <a:xfrm>
              <a:off x="5046504" y="1475584"/>
              <a:ext cx="5036025" cy="96484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Kể một số tên gọi khác của sông Hồng.</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9" name="Picture 12" descr="15 Vector ideas | vector, vector free, kids icon"/>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000" b="91167" l="4627" r="96144">
                        <a14:foregroundMark x1="1028" y1="26333" x2="11825" y2="14167"/>
                        <a14:foregroundMark x1="11825" y1="14167" x2="46015" y2="2167"/>
                        <a14:foregroundMark x1="46015" y1="2167" x2="62670" y2="2167"/>
                        <a14:foregroundMark x1="80465" y1="7989" x2="84833" y2="14167"/>
                        <a14:foregroundMark x1="84833" y1="14167" x2="86118" y2="20167"/>
                        <a14:foregroundMark x1="51157" y1="2000" x2="33419" y2="2333"/>
                        <a14:foregroundMark x1="92545" y1="15500" x2="96401" y2="27167"/>
                        <a14:foregroundMark x1="4884" y1="29000" x2="4884" y2="19833"/>
                        <a14:foregroundMark x1="54756" y1="91167" x2="56555" y2="86667"/>
                        <a14:backgroundMark x1="71722" y1="4833" x2="67866" y2="1833"/>
                        <a14:backgroundMark x1="72494" y1="5500" x2="82519" y2="6000"/>
                        <a14:backgroundMark x1="73522" y1="4333" x2="62468" y2="833"/>
                        <a14:backgroundMark x1="62468" y1="2333" x2="65810"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7344" y="3504079"/>
            <a:ext cx="1989107" cy="30264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p:cNvSpPr/>
          <p:nvPr/>
        </p:nvSpPr>
        <p:spPr>
          <a:xfrm>
            <a:off x="1012699" y="3306726"/>
            <a:ext cx="7121208" cy="2987747"/>
          </a:xfrm>
          <a:prstGeom prst="roundRect">
            <a:avLst>
              <a:gd name="adj" fmla="val 11503"/>
            </a:avLst>
          </a:prstGeom>
          <a:solidFill>
            <a:schemeClr val="accent4">
              <a:lumMod val="20000"/>
              <a:lumOff val="80000"/>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C00000"/>
                </a:solidFill>
                <a:latin typeface="Cambria" panose="02040503050406030204" pitchFamily="18" charset="0"/>
                <a:ea typeface="Cambria" panose="02040503050406030204" pitchFamily="18" charset="0"/>
              </a:rPr>
              <a:t>Một số tên gọi khác của sông Hồng: </a:t>
            </a:r>
            <a:r>
              <a:rPr lang="vi-VN" sz="4400" dirty="0">
                <a:solidFill>
                  <a:srgbClr val="C00000"/>
                </a:solidFill>
                <a:latin typeface="Cambria" panose="02040503050406030204" pitchFamily="18" charset="0"/>
                <a:ea typeface="Cambria" panose="02040503050406030204" pitchFamily="18" charset="0"/>
              </a:rPr>
              <a:t>Nhị Hà, Hồng Hà, sông Xích Đằng, sông Kẻ Chợ, sông Cái,</a:t>
            </a:r>
            <a:r>
              <a:rPr lang="en-US" altLang="vi-VN" sz="4400" dirty="0">
                <a:solidFill>
                  <a:srgbClr val="C00000"/>
                </a:solidFill>
                <a:latin typeface="Cambria" panose="02040503050406030204" pitchFamily="18" charset="0"/>
                <a:ea typeface="Cambria" panose="02040503050406030204" pitchFamily="18" charset="0"/>
              </a:rPr>
              <a:t> sông Thao</a:t>
            </a:r>
            <a:r>
              <a:rPr lang="vi-VN" sz="4400" dirty="0">
                <a:solidFill>
                  <a:srgbClr val="C00000"/>
                </a:solidFill>
                <a:latin typeface="Cambria" panose="02040503050406030204" pitchFamily="18" charset="0"/>
                <a:ea typeface="Cambria" panose="02040503050406030204" pitchFamily="18" charset="0"/>
              </a:rPr>
              <a:t> ...</a:t>
            </a:r>
            <a:endPar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ETNAM MAP — Stuart Holmes"/>
          <p:cNvPicPr>
            <a:picLocks noChangeAspect="1" noChangeArrowheads="1"/>
          </p:cNvPicPr>
          <p:nvPr/>
        </p:nvPicPr>
        <p:blipFill rotWithShape="1">
          <a:blip r:embed="rId2">
            <a:extLst>
              <a:ext uri="{28A0092B-C50C-407E-A947-70E740481C1C}">
                <a14:useLocalDpi xmlns:a14="http://schemas.microsoft.com/office/drawing/2010/main" val="0"/>
              </a:ext>
            </a:extLst>
          </a:blip>
          <a:srcRect t="5797" b="13043"/>
          <a:stretch>
            <a:fillRect/>
          </a:stretch>
        </p:blipFill>
        <p:spPr bwMode="auto">
          <a:xfrm>
            <a:off x="569843" y="-10070"/>
            <a:ext cx="5698435" cy="68680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IETNAM MAP — Stuart Holmes"/>
          <p:cNvPicPr>
            <a:picLocks noChangeAspect="1" noChangeArrowheads="1"/>
          </p:cNvPicPr>
          <p:nvPr/>
        </p:nvPicPr>
        <p:blipFill rotWithShape="1">
          <a:blip r:embed="rId2">
            <a:extLst>
              <a:ext uri="{28A0092B-C50C-407E-A947-70E740481C1C}">
                <a14:useLocalDpi xmlns:a14="http://schemas.microsoft.com/office/drawing/2010/main" val="0"/>
              </a:ext>
            </a:extLst>
          </a:blip>
          <a:srcRect t="5797" r="95000" b="13043"/>
          <a:stretch>
            <a:fillRect/>
          </a:stretch>
        </p:blipFill>
        <p:spPr bwMode="auto">
          <a:xfrm>
            <a:off x="0" y="-10070"/>
            <a:ext cx="854765" cy="68680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VIETNAM MAP — Stuart Holmes"/>
          <p:cNvPicPr>
            <a:picLocks noChangeAspect="1" noChangeArrowheads="1"/>
          </p:cNvPicPr>
          <p:nvPr/>
        </p:nvPicPr>
        <p:blipFill rotWithShape="1">
          <a:blip r:embed="rId2">
            <a:extLst>
              <a:ext uri="{28A0092B-C50C-407E-A947-70E740481C1C}">
                <a14:useLocalDpi xmlns:a14="http://schemas.microsoft.com/office/drawing/2010/main" val="0"/>
              </a:ext>
            </a:extLst>
          </a:blip>
          <a:srcRect l="94535" t="5797" b="13043"/>
          <a:stretch>
            <a:fillRect/>
          </a:stretch>
        </p:blipFill>
        <p:spPr bwMode="auto">
          <a:xfrm>
            <a:off x="6268278" y="-10070"/>
            <a:ext cx="5923722" cy="68680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87566" y="1337693"/>
            <a:ext cx="7056784" cy="2769989"/>
          </a:xfrm>
          <a:prstGeom prst="rect">
            <a:avLst/>
          </a:prstGeom>
          <a:noFill/>
        </p:spPr>
        <p:txBody>
          <a:bodyPr wrap="square" lIns="0" tIns="0" rIns="0" bIns="0" rtlCol="0">
            <a:spAutoFit/>
          </a:bodyPr>
          <a:lstStyle/>
          <a:p>
            <a:pPr lvl="0" algn="ctr"/>
            <a:r>
              <a:rPr lang="vi-VN" sz="6000" b="1" dirty="0">
                <a:solidFill>
                  <a:srgbClr val="002060"/>
                </a:solidFill>
                <a:latin typeface="Cambria" panose="02040503050406030204" pitchFamily="18" charset="0"/>
                <a:ea typeface="Cambria" panose="02040503050406030204" pitchFamily="18" charset="0"/>
                <a:cs typeface="Pattaya" panose="00000500000000000000" pitchFamily="2" charset="-34"/>
              </a:rPr>
              <a:t>Hoạt động 2: Tìm hiểu về văn minh sông Hồng </a:t>
            </a:r>
            <a:endParaRPr kumimoji="0" lang="vi-V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11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11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100" fill="hold"/>
                                            <p:tgtEl>
                                              <p:spTgt spid="8"/>
                                            </p:tgtEl>
                                            <p:attrNameLst>
                                              <p:attrName>ppt_x</p:attrName>
                                            </p:attrNameLst>
                                          </p:cBhvr>
                                          <p:tavLst>
                                            <p:tav tm="0">
                                              <p:val>
                                                <p:strVal val="#ppt_x"/>
                                              </p:val>
                                            </p:tav>
                                            <p:tav tm="100000">
                                              <p:val>
                                                <p:strVal val="#ppt_x"/>
                                              </p:val>
                                            </p:tav>
                                          </p:tavLst>
                                        </p:anim>
                                        <p:anim calcmode="lin" valueType="num">
                                          <p:cBhvr additive="base">
                                            <p:cTn id="8" dur="11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p:cNvSpPr/>
          <p:nvPr/>
        </p:nvSpPr>
        <p:spPr>
          <a:xfrm>
            <a:off x="299802" y="164737"/>
            <a:ext cx="11722309" cy="655850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786810" y="945770"/>
            <a:ext cx="10919638" cy="1938020"/>
          </a:xfrm>
          <a:prstGeom prst="rect">
            <a:avLst/>
          </a:prstGeom>
        </p:spPr>
        <p:txBody>
          <a:bodyPr wrap="square">
            <a:spAutoFit/>
          </a:bodyPr>
          <a:lstStyle/>
          <a:p>
            <a:pPr lvl="0" algn="ctr"/>
            <a:r>
              <a:rPr lang="en-US" sz="4000" b="1" dirty="0">
                <a:solidFill>
                  <a:srgbClr val="7030A0"/>
                </a:solidFill>
                <a:latin typeface="Cambria" panose="02040503050406030204" pitchFamily="18" charset="0"/>
                <a:ea typeface="Cambria" panose="02040503050406030204" pitchFamily="18" charset="0"/>
              </a:rPr>
              <a:t>2. </a:t>
            </a:r>
            <a:r>
              <a:rPr lang="vi-VN" sz="4000" b="1" dirty="0">
                <a:solidFill>
                  <a:srgbClr val="7030A0"/>
                </a:solidFill>
                <a:latin typeface="Cambria" panose="02040503050406030204" pitchFamily="18" charset="0"/>
                <a:ea typeface="Cambria" panose="02040503050406030204" pitchFamily="18" charset="0"/>
              </a:rPr>
              <a:t>Đọc thông tin và quan sát các hình 2, 3, em hãy trình bày một số thành tựu tiêu biểu </a:t>
            </a:r>
          </a:p>
          <a:p>
            <a:pPr lvl="0" algn="ctr"/>
            <a:r>
              <a:rPr lang="vi-VN" sz="4000" b="1" dirty="0">
                <a:solidFill>
                  <a:srgbClr val="7030A0"/>
                </a:solidFill>
                <a:latin typeface="Cambria" panose="02040503050406030204" pitchFamily="18" charset="0"/>
                <a:ea typeface="Cambria" panose="02040503050406030204" pitchFamily="18" charset="0"/>
              </a:rPr>
              <a:t>của văn minh sông Hồng.</a:t>
            </a:r>
            <a:endParaRPr kumimoji="0" lang="en-US" sz="4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38" y="481110"/>
            <a:ext cx="6812662" cy="5633786"/>
          </a:xfrm>
          <a:prstGeom prst="rect">
            <a:avLst/>
          </a:prstGeom>
        </p:spPr>
      </p:pic>
      <p:sp>
        <p:nvSpPr>
          <p:cNvPr id="17" name="Rectangle: Rounded Corners 6"/>
          <p:cNvSpPr/>
          <p:nvPr/>
        </p:nvSpPr>
        <p:spPr>
          <a:xfrm>
            <a:off x="2272030" y="2219325"/>
            <a:ext cx="7913370" cy="2830195"/>
          </a:xfrm>
          <a:prstGeom prst="roundRect">
            <a:avLst>
              <a:gd name="adj" fmla="val 13348"/>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2740470" y="2610222"/>
            <a:ext cx="7010400" cy="2306955"/>
          </a:xfrm>
          <a:prstGeom prst="rect">
            <a:avLst/>
          </a:prstGeom>
          <a:noFill/>
        </p:spPr>
        <p:txBody>
          <a:bodyPr wrap="square" rtlCol="0">
            <a:spAutoFit/>
          </a:bodyPr>
          <a:lstStyle/>
          <a:p>
            <a:pPr lvl="0" algn="ctr">
              <a:defRPr/>
            </a:pPr>
            <a:r>
              <a:rPr lang="en-US" altLang="vi-VN" sz="4800" b="1" dirty="0">
                <a:solidFill>
                  <a:srgbClr val="FF0000"/>
                </a:solidFill>
                <a:latin typeface="Calibri" panose="020F0502020204030204" pitchFamily="34" charset="0"/>
                <a:cs typeface="Calibri" panose="020F0502020204030204" pitchFamily="34" charset="0"/>
                <a:sym typeface="+mn-ea"/>
              </a:rPr>
              <a:t>Thảo luận nhóm 4</a:t>
            </a:r>
            <a:endParaRPr kumimoji="0" lang="en-US" altLang="vi-VN" sz="4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lvl="0" algn="ctr">
              <a:defRPr/>
            </a:pPr>
            <a:r>
              <a:rPr lang="en-US" sz="4800" b="1" dirty="0">
                <a:solidFill>
                  <a:srgbClr val="FF0000"/>
                </a:solidFill>
                <a:latin typeface="Calibri" panose="020F0502020204030204" pitchFamily="34" charset="0"/>
                <a:cs typeface="Calibri" panose="020F0502020204030204" pitchFamily="34" charset="0"/>
              </a:rPr>
              <a:t>a) </a:t>
            </a:r>
            <a:r>
              <a:rPr lang="vi-VN" sz="4800" b="1" dirty="0">
                <a:solidFill>
                  <a:srgbClr val="FF0000"/>
                </a:solidFill>
                <a:latin typeface="Calibri" panose="020F0502020204030204" pitchFamily="34" charset="0"/>
                <a:cs typeface="Calibri" panose="020F0502020204030204" pitchFamily="34" charset="0"/>
              </a:rPr>
              <a:t>Thành tựu tiêu biểu của văn minh sông Hồng</a:t>
            </a:r>
            <a:r>
              <a:rPr lang="en-US" altLang="vi-VN" sz="4800" b="1" dirty="0">
                <a:solidFill>
                  <a:srgbClr val="FF0000"/>
                </a:solidFill>
                <a:latin typeface="Calibri" panose="020F0502020204030204" pitchFamily="34" charset="0"/>
                <a:cs typeface="Calibri" panose="020F0502020204030204" pitchFamily="34" charset="0"/>
              </a:rPr>
              <a:t>.</a:t>
            </a:r>
            <a:endParaRPr kumimoji="0" lang="en-US" altLang="vi-VN" sz="4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11" r="74444" b="68889"/>
          <a:stretch>
            <a:fillRect/>
          </a:stretch>
        </p:blipFill>
        <p:spPr>
          <a:xfrm>
            <a:off x="9563100" y="3771900"/>
            <a:ext cx="2377090" cy="29972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5669" t="-701" r="48775" b="68479"/>
          <a:stretch>
            <a:fillRect/>
          </a:stretch>
        </p:blipFill>
        <p:spPr>
          <a:xfrm>
            <a:off x="1012277" y="3965713"/>
            <a:ext cx="2344245" cy="2955787"/>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51578" t="-701" r="26110" b="68479"/>
          <a:stretch>
            <a:fillRect/>
          </a:stretch>
        </p:blipFill>
        <p:spPr>
          <a:xfrm>
            <a:off x="-309137" y="3987800"/>
            <a:ext cx="2075355" cy="299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790</Words>
  <Application>Microsoft Office PowerPoint</Application>
  <PresentationFormat>Widescreen</PresentationFormat>
  <Paragraphs>50</Paragraphs>
  <Slides>22</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等线</vt:lpstr>
      <vt:lpstr>Microsoft YaHei</vt:lpstr>
      <vt:lpstr>Arial</vt:lpstr>
      <vt:lpstr>Calibri</vt:lpstr>
      <vt:lpstr>Calibri Light</vt:lpstr>
      <vt:lpstr>Cambria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cp:lastModifiedBy>
  <cp:revision>66</cp:revision>
  <dcterms:created xsi:type="dcterms:W3CDTF">2023-09-26T05:35:00Z</dcterms:created>
  <dcterms:modified xsi:type="dcterms:W3CDTF">2025-12-18T06:30:23Z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E6830816517345A1A49D78A0FD3F49B8_12</vt:lpwstr>
  </property>
  <property fmtid="{D5CDD505-2E9C-101B-9397-08002B2CF9AE}" pid="3" name="KSOProductBuildVer">
    <vt:lpwstr>1033-12.2.0.13359</vt:lpwstr>
  </property>
</Properties>
</file>