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15" r:id="rId2"/>
    <p:sldId id="328" r:id="rId3"/>
    <p:sldId id="4379" r:id="rId4"/>
    <p:sldId id="4380" r:id="rId5"/>
    <p:sldId id="4383" r:id="rId6"/>
    <p:sldId id="4384" r:id="rId7"/>
    <p:sldId id="341" r:id="rId8"/>
    <p:sldId id="4385" r:id="rId9"/>
    <p:sldId id="353" r:id="rId10"/>
    <p:sldId id="4388" r:id="rId11"/>
    <p:sldId id="4389" r:id="rId12"/>
    <p:sldId id="43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EFBDC-27B3-4A78-BB91-19CCCD4952D5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BD596-EAD6-4E27-9892-8C43961CF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0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BD596-EAD6-4E27-9892-8C43961CF9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BD596-EAD6-4E27-9892-8C43961CF9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BD596-EAD6-4E27-9892-8C43961CF9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0" y="-330199"/>
            <a:ext cx="1617919" cy="161791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202018"/>
            <a:ext cx="1906329" cy="19063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png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721" t="2344" r="6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51000" y="-838200"/>
            <a:ext cx="8890000" cy="88900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4850" y="3318264"/>
            <a:ext cx="9138919" cy="51406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1001" t="30962" r="13970" b="32828"/>
          <a:stretch>
            <a:fillRect/>
          </a:stretch>
        </p:blipFill>
        <p:spPr>
          <a:xfrm>
            <a:off x="-181935" y="3762954"/>
            <a:ext cx="12555869" cy="340844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r="66324" b="70079"/>
          <a:stretch>
            <a:fillRect/>
          </a:stretch>
        </p:blipFill>
        <p:spPr>
          <a:xfrm>
            <a:off x="-3332" y="-105860"/>
            <a:ext cx="4799321" cy="2398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6035" b="9204"/>
          <a:stretch>
            <a:fillRect/>
          </a:stretch>
        </p:blipFill>
        <p:spPr>
          <a:xfrm>
            <a:off x="12858" y="-296283"/>
            <a:ext cx="12270109" cy="7161952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8"/>
          <a:srcRect l="13162" t="11393" b="31764"/>
          <a:stretch>
            <a:fillRect/>
          </a:stretch>
        </p:blipFill>
        <p:spPr>
          <a:xfrm>
            <a:off x="4790157" y="787947"/>
            <a:ext cx="7936024" cy="29220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 t="8032" b="59222"/>
          <a:stretch>
            <a:fillRect/>
          </a:stretch>
        </p:blipFill>
        <p:spPr>
          <a:xfrm>
            <a:off x="-430356" y="-1600905"/>
            <a:ext cx="14165807" cy="2609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6828" y="2320813"/>
            <a:ext cx="3042168" cy="9693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2038" y="2833343"/>
            <a:ext cx="6383065" cy="2347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2419" y="1615836"/>
            <a:ext cx="2085013" cy="17192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3485" y="4880628"/>
            <a:ext cx="284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</a:t>
            </a:r>
            <a:r>
              <a:rPr lang="en-US" sz="3200" b="1" dirty="0" err="1"/>
              <a:t>Tiết</a:t>
            </a:r>
            <a:r>
              <a:rPr lang="en-US" sz="3200" b="1" dirty="0"/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778E-6 -2.09877E-6 L 4.02778E-6 0.6986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2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39700" y="0"/>
            <a:ext cx="11503024" cy="1631685"/>
            <a:chOff x="2010730" y="677561"/>
            <a:chExt cx="17254537" cy="2447527"/>
          </a:xfrm>
        </p:grpSpPr>
        <p:sp>
          <p:nvSpPr>
            <p:cNvPr id="26" name="Rectangle 25"/>
            <p:cNvSpPr/>
            <p:nvPr/>
          </p:nvSpPr>
          <p:spPr>
            <a:xfrm>
              <a:off x="4806318" y="1336314"/>
              <a:ext cx="14458949" cy="955734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0730" y="677561"/>
              <a:ext cx="3557378" cy="2447527"/>
              <a:chOff x="1928812" y="125280"/>
              <a:chExt cx="3557378" cy="2447527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557378" cy="2447527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28" name="TextBox 14"/>
            <p:cNvSpPr txBox="1"/>
            <p:nvPr/>
          </p:nvSpPr>
          <p:spPr>
            <a:xfrm>
              <a:off x="5168095" y="1536788"/>
              <a:ext cx="13668548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thiệt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bão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gây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ounded Rectangle 22"/>
          <p:cNvSpPr/>
          <p:nvPr/>
        </p:nvSpPr>
        <p:spPr>
          <a:xfrm>
            <a:off x="6019909" y="5515573"/>
            <a:ext cx="5659179" cy="1434895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ADA335">
                <a:alpha val="99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51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Mưa bão gây thiệt hại về tài sản, vật nuôi và hoa màu ở huyện Lâm Bì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214" y="1743075"/>
            <a:ext cx="6068827" cy="35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i tìm nguyên nhân cây xanh ngã đổ do gió bão ở Đà Nẵ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0" y="1733107"/>
            <a:ext cx="5178498" cy="35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2"/>
          <p:cNvSpPr/>
          <p:nvPr/>
        </p:nvSpPr>
        <p:spPr>
          <a:xfrm>
            <a:off x="592765" y="5592726"/>
            <a:ext cx="4245050" cy="861238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ADA335">
                <a:alpha val="99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51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39700" y="0"/>
            <a:ext cx="11503024" cy="1634297"/>
            <a:chOff x="2010730" y="677561"/>
            <a:chExt cx="17254537" cy="2451445"/>
          </a:xfrm>
        </p:grpSpPr>
        <p:sp>
          <p:nvSpPr>
            <p:cNvPr id="26" name="Rectangle 25"/>
            <p:cNvSpPr/>
            <p:nvPr/>
          </p:nvSpPr>
          <p:spPr>
            <a:xfrm>
              <a:off x="4806318" y="1336314"/>
              <a:ext cx="14458949" cy="1781418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0730" y="677561"/>
              <a:ext cx="3271727" cy="2447527"/>
              <a:chOff x="1928812" y="125280"/>
              <a:chExt cx="3271727" cy="2447527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>
              <a:blip r:embed="rId3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271727" cy="2447527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28" name="TextBox 14"/>
            <p:cNvSpPr txBox="1"/>
            <p:nvPr/>
          </p:nvSpPr>
          <p:spPr>
            <a:xfrm>
              <a:off x="5358153" y="1467012"/>
              <a:ext cx="13831691" cy="16619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3. Quan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sát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7,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hãy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chỉ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ra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cách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phòng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chống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bão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3600" b="1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56" y="2050864"/>
            <a:ext cx="10964177" cy="3531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27684" y="5411450"/>
            <a:ext cx="3438260" cy="707886"/>
          </a:xfrm>
          <a:custGeom>
            <a:avLst/>
            <a:gdLst>
              <a:gd name="connsiteX0" fmla="*/ 0 w 3438260"/>
              <a:gd name="connsiteY0" fmla="*/ 0 h 707886"/>
              <a:gd name="connsiteX1" fmla="*/ 3438260 w 3438260"/>
              <a:gd name="connsiteY1" fmla="*/ 0 h 707886"/>
              <a:gd name="connsiteX2" fmla="*/ 3438260 w 3438260"/>
              <a:gd name="connsiteY2" fmla="*/ 707886 h 707886"/>
              <a:gd name="connsiteX3" fmla="*/ 0 w 3438260"/>
              <a:gd name="connsiteY3" fmla="*/ 707886 h 707886"/>
              <a:gd name="connsiteX4" fmla="*/ 0 w 34382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8260" h="707886" fill="none" extrusionOk="0">
                <a:moveTo>
                  <a:pt x="0" y="0"/>
                </a:moveTo>
                <a:cubicBezTo>
                  <a:pt x="1641907" y="5222"/>
                  <a:pt x="2340305" y="24918"/>
                  <a:pt x="3438260" y="0"/>
                </a:cubicBezTo>
                <a:cubicBezTo>
                  <a:pt x="3497670" y="312948"/>
                  <a:pt x="3440169" y="396148"/>
                  <a:pt x="3438260" y="707886"/>
                </a:cubicBezTo>
                <a:cubicBezTo>
                  <a:pt x="2807963" y="543125"/>
                  <a:pt x="67185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3438260" h="707886" stroke="0" extrusionOk="0">
                <a:moveTo>
                  <a:pt x="0" y="0"/>
                </a:moveTo>
                <a:cubicBezTo>
                  <a:pt x="1618320" y="11849"/>
                  <a:pt x="2211051" y="-161459"/>
                  <a:pt x="3438260" y="0"/>
                </a:cubicBezTo>
                <a:cubicBezTo>
                  <a:pt x="3484576" y="266683"/>
                  <a:pt x="3447022" y="423695"/>
                  <a:pt x="3438260" y="707886"/>
                </a:cubicBezTo>
                <a:cubicBezTo>
                  <a:pt x="2814939" y="562026"/>
                  <a:pt x="109728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6670" y="5464612"/>
            <a:ext cx="3619014" cy="646331"/>
          </a:xfrm>
          <a:custGeom>
            <a:avLst/>
            <a:gdLst>
              <a:gd name="connsiteX0" fmla="*/ 0 w 3619014"/>
              <a:gd name="connsiteY0" fmla="*/ 0 h 646331"/>
              <a:gd name="connsiteX1" fmla="*/ 3619014 w 3619014"/>
              <a:gd name="connsiteY1" fmla="*/ 0 h 646331"/>
              <a:gd name="connsiteX2" fmla="*/ 3619014 w 3619014"/>
              <a:gd name="connsiteY2" fmla="*/ 646331 h 646331"/>
              <a:gd name="connsiteX3" fmla="*/ 0 w 3619014"/>
              <a:gd name="connsiteY3" fmla="*/ 646331 h 646331"/>
              <a:gd name="connsiteX4" fmla="*/ 0 w 3619014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9014" h="646331" fill="none" extrusionOk="0">
                <a:moveTo>
                  <a:pt x="0" y="0"/>
                </a:moveTo>
                <a:cubicBezTo>
                  <a:pt x="1249922" y="5222"/>
                  <a:pt x="2468732" y="24918"/>
                  <a:pt x="3619014" y="0"/>
                </a:cubicBezTo>
                <a:cubicBezTo>
                  <a:pt x="3619268" y="82799"/>
                  <a:pt x="3638792" y="500035"/>
                  <a:pt x="3619014" y="646331"/>
                </a:cubicBezTo>
                <a:cubicBezTo>
                  <a:pt x="2806883" y="481570"/>
                  <a:pt x="1365578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3619014" h="646331" stroke="0" extrusionOk="0">
                <a:moveTo>
                  <a:pt x="0" y="0"/>
                </a:moveTo>
                <a:cubicBezTo>
                  <a:pt x="782948" y="11849"/>
                  <a:pt x="1834942" y="-161459"/>
                  <a:pt x="3619014" y="0"/>
                </a:cubicBezTo>
                <a:cubicBezTo>
                  <a:pt x="3593832" y="272270"/>
                  <a:pt x="3672916" y="451941"/>
                  <a:pt x="3619014" y="646331"/>
                </a:cubicBezTo>
                <a:cubicBezTo>
                  <a:pt x="2540529" y="500471"/>
                  <a:pt x="692315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Cưa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bớt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5024" y="5422081"/>
            <a:ext cx="3300036" cy="1200329"/>
          </a:xfrm>
          <a:custGeom>
            <a:avLst/>
            <a:gdLst>
              <a:gd name="connsiteX0" fmla="*/ 0 w 3300036"/>
              <a:gd name="connsiteY0" fmla="*/ 0 h 1200329"/>
              <a:gd name="connsiteX1" fmla="*/ 3300036 w 3300036"/>
              <a:gd name="connsiteY1" fmla="*/ 0 h 1200329"/>
              <a:gd name="connsiteX2" fmla="*/ 3300036 w 3300036"/>
              <a:gd name="connsiteY2" fmla="*/ 1200329 h 1200329"/>
              <a:gd name="connsiteX3" fmla="*/ 0 w 3300036"/>
              <a:gd name="connsiteY3" fmla="*/ 1200329 h 1200329"/>
              <a:gd name="connsiteX4" fmla="*/ 0 w 3300036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036" h="1200329" fill="none" extrusionOk="0">
                <a:moveTo>
                  <a:pt x="0" y="0"/>
                </a:moveTo>
                <a:cubicBezTo>
                  <a:pt x="827623" y="5222"/>
                  <a:pt x="2612150" y="24918"/>
                  <a:pt x="3300036" y="0"/>
                </a:cubicBezTo>
                <a:cubicBezTo>
                  <a:pt x="3366770" y="180425"/>
                  <a:pt x="3353053" y="1037242"/>
                  <a:pt x="3300036" y="1200329"/>
                </a:cubicBezTo>
                <a:cubicBezTo>
                  <a:pt x="2522533" y="1035568"/>
                  <a:pt x="49064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3300036" h="1200329" stroke="0" extrusionOk="0">
                <a:moveTo>
                  <a:pt x="0" y="0"/>
                </a:moveTo>
                <a:cubicBezTo>
                  <a:pt x="339962" y="11849"/>
                  <a:pt x="2655700" y="-161459"/>
                  <a:pt x="3300036" y="0"/>
                </a:cubicBezTo>
                <a:cubicBezTo>
                  <a:pt x="3224994" y="255061"/>
                  <a:pt x="3370558" y="845340"/>
                  <a:pt x="3300036" y="1200329"/>
                </a:cubicBezTo>
                <a:cubicBezTo>
                  <a:pt x="2689585" y="1054469"/>
                  <a:pt x="1033396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tàu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bến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0" y="3064775"/>
            <a:ext cx="12205519" cy="3793225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3819532" y="414886"/>
            <a:ext cx="3612625" cy="113347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>
            <a:endCxn id="7" idx="0"/>
          </p:cNvCxnSpPr>
          <p:nvPr/>
        </p:nvCxnSpPr>
        <p:spPr>
          <a:xfrm flipH="1">
            <a:off x="1713286" y="1561209"/>
            <a:ext cx="3577083" cy="7905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/>
          <p:cNvSpPr/>
          <p:nvPr/>
        </p:nvSpPr>
        <p:spPr>
          <a:xfrm>
            <a:off x="460087" y="2351785"/>
            <a:ext cx="2506397" cy="14440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359348" y="2399410"/>
            <a:ext cx="2679405" cy="9711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609457" y="1570734"/>
            <a:ext cx="0" cy="838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30679" y="1562986"/>
            <a:ext cx="3974590" cy="8078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/>
          <p:cNvSpPr/>
          <p:nvPr/>
        </p:nvSpPr>
        <p:spPr>
          <a:xfrm>
            <a:off x="8591106" y="2389885"/>
            <a:ext cx="2976237" cy="1019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chống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50" y="3786293"/>
            <a:ext cx="0" cy="476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/>
          <p:cNvSpPr/>
          <p:nvPr/>
        </p:nvSpPr>
        <p:spPr>
          <a:xfrm>
            <a:off x="162374" y="4281594"/>
            <a:ext cx="3476847" cy="2190971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>
                <a:latin typeface="Cambria" panose="02040503050406030204" pitchFamily="18" charset="0"/>
                <a:ea typeface="Cambria" panose="02040503050406030204" pitchFamily="18" charset="0"/>
              </a:rPr>
              <a:t>Không khí chuyển động từ nơi lạnh đến nơi nóng, sự chuyển động này gây ra gió.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03600" y="3393331"/>
            <a:ext cx="0" cy="476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/>
          <p:cNvSpPr/>
          <p:nvPr/>
        </p:nvSpPr>
        <p:spPr>
          <a:xfrm>
            <a:off x="3909244" y="3875784"/>
            <a:ext cx="3419475" cy="266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Mức độ mạnh của gió được chia thành 18 cấp từ cấp 0 đến cấp 17.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990957" y="3428109"/>
            <a:ext cx="0" cy="4762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/>
          <p:cNvSpPr/>
          <p:nvPr/>
        </p:nvSpPr>
        <p:spPr>
          <a:xfrm>
            <a:off x="7576369" y="3866259"/>
            <a:ext cx="4534115" cy="2853517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ột số biện pháp phòng chống bão như theo dõi bản tin dự báo thời tiết; gia cố nhà cửa, cưa bớt cành cây to; neo đậu tàu, thuyền; ngắt các thiết bị điện,...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21" t="2344" r="6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8"/>
          <p:cNvSpPr/>
          <p:nvPr/>
        </p:nvSpPr>
        <p:spPr bwMode="auto">
          <a:xfrm>
            <a:off x="1117600" y="635001"/>
            <a:ext cx="10550952" cy="6207276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0960" tIns="30480" rIns="60960" bIns="30480" numCol="1" anchor="t" anchorCtr="0" compatLnSpc="1"/>
          <a:lstStyle/>
          <a:p>
            <a:pPr defTabSz="609600">
              <a:defRPr/>
            </a:pPr>
            <a:endParaRPr lang="zh-CN" altLang="en-US" sz="1200">
              <a:solidFill>
                <a:prstClr val="black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66324" b="70079"/>
          <a:stretch>
            <a:fillRect/>
          </a:stretch>
        </p:blipFill>
        <p:spPr>
          <a:xfrm>
            <a:off x="-3332" y="-105860"/>
            <a:ext cx="4799321" cy="2398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44103" r="6153" b="28119"/>
          <a:stretch>
            <a:fillRect/>
          </a:stretch>
        </p:blipFill>
        <p:spPr>
          <a:xfrm>
            <a:off x="-11374" y="4643356"/>
            <a:ext cx="12254367" cy="22146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1001" t="30962" r="13970" b="32828"/>
          <a:stretch>
            <a:fillRect/>
          </a:stretch>
        </p:blipFill>
        <p:spPr>
          <a:xfrm>
            <a:off x="-914400" y="2905329"/>
            <a:ext cx="15073265" cy="4091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6035" b="9204"/>
          <a:stretch>
            <a:fillRect/>
          </a:stretch>
        </p:blipFill>
        <p:spPr>
          <a:xfrm>
            <a:off x="-27309" y="-319531"/>
            <a:ext cx="12270109" cy="7161952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7"/>
          <a:srcRect l="13162" t="11393" b="31764"/>
          <a:stretch>
            <a:fillRect/>
          </a:stretch>
        </p:blipFill>
        <p:spPr>
          <a:xfrm>
            <a:off x="4673600" y="128496"/>
            <a:ext cx="7936024" cy="2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277" y="2753140"/>
            <a:ext cx="6182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</a:rPr>
              <a:t>Hoạt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solidFill>
                  <a:srgbClr val="FF0000"/>
                </a:solidFill>
              </a:rPr>
              <a:t> 2: </a:t>
            </a:r>
            <a:r>
              <a:rPr lang="en-US" sz="5400" b="1" dirty="0" err="1">
                <a:solidFill>
                  <a:srgbClr val="FF0000"/>
                </a:solidFill>
              </a:rPr>
              <a:t>Mức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độ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mạnh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của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gió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4.19753E-6 L 2.63889E-6 0.6986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0726"/>
            <a:ext cx="5801473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22"/>
          <p:cNvSpPr/>
          <p:nvPr/>
        </p:nvSpPr>
        <p:spPr>
          <a:xfrm>
            <a:off x="6057900" y="1946258"/>
            <a:ext cx="5934075" cy="3978291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ADA335">
                <a:alpha val="99000"/>
              </a:srgbClr>
            </a:solidFill>
            <a:prstDash val="lg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Mức độ mạnh của gió tăng dần từ hình 5a đến 5e.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251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just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225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 vào các đặc điểm sau để thấy tốc độ mạnh của gió trong mỗi hình: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dáng đứng của cây, mái ngói và cửa của ngôi nhà, tốc độ bay của khói, cột cờ và lá cờ.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9229060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339257" cy="2447527"/>
              <a:chOff x="1928812" y="125280"/>
              <a:chExt cx="3339257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339257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57" y="2189754"/>
            <a:ext cx="5163346" cy="3062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6269265" y="2816728"/>
            <a:ext cx="3895460" cy="1446550"/>
          </a:xfrm>
          <a:custGeom>
            <a:avLst/>
            <a:gdLst>
              <a:gd name="connsiteX0" fmla="*/ 0 w 3895460"/>
              <a:gd name="connsiteY0" fmla="*/ 0 h 1446550"/>
              <a:gd name="connsiteX1" fmla="*/ 3895460 w 3895460"/>
              <a:gd name="connsiteY1" fmla="*/ 0 h 1446550"/>
              <a:gd name="connsiteX2" fmla="*/ 3895460 w 3895460"/>
              <a:gd name="connsiteY2" fmla="*/ 1446550 h 1446550"/>
              <a:gd name="connsiteX3" fmla="*/ 0 w 3895460"/>
              <a:gd name="connsiteY3" fmla="*/ 1446550 h 1446550"/>
              <a:gd name="connsiteX4" fmla="*/ 0 w 3895460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5460" h="1446550" fill="none" extrusionOk="0">
                <a:moveTo>
                  <a:pt x="0" y="0"/>
                </a:moveTo>
                <a:cubicBezTo>
                  <a:pt x="1672507" y="5222"/>
                  <a:pt x="3306050" y="24918"/>
                  <a:pt x="3895460" y="0"/>
                </a:cubicBezTo>
                <a:cubicBezTo>
                  <a:pt x="3806202" y="169848"/>
                  <a:pt x="3931247" y="914679"/>
                  <a:pt x="3895460" y="1446550"/>
                </a:cubicBezTo>
                <a:cubicBezTo>
                  <a:pt x="3412703" y="1281789"/>
                  <a:pt x="1791740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3895460" h="1446550" stroke="0" extrusionOk="0">
                <a:moveTo>
                  <a:pt x="0" y="0"/>
                </a:moveTo>
                <a:cubicBezTo>
                  <a:pt x="831150" y="11849"/>
                  <a:pt x="2913591" y="-161459"/>
                  <a:pt x="3895460" y="0"/>
                </a:cubicBezTo>
                <a:cubicBezTo>
                  <a:pt x="3892183" y="353962"/>
                  <a:pt x="3971121" y="871797"/>
                  <a:pt x="3895460" y="1446550"/>
                </a:cubicBezTo>
                <a:cubicBezTo>
                  <a:pt x="3360099" y="1300690"/>
                  <a:pt x="1228672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hông gây ảnh hưởng gì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9229060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339257" cy="2447527"/>
              <a:chOff x="1928812" y="125280"/>
              <a:chExt cx="3339257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339257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8901" y="2348895"/>
            <a:ext cx="5554141" cy="2800767"/>
          </a:xfrm>
          <a:custGeom>
            <a:avLst/>
            <a:gdLst>
              <a:gd name="connsiteX0" fmla="*/ 0 w 5554141"/>
              <a:gd name="connsiteY0" fmla="*/ 0 h 2800767"/>
              <a:gd name="connsiteX1" fmla="*/ 5554141 w 5554141"/>
              <a:gd name="connsiteY1" fmla="*/ 0 h 2800767"/>
              <a:gd name="connsiteX2" fmla="*/ 5554141 w 5554141"/>
              <a:gd name="connsiteY2" fmla="*/ 2800767 h 2800767"/>
              <a:gd name="connsiteX3" fmla="*/ 0 w 5554141"/>
              <a:gd name="connsiteY3" fmla="*/ 2800767 h 2800767"/>
              <a:gd name="connsiteX4" fmla="*/ 0 w 5554141"/>
              <a:gd name="connsiteY4" fmla="*/ 0 h 280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141" h="2800767" fill="none" extrusionOk="0">
                <a:moveTo>
                  <a:pt x="0" y="0"/>
                </a:moveTo>
                <a:cubicBezTo>
                  <a:pt x="893106" y="5222"/>
                  <a:pt x="4334772" y="24918"/>
                  <a:pt x="5554141" y="0"/>
                </a:cubicBezTo>
                <a:cubicBezTo>
                  <a:pt x="5392896" y="824835"/>
                  <a:pt x="5510381" y="1838800"/>
                  <a:pt x="5554141" y="2800767"/>
                </a:cubicBezTo>
                <a:cubicBezTo>
                  <a:pt x="3350930" y="2636006"/>
                  <a:pt x="1422703" y="2918917"/>
                  <a:pt x="0" y="2800767"/>
                </a:cubicBezTo>
                <a:cubicBezTo>
                  <a:pt x="-55725" y="1748758"/>
                  <a:pt x="17072" y="400304"/>
                  <a:pt x="0" y="0"/>
                </a:cubicBezTo>
                <a:close/>
              </a:path>
              <a:path w="5554141" h="2800767" stroke="0" extrusionOk="0">
                <a:moveTo>
                  <a:pt x="0" y="0"/>
                </a:moveTo>
                <a:cubicBezTo>
                  <a:pt x="1511238" y="11849"/>
                  <a:pt x="3570577" y="-161459"/>
                  <a:pt x="5554141" y="0"/>
                </a:cubicBezTo>
                <a:cubicBezTo>
                  <a:pt x="5557271" y="576155"/>
                  <a:pt x="5452965" y="1970127"/>
                  <a:pt x="5554141" y="2800767"/>
                </a:cubicBezTo>
                <a:cubicBezTo>
                  <a:pt x="4302480" y="2654907"/>
                  <a:pt x="1531865" y="2722443"/>
                  <a:pt x="0" y="2800767"/>
                </a:cubicBezTo>
                <a:cubicBezTo>
                  <a:pt x="74291" y="1938890"/>
                  <a:pt x="168006" y="818816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tốc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sổ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cối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rung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rách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01" y="2142792"/>
            <a:ext cx="4782566" cy="2907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7"/>
            <a:ext cx="12205519" cy="28017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71600" y="-47688"/>
            <a:ext cx="9229060" cy="1631685"/>
            <a:chOff x="2010730" y="677561"/>
            <a:chExt cx="13481277" cy="2447527"/>
          </a:xfrm>
        </p:grpSpPr>
        <p:sp>
          <p:nvSpPr>
            <p:cNvPr id="6" name="Rectangle 5"/>
            <p:cNvSpPr/>
            <p:nvPr/>
          </p:nvSpPr>
          <p:spPr>
            <a:xfrm>
              <a:off x="4806318" y="1336315"/>
              <a:ext cx="10439400" cy="1191921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010730" y="677561"/>
              <a:ext cx="3339257" cy="2447527"/>
              <a:chOff x="1928812" y="125280"/>
              <a:chExt cx="3339257" cy="2447527"/>
            </a:xfrm>
          </p:grpSpPr>
          <p:pic>
            <p:nvPicPr>
              <p:cNvPr id="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339257" cy="244752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8" name="TextBox 14"/>
            <p:cNvSpPr txBox="1"/>
            <p:nvPr/>
          </p:nvSpPr>
          <p:spPr>
            <a:xfrm>
              <a:off x="4976234" y="1741418"/>
              <a:ext cx="10515773" cy="650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ts val="314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58901" y="2348895"/>
            <a:ext cx="5554141" cy="2123658"/>
          </a:xfrm>
          <a:custGeom>
            <a:avLst/>
            <a:gdLst>
              <a:gd name="connsiteX0" fmla="*/ 0 w 5554141"/>
              <a:gd name="connsiteY0" fmla="*/ 0 h 2123658"/>
              <a:gd name="connsiteX1" fmla="*/ 5554141 w 5554141"/>
              <a:gd name="connsiteY1" fmla="*/ 0 h 2123658"/>
              <a:gd name="connsiteX2" fmla="*/ 5554141 w 5554141"/>
              <a:gd name="connsiteY2" fmla="*/ 2123658 h 2123658"/>
              <a:gd name="connsiteX3" fmla="*/ 0 w 5554141"/>
              <a:gd name="connsiteY3" fmla="*/ 2123658 h 2123658"/>
              <a:gd name="connsiteX4" fmla="*/ 0 w 5554141"/>
              <a:gd name="connsiteY4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4141" h="2123658" fill="none" extrusionOk="0">
                <a:moveTo>
                  <a:pt x="0" y="0"/>
                </a:moveTo>
                <a:cubicBezTo>
                  <a:pt x="893106" y="5222"/>
                  <a:pt x="4334772" y="24918"/>
                  <a:pt x="5554141" y="0"/>
                </a:cubicBezTo>
                <a:cubicBezTo>
                  <a:pt x="5392896" y="461505"/>
                  <a:pt x="5510381" y="1389397"/>
                  <a:pt x="5554141" y="2123658"/>
                </a:cubicBezTo>
                <a:cubicBezTo>
                  <a:pt x="3350930" y="1958897"/>
                  <a:pt x="1422703" y="2241808"/>
                  <a:pt x="0" y="2123658"/>
                </a:cubicBezTo>
                <a:cubicBezTo>
                  <a:pt x="-55725" y="1434903"/>
                  <a:pt x="17072" y="221841"/>
                  <a:pt x="0" y="0"/>
                </a:cubicBezTo>
                <a:close/>
              </a:path>
              <a:path w="5554141" h="2123658" stroke="0" extrusionOk="0">
                <a:moveTo>
                  <a:pt x="0" y="0"/>
                </a:moveTo>
                <a:cubicBezTo>
                  <a:pt x="1511238" y="11849"/>
                  <a:pt x="3570577" y="-161459"/>
                  <a:pt x="5554141" y="0"/>
                </a:cubicBezTo>
                <a:cubicBezTo>
                  <a:pt x="5557271" y="976229"/>
                  <a:pt x="5452965" y="1422122"/>
                  <a:pt x="5554141" y="2123658"/>
                </a:cubicBezTo>
                <a:cubicBezTo>
                  <a:pt x="4302480" y="1977798"/>
                  <a:pt x="1531865" y="2045334"/>
                  <a:pt x="0" y="2123658"/>
                </a:cubicBezTo>
                <a:cubicBezTo>
                  <a:pt x="74291" y="1341921"/>
                  <a:pt x="168006" y="763567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</a:t>
            </a:r>
            <a:r>
              <a:rPr lang="vi-VN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hưởng rất mạnh, làm bay mái nhà, đổ cây cối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14" y="2078998"/>
            <a:ext cx="4644459" cy="2992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44103" r="6153" b="28119"/>
          <a:stretch>
            <a:fillRect/>
          </a:stretch>
        </p:blipFill>
        <p:spPr>
          <a:xfrm>
            <a:off x="-11374" y="4643356"/>
            <a:ext cx="12254367" cy="22146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1001" t="30962" r="13970" b="32828"/>
          <a:stretch>
            <a:fillRect/>
          </a:stretch>
        </p:blipFill>
        <p:spPr>
          <a:xfrm>
            <a:off x="-914400" y="2905329"/>
            <a:ext cx="15073265" cy="409182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/>
          <a:srcRect r="66324" b="70079"/>
          <a:stretch>
            <a:fillRect/>
          </a:stretch>
        </p:blipFill>
        <p:spPr>
          <a:xfrm>
            <a:off x="-11375" y="-21772"/>
            <a:ext cx="4973404" cy="2485572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6"/>
          <a:srcRect r="66324" b="70079"/>
          <a:stretch>
            <a:fillRect/>
          </a:stretch>
        </p:blipFill>
        <p:spPr>
          <a:xfrm flipH="1">
            <a:off x="7218596" y="-45258"/>
            <a:ext cx="4973404" cy="2485572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>
            <a:off x="3133903" y="3554312"/>
            <a:ext cx="7432497" cy="686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6235"/>
              </a:lnSpc>
            </a:pPr>
            <a:endParaRPr lang="en-US" sz="2665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" name="Speech Bubble: Rectangle with Corners Rounded 1"/>
          <p:cNvSpPr/>
          <p:nvPr/>
        </p:nvSpPr>
        <p:spPr>
          <a:xfrm flipH="1">
            <a:off x="2656113" y="1584251"/>
            <a:ext cx="8810171" cy="2583234"/>
          </a:xfrm>
          <a:prstGeom prst="wedgeRoundRectCallout">
            <a:avLst>
              <a:gd name="adj1" fmla="val 59615"/>
              <a:gd name="adj2" fmla="val 43055"/>
              <a:gd name="adj3" fmla="val 16667"/>
            </a:avLst>
          </a:prstGeom>
          <a:solidFill>
            <a:sysClr val="window" lastClr="FFFFFF"/>
          </a:solidFill>
          <a:ln w="28575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>
              <a:lnSpc>
                <a:spcPct val="115000"/>
              </a:lnSpc>
              <a:defRPr/>
            </a:pPr>
            <a:r>
              <a:rPr lang="vi-VN" sz="44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Gió đến cấp 6 – 7 là cần phải đề phòng những thiệt hại do tác động của nó gây ra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8658" y="3181916"/>
            <a:ext cx="4131165" cy="38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21" t="2344" r="6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8"/>
          <p:cNvSpPr/>
          <p:nvPr/>
        </p:nvSpPr>
        <p:spPr bwMode="auto">
          <a:xfrm>
            <a:off x="1117600" y="635001"/>
            <a:ext cx="10550952" cy="6207276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0960" tIns="30480" rIns="60960" bIns="30480" numCol="1" anchor="t" anchorCtr="0" compatLnSpc="1"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r="66324" b="70079"/>
          <a:stretch>
            <a:fillRect/>
          </a:stretch>
        </p:blipFill>
        <p:spPr>
          <a:xfrm>
            <a:off x="-3332" y="-105860"/>
            <a:ext cx="4799321" cy="2398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44103" r="6153" b="28119"/>
          <a:stretch>
            <a:fillRect/>
          </a:stretch>
        </p:blipFill>
        <p:spPr>
          <a:xfrm>
            <a:off x="-11374" y="4643356"/>
            <a:ext cx="12254367" cy="22146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1001" t="30962" r="13970" b="32828"/>
          <a:stretch>
            <a:fillRect/>
          </a:stretch>
        </p:blipFill>
        <p:spPr>
          <a:xfrm>
            <a:off x="-914400" y="2905329"/>
            <a:ext cx="15073265" cy="40918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6035" b="9204"/>
          <a:stretch>
            <a:fillRect/>
          </a:stretch>
        </p:blipFill>
        <p:spPr>
          <a:xfrm>
            <a:off x="-27309" y="-319531"/>
            <a:ext cx="12270109" cy="7161952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7"/>
          <a:srcRect l="13162" t="11393" b="31764"/>
          <a:stretch>
            <a:fillRect/>
          </a:stretch>
        </p:blipFill>
        <p:spPr>
          <a:xfrm>
            <a:off x="4673600" y="128496"/>
            <a:ext cx="7936024" cy="2922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277" y="2753140"/>
            <a:ext cx="6182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>
                <a:solidFill>
                  <a:srgbClr val="FF0000"/>
                </a:solidFill>
              </a:rPr>
              <a:t>Hoạt động 3: Phòng chống bão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3889E-6 4.19753E-6 L 2.63889E-6 0.6986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0"/>
          <a:stretch>
            <a:fillRect/>
          </a:stretch>
        </p:blipFill>
        <p:spPr>
          <a:xfrm>
            <a:off x="-13519" y="4056266"/>
            <a:ext cx="12205519" cy="37932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-139700" y="0"/>
            <a:ext cx="11503024" cy="1771651"/>
            <a:chOff x="2010730" y="677561"/>
            <a:chExt cx="17254537" cy="2657476"/>
          </a:xfrm>
        </p:grpSpPr>
        <p:sp>
          <p:nvSpPr>
            <p:cNvPr id="26" name="Rectangle 25"/>
            <p:cNvSpPr/>
            <p:nvPr/>
          </p:nvSpPr>
          <p:spPr>
            <a:xfrm>
              <a:off x="4806318" y="1336314"/>
              <a:ext cx="14458949" cy="1998723"/>
            </a:xfrm>
            <a:prstGeom prst="rect">
              <a:avLst/>
            </a:prstGeom>
            <a:solidFill>
              <a:srgbClr val="DCE6F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609600"/>
              <a:endParaRPr lang="en-US" sz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010730" y="677561"/>
              <a:ext cx="3557378" cy="2447527"/>
              <a:chOff x="1928812" y="125280"/>
              <a:chExt cx="3557378" cy="2447527"/>
            </a:xfrm>
          </p:grpSpPr>
          <p:pic>
            <p:nvPicPr>
              <p:cNvPr id="29" name="Picture 4"/>
              <p:cNvPicPr>
                <a:picLocks noChangeAspect="1"/>
              </p:cNvPicPr>
              <p:nvPr/>
            </p:nvPicPr>
            <p:blipFill>
              <a:blip r:embed="rId4"/>
              <a:srcRect t="15855" b="15342"/>
              <a:stretch>
                <a:fillRect/>
              </a:stretch>
            </p:blipFill>
            <p:spPr>
              <a:xfrm>
                <a:off x="1928812" y="125280"/>
                <a:ext cx="3557378" cy="2447527"/>
              </a:xfrm>
              <a:prstGeom prst="rect">
                <a:avLst/>
              </a:prstGeom>
            </p:spPr>
          </p:pic>
          <p:pic>
            <p:nvPicPr>
              <p:cNvPr id="30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19584" y="213110"/>
                <a:ext cx="2269231" cy="1577115"/>
              </a:xfrm>
              <a:prstGeom prst="rect">
                <a:avLst/>
              </a:prstGeom>
            </p:spPr>
          </p:pic>
        </p:grpSp>
        <p:sp>
          <p:nvSpPr>
            <p:cNvPr id="28" name="TextBox 14"/>
            <p:cNvSpPr txBox="1"/>
            <p:nvPr/>
          </p:nvSpPr>
          <p:spPr>
            <a:xfrm>
              <a:off x="5453845" y="1451063"/>
              <a:ext cx="13668548" cy="18218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00">
                <a:lnSpc>
                  <a:spcPts val="3145"/>
                </a:lnSpc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Đọc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bản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tin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dự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báo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thời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6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và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biết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ở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thời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điểm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nào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ngày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chúng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ta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cần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đề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phòng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thiệt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hại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do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gió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gây</a:t>
              </a:r>
              <a:r>
                <a:rPr lang="en-US" sz="32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</a:rPr>
                <a:t>ra.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12" y="2271712"/>
            <a:ext cx="6348413" cy="4075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1504950" y="4524375"/>
            <a:ext cx="46672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2950" y="4857750"/>
            <a:ext cx="44577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2348895"/>
            <a:ext cx="4724400" cy="3477875"/>
          </a:xfrm>
          <a:custGeom>
            <a:avLst/>
            <a:gdLst>
              <a:gd name="connsiteX0" fmla="*/ 0 w 4724400"/>
              <a:gd name="connsiteY0" fmla="*/ 0 h 3477875"/>
              <a:gd name="connsiteX1" fmla="*/ 4724400 w 4724400"/>
              <a:gd name="connsiteY1" fmla="*/ 0 h 3477875"/>
              <a:gd name="connsiteX2" fmla="*/ 4724400 w 4724400"/>
              <a:gd name="connsiteY2" fmla="*/ 3477875 h 3477875"/>
              <a:gd name="connsiteX3" fmla="*/ 0 w 4724400"/>
              <a:gd name="connsiteY3" fmla="*/ 3477875 h 3477875"/>
              <a:gd name="connsiteX4" fmla="*/ 0 w 4724400"/>
              <a:gd name="connsiteY4" fmla="*/ 0 h 347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3477875" fill="none" extrusionOk="0">
                <a:moveTo>
                  <a:pt x="0" y="0"/>
                </a:moveTo>
                <a:cubicBezTo>
                  <a:pt x="1713183" y="5222"/>
                  <a:pt x="2745495" y="24918"/>
                  <a:pt x="4724400" y="0"/>
                </a:cubicBezTo>
                <a:cubicBezTo>
                  <a:pt x="4563155" y="684204"/>
                  <a:pt x="4680640" y="2239209"/>
                  <a:pt x="4724400" y="3477875"/>
                </a:cubicBezTo>
                <a:cubicBezTo>
                  <a:pt x="2539482" y="3313114"/>
                  <a:pt x="2292029" y="3596025"/>
                  <a:pt x="0" y="3477875"/>
                </a:cubicBezTo>
                <a:cubicBezTo>
                  <a:pt x="-55725" y="2234568"/>
                  <a:pt x="17072" y="1095587"/>
                  <a:pt x="0" y="0"/>
                </a:cubicBezTo>
                <a:close/>
              </a:path>
              <a:path w="4724400" h="3477875" stroke="0" extrusionOk="0">
                <a:moveTo>
                  <a:pt x="0" y="0"/>
                </a:moveTo>
                <a:cubicBezTo>
                  <a:pt x="1238954" y="11849"/>
                  <a:pt x="3844017" y="-161459"/>
                  <a:pt x="4724400" y="0"/>
                </a:cubicBezTo>
                <a:cubicBezTo>
                  <a:pt x="4727530" y="1395067"/>
                  <a:pt x="4623224" y="2125017"/>
                  <a:pt x="4724400" y="3477875"/>
                </a:cubicBezTo>
                <a:cubicBezTo>
                  <a:pt x="3940085" y="3332015"/>
                  <a:pt x="673695" y="3399551"/>
                  <a:pt x="0" y="3477875"/>
                </a:cubicBezTo>
                <a:cubicBezTo>
                  <a:pt x="74291" y="2165912"/>
                  <a:pt x="168006" y="1156441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422</Words>
  <Application>Microsoft Office PowerPoint</Application>
  <PresentationFormat>Widescreen</PresentationFormat>
  <Paragraphs>34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Admins</cp:lastModifiedBy>
  <cp:revision>50</cp:revision>
  <dcterms:created xsi:type="dcterms:W3CDTF">2023-07-30T00:03:00Z</dcterms:created>
  <dcterms:modified xsi:type="dcterms:W3CDTF">2025-10-17T07:33:04Z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482A5F2DE9D14EAAA3E344FF9D23877D</vt:lpwstr>
  </property>
  <property fmtid="{D5CDD505-2E9C-101B-9397-08002B2CF9AE}" pid="3" name="KSOProductBuildVer">
    <vt:lpwstr>1033-11.2.0.11537</vt:lpwstr>
  </property>
</Properties>
</file>