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7"/>
  </p:notesMasterIdLst>
  <p:sldIdLst>
    <p:sldId id="1062" r:id="rId2"/>
    <p:sldId id="8539" r:id="rId3"/>
    <p:sldId id="1069" r:id="rId4"/>
    <p:sldId id="3386" r:id="rId5"/>
    <p:sldId id="8540" r:id="rId6"/>
    <p:sldId id="8541" r:id="rId7"/>
    <p:sldId id="8542" r:id="rId8"/>
    <p:sldId id="8543" r:id="rId9"/>
    <p:sldId id="8544" r:id="rId10"/>
    <p:sldId id="3415" r:id="rId11"/>
    <p:sldId id="8545" r:id="rId12"/>
    <p:sldId id="3365" r:id="rId13"/>
    <p:sldId id="8548" r:id="rId14"/>
    <p:sldId id="8554" r:id="rId15"/>
    <p:sldId id="85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24" autoAdjust="0"/>
  </p:normalViewPr>
  <p:slideViewPr>
    <p:cSldViewPr snapToGrid="0">
      <p:cViewPr varScale="1">
        <p:scale>
          <a:sx n="68" d="100"/>
          <a:sy n="68" d="100"/>
        </p:scale>
        <p:origin x="1699"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638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88DCCE-16CB-4956-9CA9-B1BF1D3BB692}"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026012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8DCCE-16CB-4956-9CA9-B1BF1D3BB692}"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89661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8DCCE-16CB-4956-9CA9-B1BF1D3BB692}"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158737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414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a:defRPr/>
            </a:pPr>
            <a:fld id="{7C25B2B0-692A-46A2-956F-D87A1A3CFB5B}" type="datetimeFigureOut">
              <a:rPr lang="zh-CN" altLang="en-US"/>
              <a:pPr>
                <a:defRPr/>
              </a:pPr>
              <a:t>2025/10/15</a:t>
            </a:fld>
            <a:endParaRPr lang="zh-CN" altLang="en-US"/>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8DCCE-16CB-4956-9CA9-B1BF1D3BB692}"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889287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88DCCE-16CB-4956-9CA9-B1BF1D3BB692}"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607557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8DCCE-16CB-4956-9CA9-B1BF1D3BB692}"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501012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8DCCE-16CB-4956-9CA9-B1BF1D3BB692}"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125741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8DCCE-16CB-4956-9CA9-B1BF1D3BB692}"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233667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8DCCE-16CB-4956-9CA9-B1BF1D3BB692}"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847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88DCCE-16CB-4956-9CA9-B1BF1D3BB692}"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998587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88DCCE-16CB-4956-9CA9-B1BF1D3BB692}"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868055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8DCCE-16CB-4956-9CA9-B1BF1D3BB692}" type="datetimeFigureOut">
              <a:rPr lang="en-US" smtClean="0"/>
              <a:t>10/15/2025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904146" y="1827993"/>
            <a:ext cx="3904146" cy="3972479"/>
          </a:xfrm>
          <a:prstGeom prst="rect">
            <a:avLst/>
          </a:prstGeom>
        </p:spPr>
      </p:pic>
    </p:spTree>
    <p:extLst>
      <p:ext uri="{BB962C8B-B14F-4D97-AF65-F5344CB8AC3E}">
        <p14:creationId xmlns:p14="http://schemas.microsoft.com/office/powerpoint/2010/main" val="196723184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73" r:id="rId13"/>
    <p:sldLayoutId id="2147483674" r:id="rId14"/>
    <p:sldLayoutId id="2147483676" r:id="rId15"/>
    <p:sldLayoutId id="2147483677"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2742EB9-858B-7854-8C46-8C188DA6E60A}"/>
              </a:ext>
            </a:extLst>
          </p:cNvPr>
          <p:cNvSpPr txBox="1"/>
          <p:nvPr/>
        </p:nvSpPr>
        <p:spPr>
          <a:xfrm>
            <a:off x="736068" y="1209947"/>
            <a:ext cx="275083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i="1" dirty="0" err="1">
                <a:solidFill>
                  <a:prstClr val="black"/>
                </a:solidFill>
                <a:latin typeface="Times New Roman" panose="02020603050405020304" pitchFamily="18" charset="0"/>
                <a:cs typeface="Times New Roman" panose="02020603050405020304" pitchFamily="18" charset="0"/>
              </a:rPr>
              <a:t>Khởi</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động</a:t>
            </a:r>
            <a:endParaRPr kumimoji="0" lang="en-US" sz="4000" b="1" i="1"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2F3584B-0C79-5C30-EABE-B1FB4A7EEA41}"/>
              </a:ext>
            </a:extLst>
          </p:cNvPr>
          <p:cNvSpPr txBox="1"/>
          <p:nvPr/>
        </p:nvSpPr>
        <p:spPr>
          <a:xfrm>
            <a:off x="649777" y="2071274"/>
            <a:ext cx="2923421" cy="177644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Bịt</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3901505" y="1685166"/>
            <a:ext cx="7479181" cy="4587618"/>
          </a:xfrm>
          <a:prstGeom prst="rect">
            <a:avLst/>
          </a:prstGeom>
        </p:spPr>
      </p:pic>
      <p:sp>
        <p:nvSpPr>
          <p:cNvPr id="18" name="TextBox 17">
            <a:extLst>
              <a:ext uri="{FF2B5EF4-FFF2-40B4-BE49-F238E27FC236}">
                <a16:creationId xmlns:a16="http://schemas.microsoft.com/office/drawing/2014/main" id="{E2742EB9-858B-7854-8C46-8C188DA6E60A}"/>
              </a:ext>
            </a:extLst>
          </p:cNvPr>
          <p:cNvSpPr txBox="1"/>
          <p:nvPr/>
        </p:nvSpPr>
        <p:spPr>
          <a:xfrm>
            <a:off x="423982" y="3978975"/>
            <a:ext cx="3375007" cy="2062103"/>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3200" b="1" dirty="0" err="1">
                <a:solidFill>
                  <a:prstClr val="black"/>
                </a:solidFill>
                <a:latin typeface="Times New Roman" panose="02020603050405020304" pitchFamily="18" charset="0"/>
                <a:cs typeface="Times New Roman" panose="02020603050405020304" pitchFamily="18" charset="0"/>
              </a:rPr>
              <a:t>Em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cảm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thấy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như</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thế</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nào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không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nhìn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thấy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mọi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thứ</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xung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quanh</a:t>
            </a:r>
            <a:r>
              <a:rPr lang="en-US" sz="3200" b="1" dirty="0">
                <a:solidFill>
                  <a:prstClr val="black"/>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A75B58-4956-80EF-0A7F-0EB1A0089643}"/>
              </a:ext>
            </a:extLst>
          </p:cNvPr>
          <p:cNvSpPr txBox="1"/>
          <p:nvPr/>
        </p:nvSpPr>
        <p:spPr>
          <a:xfrm>
            <a:off x="531866" y="3332435"/>
            <a:ext cx="11236462"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defRPr/>
            </a:pPr>
            <a:r>
              <a:rPr lang="vi-VN" sz="3600" b="1" dirty="0">
                <a:solidFill>
                  <a:srgbClr val="328C96"/>
                </a:solidFill>
                <a:latin typeface="+mj-lt"/>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mj-lt"/>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749538" y="1826849"/>
            <a:ext cx="2179075" cy="1363468"/>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074229" y="2134002"/>
            <a:ext cx="4151736" cy="1176630"/>
          </a:xfrm>
          <a:prstGeom prst="rect">
            <a:avLst/>
          </a:prstGeom>
        </p:spPr>
      </p:pic>
      <p:sp>
        <p:nvSpPr>
          <p:cNvPr id="161" name="TextBox 160">
            <a:extLst>
              <a:ext uri="{FF2B5EF4-FFF2-40B4-BE49-F238E27FC236}">
                <a16:creationId xmlns:a16="http://schemas.microsoft.com/office/drawing/2014/main" id="{68160F89-FD89-F623-F6A3-6905FB07E385}"/>
              </a:ext>
            </a:extLst>
          </p:cNvPr>
          <p:cNvSpPr txBox="1"/>
          <p:nvPr/>
        </p:nvSpPr>
        <p:spPr>
          <a:xfrm>
            <a:off x="749538" y="484403"/>
            <a:ext cx="10808477"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algn="just">
              <a:spcBef>
                <a:spcPts val="100"/>
              </a:spcBef>
              <a:spcAft>
                <a:spcPts val="100"/>
              </a:spcAft>
            </a:pP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8160F89-FD89-F623-F6A3-6905FB07E385}"/>
              </a:ext>
            </a:extLst>
          </p:cNvPr>
          <p:cNvSpPr txBox="1"/>
          <p:nvPr/>
        </p:nvSpPr>
        <p:spPr>
          <a:xfrm>
            <a:off x="653527" y="2065772"/>
            <a:ext cx="451283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algn="just">
              <a:spcBef>
                <a:spcPts val="100"/>
              </a:spcBef>
              <a:spcAft>
                <a:spcPts val="100"/>
              </a:spcAft>
            </a:pP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A1DDAF9-7816-E4D9-0137-BC432C7FFD73}"/>
              </a:ext>
            </a:extLst>
          </p:cNvPr>
          <p:cNvSpPr txBox="1"/>
          <p:nvPr/>
        </p:nvSpPr>
        <p:spPr>
          <a:xfrm>
            <a:off x="735187" y="2793949"/>
            <a:ext cx="1029018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2800" b="1" i="1" u="none" strike="noStrike" kern="1200" cap="none" spc="0" normalizeH="0" baseline="0" noProof="0" dirty="0">
                <a:ln>
                  <a:noFill/>
                </a:ln>
                <a:solidFill>
                  <a:srgbClr val="002060"/>
                </a:solidFill>
                <a:effectLst/>
                <a:uLnTx/>
                <a:uFillTx/>
                <a:latin typeface="+mj-lt"/>
                <a:ea typeface="Calibri" panose="020F0502020204030204" pitchFamily="34" charset="0"/>
                <a:cs typeface="Times New Roman" panose="02020603050405020304" pitchFamily="18" charset="0"/>
              </a:rPr>
              <a:t>Em đồng tình hay không đồng tình với ý kiến nào dưới đây? Vì sao?</a:t>
            </a:r>
            <a:endParaRPr kumimoji="0" lang="en-US" sz="2800" b="1" i="0" u="none" strike="noStrike" kern="1200" cap="none" spc="0" normalizeH="0" baseline="0" noProof="0" dirty="0">
              <a:ln>
                <a:noFill/>
              </a:ln>
              <a:solidFill>
                <a:srgbClr val="002060"/>
              </a:solidFill>
              <a:effectLst/>
              <a:uLnTx/>
              <a:uFillTx/>
              <a:latin typeface="+mj-lt"/>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735187" y="3399015"/>
            <a:ext cx="4623197" cy="2782329"/>
          </a:xfrm>
          <a:prstGeom prst="rect">
            <a:avLst/>
          </a:prstGeom>
        </p:spPr>
      </p:pic>
      <p:pic>
        <p:nvPicPr>
          <p:cNvPr id="17" name="Picture 16">
            <a:extLst>
              <a:ext uri="{FF2B5EF4-FFF2-40B4-BE49-F238E27FC236}">
                <a16:creationId xmlns:a16="http://schemas.microsoft.com/office/drawing/2014/main" id="{241BC45D-4982-E523-8155-1F7D565A7C9B}"/>
              </a:ext>
            </a:extLst>
          </p:cNvPr>
          <p:cNvPicPr>
            <a:picLocks noChangeAspect="1"/>
          </p:cNvPicPr>
          <p:nvPr/>
        </p:nvPicPr>
        <p:blipFill>
          <a:blip r:embed="rId4"/>
          <a:stretch>
            <a:fillRect/>
          </a:stretch>
        </p:blipFill>
        <p:spPr>
          <a:xfrm>
            <a:off x="5660136" y="3399015"/>
            <a:ext cx="5769864" cy="2855481"/>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895539" y="805432"/>
            <a:ext cx="5198751" cy="3501392"/>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715261" y="139681"/>
            <a:ext cx="4945599" cy="665751"/>
          </a:xfrm>
          <a:prstGeom prst="rect">
            <a:avLst/>
          </a:prstGeom>
        </p:spPr>
        <p:style>
          <a:lnRef idx="1">
            <a:schemeClr val="accent6"/>
          </a:lnRef>
          <a:fillRef idx="2">
            <a:schemeClr val="accent6"/>
          </a:fillRef>
          <a:effectRef idx="1">
            <a:schemeClr val="accent6"/>
          </a:effectRef>
          <a:fontRef idx="minor">
            <a:schemeClr val="dk1"/>
          </a:fontRef>
        </p:style>
      </p:pic>
      <p:grpSp>
        <p:nvGrpSpPr>
          <p:cNvPr id="13" name="Group 12">
            <a:extLst>
              <a:ext uri="{FF2B5EF4-FFF2-40B4-BE49-F238E27FC236}">
                <a16:creationId xmlns:a16="http://schemas.microsoft.com/office/drawing/2014/main" id="{68CEF3A3-5B08-D549-04FB-C6FBC3215C9B}"/>
              </a:ext>
            </a:extLst>
          </p:cNvPr>
          <p:cNvGrpSpPr/>
          <p:nvPr/>
        </p:nvGrpSpPr>
        <p:grpSpPr>
          <a:xfrm>
            <a:off x="512066" y="4489442"/>
            <a:ext cx="5861302" cy="1682758"/>
            <a:chOff x="4144021" y="1484380"/>
            <a:chExt cx="7574792"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2" cy="4622495"/>
              <a:chOff x="4436414" y="1551563"/>
              <a:chExt cx="7327376"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1"/>
                <a:ext cx="7191790" cy="3142856"/>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2316814"/>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2800" b="1" i="0" u="none" strike="noStrike" kern="1200" cap="none" spc="0" normalizeH="0" baseline="0" noProof="0" dirty="0">
                  <a:ln>
                    <a:noFill/>
                  </a:ln>
                  <a:solidFill>
                    <a:prstClr val="black"/>
                  </a:solidFill>
                  <a:effectLst/>
                  <a:uLnTx/>
                  <a:uFillTx/>
                  <a:latin typeface="+mj-lt"/>
                  <a:cs typeface="Calibri" panose="020F0502020204030204" pitchFamily="34" charset="0"/>
                </a:rPr>
                <a:t>Đồng tình với Trang vì đây là việc làm thể hiện sự giúp đỡ người đang gặp hoàn cảnh khó khăn.</a:t>
              </a:r>
            </a:p>
          </p:txBody>
        </p:sp>
      </p:grpSp>
      <p:pic>
        <p:nvPicPr>
          <p:cNvPr id="9" name="Picture 8">
            <a:extLst>
              <a:ext uri="{FF2B5EF4-FFF2-40B4-BE49-F238E27FC236}">
                <a16:creationId xmlns:a16="http://schemas.microsoft.com/office/drawing/2014/main" id="{60C25B26-6C3A-45C7-E546-CF455D534D8E}"/>
              </a:ext>
            </a:extLst>
          </p:cNvPr>
          <p:cNvPicPr>
            <a:picLocks noChangeAspect="1"/>
          </p:cNvPicPr>
          <p:nvPr/>
        </p:nvPicPr>
        <p:blipFill>
          <a:blip r:embed="rId5"/>
          <a:stretch>
            <a:fillRect/>
          </a:stretch>
        </p:blipFill>
        <p:spPr>
          <a:xfrm>
            <a:off x="6519672" y="957893"/>
            <a:ext cx="5231493" cy="3141344"/>
          </a:xfrm>
          <a:prstGeom prst="rect">
            <a:avLst/>
          </a:prstGeom>
        </p:spPr>
      </p:pic>
      <p:sp>
        <p:nvSpPr>
          <p:cNvPr id="18" name="TextBox 17">
            <a:extLst>
              <a:ext uri="{FF2B5EF4-FFF2-40B4-BE49-F238E27FC236}">
                <a16:creationId xmlns:a16="http://schemas.microsoft.com/office/drawing/2014/main" id="{A7474E76-9881-8F90-7411-03572BE05A76}"/>
              </a:ext>
            </a:extLst>
          </p:cNvPr>
          <p:cNvSpPr txBox="1"/>
          <p:nvPr/>
        </p:nvSpPr>
        <p:spPr>
          <a:xfrm>
            <a:off x="6373368" y="4193971"/>
            <a:ext cx="5166360" cy="2057230"/>
          </a:xfrm>
          <a:prstGeom prst="rect">
            <a:avLst/>
          </a:prstGeom>
          <a:solidFill>
            <a:schemeClr val="accent6">
              <a:lumMod val="20000"/>
              <a:lumOff val="80000"/>
            </a:schemeClr>
          </a:solidFill>
          <a:ln>
            <a:solidFill>
              <a:srgbClr val="FFFFFF"/>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770125" y="338328"/>
            <a:ext cx="3846827" cy="631696"/>
          </a:xfrm>
          <a:prstGeom prst="rect">
            <a:avLst/>
          </a:prstGeom>
        </p:spPr>
        <p:style>
          <a:lnRef idx="1">
            <a:schemeClr val="accent6"/>
          </a:lnRef>
          <a:fillRef idx="2">
            <a:schemeClr val="accent6"/>
          </a:fillRef>
          <a:effectRef idx="1">
            <a:schemeClr val="accent6"/>
          </a:effectRef>
          <a:fontRef idx="minor">
            <a:schemeClr val="dk1"/>
          </a:fontRef>
        </p:style>
      </p:pic>
      <p:grpSp>
        <p:nvGrpSpPr>
          <p:cNvPr id="13" name="Group 12">
            <a:extLst>
              <a:ext uri="{FF2B5EF4-FFF2-40B4-BE49-F238E27FC236}">
                <a16:creationId xmlns:a16="http://schemas.microsoft.com/office/drawing/2014/main" id="{68CEF3A3-5B08-D549-04FB-C6FBC3215C9B}"/>
              </a:ext>
            </a:extLst>
          </p:cNvPr>
          <p:cNvGrpSpPr/>
          <p:nvPr/>
        </p:nvGrpSpPr>
        <p:grpSpPr>
          <a:xfrm>
            <a:off x="459951" y="2059137"/>
            <a:ext cx="3883449" cy="4260008"/>
            <a:chOff x="-549218" y="1624001"/>
            <a:chExt cx="12268032" cy="6800615"/>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284185" y="1624001"/>
              <a:ext cx="7434629" cy="3905935"/>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7474E76-9881-8F90-7411-03572BE05A76}"/>
                </a:ext>
              </a:extLst>
            </p:cNvPr>
            <p:cNvSpPr txBox="1"/>
            <p:nvPr/>
          </p:nvSpPr>
          <p:spPr>
            <a:xfrm>
              <a:off x="-549218" y="5924667"/>
              <a:ext cx="10997030" cy="2499949"/>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459951" y="970024"/>
            <a:ext cx="3883449" cy="3656840"/>
          </a:xfrm>
          <a:prstGeom prst="rect">
            <a:avLst/>
          </a:prstGeom>
        </p:spPr>
      </p:pic>
      <p:pic>
        <p:nvPicPr>
          <p:cNvPr id="9" name="Picture 8">
            <a:extLst>
              <a:ext uri="{FF2B5EF4-FFF2-40B4-BE49-F238E27FC236}">
                <a16:creationId xmlns:a16="http://schemas.microsoft.com/office/drawing/2014/main" id="{28EFAC50-BFF7-30A0-6F98-D34CEE96B759}"/>
              </a:ext>
            </a:extLst>
          </p:cNvPr>
          <p:cNvPicPr>
            <a:picLocks noChangeAspect="1"/>
          </p:cNvPicPr>
          <p:nvPr/>
        </p:nvPicPr>
        <p:blipFill>
          <a:blip r:embed="rId5"/>
          <a:stretch>
            <a:fillRect/>
          </a:stretch>
        </p:blipFill>
        <p:spPr>
          <a:xfrm>
            <a:off x="4361736" y="1080124"/>
            <a:ext cx="3762376" cy="3425750"/>
          </a:xfrm>
          <a:prstGeom prst="rect">
            <a:avLst/>
          </a:prstGeom>
        </p:spPr>
      </p:pic>
      <p:sp>
        <p:nvSpPr>
          <p:cNvPr id="2" name="Rectangle 1"/>
          <p:cNvSpPr/>
          <p:nvPr/>
        </p:nvSpPr>
        <p:spPr>
          <a:xfrm>
            <a:off x="4215384" y="4647950"/>
            <a:ext cx="3648456" cy="1776384"/>
          </a:xfrm>
          <a:prstGeom prst="rect">
            <a:avLst/>
          </a:prstGeom>
          <a:solidFill>
            <a:schemeClr val="accent6">
              <a:lumMod val="20000"/>
              <a:lumOff val="80000"/>
            </a:schemeClr>
          </a:solidFill>
        </p:spPr>
        <p:txBody>
          <a:bodyPr wrap="square">
            <a:spAutoFit/>
          </a:bodyPr>
          <a:lstStyle/>
          <a:p>
            <a:pPr lvl="0" algn="just">
              <a:lnSpc>
                <a:spcPct val="114000"/>
              </a:lnSpc>
              <a:defRPr/>
            </a:pPr>
            <a:r>
              <a:rPr lang="vi-VN" sz="2400" b="1" dirty="0">
                <a:solidFill>
                  <a:prstClr val="black"/>
                </a:solidFill>
                <a:latin typeface="+mj-lt"/>
                <a:cs typeface="Calibri" panose="020F0502020204030204" pitchFamily="34" charset="0"/>
              </a:rPr>
              <a:t>Không đồng tình với Vân vì cần giúp đỡ người gặp khó khăn kể cả người không quen biết.</a:t>
            </a:r>
          </a:p>
        </p:txBody>
      </p:sp>
      <p:pic>
        <p:nvPicPr>
          <p:cNvPr id="11" name="Picture 10">
            <a:extLst>
              <a:ext uri="{FF2B5EF4-FFF2-40B4-BE49-F238E27FC236}">
                <a16:creationId xmlns:a16="http://schemas.microsoft.com/office/drawing/2014/main" id="{CF398ADA-B0A6-45F4-3B04-DDB6AA690535}"/>
              </a:ext>
            </a:extLst>
          </p:cNvPr>
          <p:cNvPicPr>
            <a:picLocks noChangeAspect="1"/>
          </p:cNvPicPr>
          <p:nvPr/>
        </p:nvPicPr>
        <p:blipFill>
          <a:blip r:embed="rId6"/>
          <a:stretch>
            <a:fillRect/>
          </a:stretch>
        </p:blipFill>
        <p:spPr>
          <a:xfrm>
            <a:off x="8287155" y="781319"/>
            <a:ext cx="3290697" cy="4023360"/>
          </a:xfrm>
          <a:prstGeom prst="rect">
            <a:avLst/>
          </a:prstGeom>
        </p:spPr>
      </p:pic>
      <p:sp>
        <p:nvSpPr>
          <p:cNvPr id="18" name="TextBox 17">
            <a:extLst>
              <a:ext uri="{FF2B5EF4-FFF2-40B4-BE49-F238E27FC236}">
                <a16:creationId xmlns:a16="http://schemas.microsoft.com/office/drawing/2014/main" id="{A7474E76-9881-8F90-7411-03572BE05A76}"/>
              </a:ext>
            </a:extLst>
          </p:cNvPr>
          <p:cNvSpPr txBox="1"/>
          <p:nvPr/>
        </p:nvSpPr>
        <p:spPr>
          <a:xfrm>
            <a:off x="8124112" y="4963774"/>
            <a:ext cx="3616784" cy="1355371"/>
          </a:xfrm>
          <a:prstGeom prst="rect">
            <a:avLst/>
          </a:prstGeom>
          <a:solidFill>
            <a:schemeClr val="accent6">
              <a:lumMod val="20000"/>
              <a:lumOff val="80000"/>
            </a:schemeClr>
          </a:solid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Đồng tình với Huyền vì người khuyết tật cần được giúp đỡ và yêu thương. </a:t>
            </a:r>
          </a:p>
        </p:txBody>
      </p:sp>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8160F89-FD89-F623-F6A3-6905FB07E385}"/>
              </a:ext>
            </a:extLst>
          </p:cNvPr>
          <p:cNvSpPr txBox="1"/>
          <p:nvPr/>
        </p:nvSpPr>
        <p:spPr>
          <a:xfrm>
            <a:off x="2815173" y="2445045"/>
            <a:ext cx="451283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Vận</a:t>
            </a:r>
            <a:r>
              <a:rPr kumimoji="0" lang="en-US" sz="3600" b="1" i="1" u="none" strike="noStrike" kern="120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3600" b="1" i="1" u="none" strike="noStrike" kern="120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9AAA6715-2459-65E6-2D9C-A3B5FA436831}"/>
              </a:ext>
            </a:extLst>
          </p:cNvPr>
          <p:cNvSpPr txBox="1"/>
          <p:nvPr/>
        </p:nvSpPr>
        <p:spPr>
          <a:xfrm>
            <a:off x="4596152" y="3320946"/>
            <a:ext cx="6277534" cy="2246769"/>
          </a:xfrm>
          <a:prstGeom prst="rect">
            <a:avLst/>
          </a:prstGeom>
          <a:solidFill>
            <a:schemeClr val="accent6">
              <a:lumMod val="20000"/>
              <a:lumOff val="80000"/>
            </a:schemeClr>
          </a:solidFill>
        </p:spPr>
        <p:txBody>
          <a:bodyPr wrap="square" rtlCol="0">
            <a:spAutoFit/>
          </a:bodyPr>
          <a:lstStyle/>
          <a:p>
            <a:pPr marL="0" marR="0" algn="just">
              <a:spcBef>
                <a:spcPts val="100"/>
              </a:spcBef>
              <a:spcAft>
                <a:spcPts val="1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781" y="2729830"/>
            <a:ext cx="2696785" cy="3429002"/>
          </a:xfrm>
          <a:prstGeom prst="rect">
            <a:avLst/>
          </a:prstGeom>
        </p:spPr>
      </p:pic>
    </p:spTree>
    <p:extLst>
      <p:ext uri="{BB962C8B-B14F-4D97-AF65-F5344CB8AC3E}">
        <p14:creationId xmlns:p14="http://schemas.microsoft.com/office/powerpoint/2010/main" val="2795247596"/>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EA4E50-B482-5A98-059F-1CA4AD6F52C3}"/>
              </a:ext>
            </a:extLst>
          </p:cNvPr>
          <p:cNvSpPr txBox="1"/>
          <p:nvPr/>
        </p:nvSpPr>
        <p:spPr>
          <a:xfrm>
            <a:off x="4710807" y="0"/>
            <a:ext cx="9147254" cy="512641"/>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endPar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0CCA285-8C39-7C4A-A5F4-4100AC0560F3}"/>
              </a:ext>
            </a:extLst>
          </p:cNvPr>
          <p:cNvSpPr txBox="1"/>
          <p:nvPr/>
        </p:nvSpPr>
        <p:spPr>
          <a:xfrm>
            <a:off x="598002" y="519673"/>
            <a:ext cx="1532012"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807284" y="512641"/>
            <a:ext cx="9649610" cy="30010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14000"/>
              </a:lnSpc>
              <a:defRPr/>
            </a:pPr>
            <a:r>
              <a:rPr lang="vi-VN" sz="2800" dirty="0">
                <a:solidFill>
                  <a:srgbClr val="333333"/>
                </a:solidFill>
                <a:latin typeface="Times New Roman" panose="02020603050405020304" pitchFamily="18" charset="0"/>
                <a:cs typeface="Times New Roman" panose="02020603050405020304" pitchFamily="18" charset="0"/>
              </a:rPr>
              <a:t>Bạn </a:t>
            </a:r>
            <a:r>
              <a:rPr lang="en-US" sz="2800" dirty="0">
                <a:solidFill>
                  <a:srgbClr val="333333"/>
                </a:solidFill>
                <a:latin typeface="Times New Roman" panose="02020603050405020304" pitchFamily="18" charset="0"/>
                <a:cs typeface="Times New Roman" panose="02020603050405020304" pitchFamily="18" charset="0"/>
              </a:rPr>
              <a:t>Na </a:t>
            </a:r>
            <a:r>
              <a:rPr lang="vi-VN" sz="2800" dirty="0">
                <a:solidFill>
                  <a:srgbClr val="333333"/>
                </a:solidFill>
                <a:latin typeface="Times New Roman" panose="02020603050405020304" pitchFamily="18" charset="0"/>
                <a:cs typeface="Times New Roman" panose="02020603050405020304" pitchFamily="18" charset="0"/>
              </a:rPr>
              <a:t>đang bị ốm nên không thể đến trường được . Sau khi biết chuyện em viết thư đôi lời gửi đến bạn: </a:t>
            </a:r>
            <a:r>
              <a:rPr lang="en-US" sz="2800" dirty="0">
                <a:solidFill>
                  <a:srgbClr val="333333"/>
                </a:solidFill>
                <a:latin typeface="Times New Roman" panose="02020603050405020304" pitchFamily="18" charset="0"/>
                <a:cs typeface="Times New Roman" panose="02020603050405020304" pitchFamily="18" charset="0"/>
              </a:rPr>
              <a:t>Na</a:t>
            </a:r>
            <a:r>
              <a:rPr lang="vi-VN" sz="2800" dirty="0">
                <a:solidFill>
                  <a:srgbClr val="333333"/>
                </a:solidFill>
                <a:latin typeface="Times New Roman" panose="02020603050405020304" pitchFamily="18" charset="0"/>
                <a:cs typeface="Times New Roman" panose="02020603050405020304" pitchFamily="18" charset="0"/>
              </a:rPr>
              <a:t>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598002" y="3781080"/>
            <a:ext cx="11033760" cy="1077218"/>
          </a:xfrm>
          <a:prstGeom prst="rect">
            <a:avLst/>
          </a:prstGeom>
          <a:solidFill>
            <a:schemeClr val="accent6">
              <a:lumMod val="20000"/>
              <a:lumOff val="80000"/>
            </a:schemeClr>
          </a:solidFill>
        </p:spPr>
        <p:txBody>
          <a:bodyPr wrap="square">
            <a:spAutoFit/>
          </a:bodyPr>
          <a:lstStyle/>
          <a:p>
            <a:pPr algn="just">
              <a:spcAft>
                <a:spcPts val="0"/>
              </a:spcAft>
            </a:pPr>
            <a:r>
              <a:rPr lang="en-US" sz="3200" b="1" dirty="0">
                <a:latin typeface="Times New Roman" panose="02020603050405020304" pitchFamily="18" charset="0"/>
                <a:ea typeface="Calibri" panose="020F0502020204030204" pitchFamily="34" charset="0"/>
              </a:rPr>
              <a:t>*</a:t>
            </a:r>
            <a:r>
              <a:rPr lang="vi-VN" sz="3200" b="1" dirty="0">
                <a:latin typeface="Times New Roman" panose="02020603050405020304" pitchFamily="18" charset="0"/>
                <a:ea typeface="Calibri" panose="020F0502020204030204" pitchFamily="34" charset="0"/>
              </a:rPr>
              <a:t>GDQCN</a:t>
            </a:r>
            <a:r>
              <a:rPr lang="en-US" sz="3200" b="1" dirty="0">
                <a:latin typeface="Times New Roman" panose="02020603050405020304" pitchFamily="18" charset="0"/>
                <a:ea typeface="Calibri" panose="020F0502020204030204" pitchFamily="34" charset="0"/>
              </a:rPr>
              <a:t>.</a:t>
            </a:r>
            <a:r>
              <a:rPr lang="vi-VN" sz="3200" b="1" dirty="0">
                <a:latin typeface="Times New Roman" panose="02020603050405020304" pitchFamily="18" charset="0"/>
                <a:ea typeface="Calibri" panose="020F0502020204030204" pitchFamily="34" charset="0"/>
              </a:rPr>
              <a:t> BP: </a:t>
            </a:r>
            <a:r>
              <a:rPr lang="en-US" sz="3200" dirty="0">
                <a:latin typeface="Times New Roman" panose="02020603050405020304" pitchFamily="18" charset="0"/>
                <a:ea typeface="Calibri" panose="020F0502020204030204" pitchFamily="34" charset="0"/>
              </a:rPr>
              <a:t>Qua </a:t>
            </a:r>
            <a:r>
              <a:rPr lang="en-US" sz="3200" dirty="0" err="1">
                <a:latin typeface="Times New Roman" panose="02020603050405020304" pitchFamily="18" charset="0"/>
                <a:ea typeface="Calibri" panose="020F0502020204030204" pitchFamily="34" charset="0"/>
              </a:rPr>
              <a:t>bài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học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trẻ</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quyền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gì</a:t>
            </a:r>
            <a:r>
              <a:rPr lang="en-US" sz="3200" dirty="0">
                <a:latin typeface="Times New Roman" panose="02020603050405020304" pitchFamily="18" charset="0"/>
                <a:ea typeface="Calibri" panose="020F0502020204030204" pitchFamily="34" charset="0"/>
              </a:rPr>
              <a:t>?</a:t>
            </a:r>
            <a:r>
              <a:rPr lang="en-US" sz="3200" b="1" dirty="0">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031599" y="4980383"/>
            <a:ext cx="10166566" cy="584775"/>
          </a:xfrm>
          <a:prstGeom prst="rect">
            <a:avLst/>
          </a:prstGeom>
          <a:solidFill>
            <a:schemeClr val="accent2">
              <a:lumMod val="20000"/>
              <a:lumOff val="80000"/>
            </a:schemeClr>
          </a:solidFill>
        </p:spPr>
        <p:txBody>
          <a:bodyPr wrap="none">
            <a:spAutoFit/>
          </a:bodyPr>
          <a:lstStyle/>
          <a:p>
            <a:pPr algn="just">
              <a:spcAft>
                <a:spcPts val="0"/>
              </a:spcAft>
            </a:pPr>
            <a:r>
              <a:rPr lang="en-US" sz="3200" dirty="0">
                <a:latin typeface="Times New Roman" panose="02020603050405020304" pitchFamily="18" charset="0"/>
                <a:ea typeface="Calibri" panose="020F0502020204030204" pitchFamily="34" charset="0"/>
              </a:rPr>
              <a:t>*</a:t>
            </a:r>
            <a:r>
              <a:rPr lang="vi-VN" sz="3200" dirty="0">
                <a:latin typeface="Times New Roman" panose="02020603050405020304" pitchFamily="18" charset="0"/>
                <a:ea typeface="Calibri" panose="020F0502020204030204" pitchFamily="34" charset="0"/>
              </a:rPr>
              <a:t> Quyền được bảo vệ đặc biệt đối với trẻ em không gia đình</a:t>
            </a:r>
            <a:r>
              <a:rPr lang="vi-VN" sz="3200" b="1" dirty="0">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12" name="Rectangle 11"/>
          <p:cNvSpPr/>
          <p:nvPr/>
        </p:nvSpPr>
        <p:spPr>
          <a:xfrm>
            <a:off x="598002" y="5620279"/>
            <a:ext cx="6396879" cy="584775"/>
          </a:xfrm>
          <a:prstGeom prst="rect">
            <a:avLst/>
          </a:prstGeom>
        </p:spPr>
        <p:txBody>
          <a:bodyPr wrap="none">
            <a:spAutoFit/>
          </a:bodyPr>
          <a:lstStyle/>
          <a:p>
            <a:r>
              <a:rPr lang="en-US" sz="3200" dirty="0">
                <a:latin typeface="Times New Roman" panose="02020603050405020304" pitchFamily="18" charset="0"/>
                <a:ea typeface="Calibri" panose="020F0502020204030204" pitchFamily="34" charset="0"/>
              </a:rPr>
              <a:t>- GV </a:t>
            </a: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xét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tuyên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dương</a:t>
            </a:r>
            <a:r>
              <a:rPr lang="en-US" sz="3200" dirty="0">
                <a:latin typeface="Times New Roman" panose="02020603050405020304" pitchFamily="18" charset="0"/>
                <a:ea typeface="Calibri" panose="020F0502020204030204" pitchFamily="34" charset="0"/>
              </a:rPr>
              <a:t>. D</a:t>
            </a:r>
            <a:r>
              <a:rPr lang="vi-VN" sz="3200" dirty="0">
                <a:latin typeface="Times New Roman" panose="02020603050405020304" pitchFamily="18" charset="0"/>
                <a:ea typeface="Calibri" panose="020F0502020204030204" pitchFamily="34" charset="0"/>
              </a:rPr>
              <a:t>ặn dò. </a:t>
            </a:r>
            <a:endParaRPr lang="en-US" sz="3200" dirty="0"/>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3"/>
          <a:stretch>
            <a:fillRect/>
          </a:stretch>
        </p:blipFill>
        <p:spPr>
          <a:xfrm>
            <a:off x="1008453" y="2275178"/>
            <a:ext cx="3042339" cy="2324254"/>
          </a:xfrm>
          <a:prstGeom prst="rect">
            <a:avLst/>
          </a:prstGeom>
          <a:ln/>
        </p:spPr>
        <p:style>
          <a:lnRef idx="1">
            <a:schemeClr val="accent5"/>
          </a:lnRef>
          <a:fillRef idx="2">
            <a:schemeClr val="accent5"/>
          </a:fillRef>
          <a:effectRef idx="1">
            <a:schemeClr val="accent5"/>
          </a:effectRef>
          <a:fontRef idx="minor">
            <a:schemeClr val="dk1"/>
          </a:fontRef>
        </p:style>
      </p:pic>
      <p:pic>
        <p:nvPicPr>
          <p:cNvPr id="14" name="图片 2">
            <a:extLst>
              <a:ext uri="{FF2B5EF4-FFF2-40B4-BE49-F238E27FC236}">
                <a16:creationId xmlns:a16="http://schemas.microsoft.com/office/drawing/2014/main" id="{D887CBCA-5FD3-46B4-91CA-22FAFCFEA5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98848" y="2275178"/>
            <a:ext cx="6858000" cy="3961030"/>
          </a:xfrm>
          <a:prstGeom prst="rect">
            <a:avLst/>
          </a:prstGeom>
        </p:spPr>
      </p:pic>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3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bức</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7991855" y="1618488"/>
            <a:ext cx="3638929" cy="3081511"/>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Times New Roman" panose="02020603050405020304" pitchFamily="18" charset="0"/>
                <a:cs typeface="Times New Roman" panose="02020603050405020304" pitchFamily="18" charset="0"/>
              </a:rPr>
              <a:t>N</a:t>
            </a:r>
            <a:r>
              <a:rPr lang="vi-VN" sz="4000" b="1" dirty="0">
                <a:solidFill>
                  <a:prstClr val="black"/>
                </a:solidFill>
                <a:latin typeface="Times New Roman" panose="02020603050405020304" pitchFamily="18" charset="0"/>
                <a:cs typeface="Times New Roman" panose="02020603050405020304" pitchFamily="18"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81275" y="118872"/>
            <a:ext cx="7010400" cy="955896"/>
          </a:xfrm>
          <a:prstGeom prst="rect">
            <a:avLst/>
          </a:prstGeom>
        </p:spPr>
        <p:style>
          <a:lnRef idx="1">
            <a:schemeClr val="accent6"/>
          </a:lnRef>
          <a:fillRef idx="2">
            <a:schemeClr val="accent6"/>
          </a:fillRef>
          <a:effectRef idx="1">
            <a:schemeClr val="accent6"/>
          </a:effectRef>
          <a:fontRef idx="minor">
            <a:schemeClr val="dk1"/>
          </a:fontRef>
        </p:style>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440054" y="1267076"/>
            <a:ext cx="7469505" cy="4941700"/>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8156447" y="2206735"/>
            <a:ext cx="3264026"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Times New Roman" panose="02020603050405020304" pitchFamily="18" charset="0"/>
                <a:cs typeface="Times New Roman" panose="02020603050405020304" pitchFamily="18" charset="0"/>
              </a:rPr>
              <a:t>L</a:t>
            </a:r>
            <a:r>
              <a:rPr lang="vi-VN" sz="4000" b="1" dirty="0">
                <a:solidFill>
                  <a:prstClr val="black"/>
                </a:solidFill>
                <a:latin typeface="Times New Roman" panose="02020603050405020304" pitchFamily="18" charset="0"/>
                <a:cs typeface="Times New Roman" panose="02020603050405020304" pitchFamily="18"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style>
          <a:lnRef idx="1">
            <a:schemeClr val="accent6"/>
          </a:lnRef>
          <a:fillRef idx="2">
            <a:schemeClr val="accent6"/>
          </a:fillRef>
          <a:effectRef idx="1">
            <a:schemeClr val="accent6"/>
          </a:effectRef>
          <a:fontRef idx="minor">
            <a:schemeClr val="dk1"/>
          </a:fontRef>
        </p:style>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585216" y="1354836"/>
            <a:ext cx="7360920" cy="4881372"/>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7991856" y="2206735"/>
            <a:ext cx="342861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Times New Roman" panose="02020603050405020304" pitchFamily="18" charset="0"/>
                <a:cs typeface="Times New Roman" panose="02020603050405020304" pitchFamily="18" charset="0"/>
              </a:rPr>
              <a:t>Giúp</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đỡ</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bạn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bị</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khuyết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tật</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style>
          <a:lnRef idx="1">
            <a:schemeClr val="accent6"/>
          </a:lnRef>
          <a:fillRef idx="2">
            <a:schemeClr val="accent6"/>
          </a:fillRef>
          <a:effectRef idx="1">
            <a:schemeClr val="accent6"/>
          </a:effectRef>
          <a:fontRef idx="minor">
            <a:schemeClr val="dk1"/>
          </a:fontRef>
        </p:style>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438912" y="1489312"/>
            <a:ext cx="7333488" cy="4929776"/>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8257030" y="2206734"/>
            <a:ext cx="3144393" cy="360884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Times New Roman" panose="02020603050405020304" pitchFamily="18" charset="0"/>
                <a:cs typeface="Times New Roman" panose="02020603050405020304" pitchFamily="18" charset="0"/>
              </a:rPr>
              <a:t>L</a:t>
            </a:r>
            <a:r>
              <a:rPr lang="vi-VN" sz="4800" b="1" dirty="0">
                <a:solidFill>
                  <a:prstClr val="black"/>
                </a:solidFill>
                <a:latin typeface="Times New Roman" panose="02020603050405020304" pitchFamily="18" charset="0"/>
                <a:cs typeface="Times New Roman" panose="02020603050405020304" pitchFamily="18"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style>
          <a:lnRef idx="1">
            <a:schemeClr val="accent6"/>
          </a:lnRef>
          <a:fillRef idx="2">
            <a:schemeClr val="accent6"/>
          </a:fillRef>
          <a:effectRef idx="1">
            <a:schemeClr val="accent6"/>
          </a:effectRef>
          <a:fontRef idx="minor">
            <a:schemeClr val="dk1"/>
          </a:fontRef>
        </p:style>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594360" y="1330434"/>
            <a:ext cx="7388351" cy="5033789"/>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8138159" y="2206735"/>
            <a:ext cx="363473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prstClr val="black"/>
                </a:solidFill>
                <a:latin typeface="Times New Roman" panose="02020603050405020304" pitchFamily="18" charset="0"/>
                <a:cs typeface="Times New Roman" panose="02020603050405020304" pitchFamily="18" charset="0"/>
              </a:rPr>
              <a:t>Ủng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hộ</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quần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áo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sách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vở</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cho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học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sinh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vùng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bị</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lũ</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lụt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style>
          <a:lnRef idx="1">
            <a:schemeClr val="accent6"/>
          </a:lnRef>
          <a:fillRef idx="2">
            <a:schemeClr val="accent6"/>
          </a:fillRef>
          <a:effectRef idx="1">
            <a:schemeClr val="accent6"/>
          </a:effectRef>
          <a:fontRef idx="minor">
            <a:schemeClr val="dk1"/>
          </a:fontRef>
        </p:style>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612648" y="1380744"/>
            <a:ext cx="7397496" cy="4663440"/>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7982710" y="2206734"/>
            <a:ext cx="3790187" cy="30602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Times New Roman" panose="02020603050405020304" pitchFamily="18" charset="0"/>
                <a:cs typeface="Times New Roman" panose="02020603050405020304" pitchFamily="18" charset="0"/>
              </a:rPr>
              <a:t>Quan </a:t>
            </a:r>
            <a:r>
              <a:rPr lang="en-US" sz="4000" b="1" dirty="0" err="1">
                <a:solidFill>
                  <a:prstClr val="black"/>
                </a:solidFill>
                <a:latin typeface="Times New Roman" panose="02020603050405020304" pitchFamily="18" charset="0"/>
                <a:cs typeface="Times New Roman" panose="02020603050405020304" pitchFamily="18" charset="0"/>
              </a:rPr>
              <a:t>tâm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động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viên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bạn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gặp</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chuyện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buồn</a:t>
            </a:r>
            <a:r>
              <a:rPr lang="en-US" sz="4000" b="1" dirty="0">
                <a:solidFill>
                  <a:prstClr val="black"/>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style>
          <a:lnRef idx="1">
            <a:schemeClr val="accent6"/>
          </a:lnRef>
          <a:fillRef idx="2">
            <a:schemeClr val="accent6"/>
          </a:fillRef>
          <a:effectRef idx="1">
            <a:schemeClr val="accent6"/>
          </a:effectRef>
          <a:fontRef idx="minor">
            <a:schemeClr val="dk1"/>
          </a:fontRef>
        </p:style>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841248" y="1435608"/>
            <a:ext cx="7022592" cy="4782312"/>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526</Words>
  <Application>Microsoft Office PowerPoint</Application>
  <PresentationFormat>Widescreen</PresentationFormat>
  <Paragraphs>40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等线</vt:lpstr>
      <vt:lpstr>Arial</vt:lpstr>
      <vt:lpstr>Calibri</vt:lpstr>
      <vt:lpstr>Calibri Light</vt:lpstr>
      <vt:lpstr>Times New Roman</vt:lpstr>
      <vt:lpstr>思源黑体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Admins</cp:lastModifiedBy>
  <cp:revision>42</cp:revision>
  <dcterms:created xsi:type="dcterms:W3CDTF">2023-07-25T13:02:49Z</dcterms:created>
  <dcterms:modified xsi:type="dcterms:W3CDTF">2025-10-15T16:42:38Z</dcterms:modified>
  <cp:category>9Slide.vn</cp:category>
</cp:coreProperties>
</file>