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2193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1E86777-1325-2F15-FBEE-2EFFC4E633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E04EEC54-4AA5-EE79-3FBF-5861EFB47008}"/>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635A103E-34D2-E72D-9876-92EE4B5C430B}"/>
                </a:ext>
              </a:extLst>
            </p:cNvPr>
            <p:cNvGrpSpPr/>
            <p:nvPr/>
          </p:nvGrpSpPr>
          <p:grpSpPr>
            <a:xfrm>
              <a:off x="5867400" y="1485900"/>
              <a:ext cx="5791219" cy="3437535"/>
              <a:chOff x="3703495" y="3531534"/>
              <a:chExt cx="5791219" cy="3437535"/>
            </a:xfrm>
          </p:grpSpPr>
          <p:grpSp>
            <p:nvGrpSpPr>
              <p:cNvPr id="11" name="Group 10">
                <a:extLst>
                  <a:ext uri="{FF2B5EF4-FFF2-40B4-BE49-F238E27FC236}">
                    <a16:creationId xmlns:a16="http://schemas.microsoft.com/office/drawing/2014/main" id="{E46A7A9D-62B7-E1CF-9EAB-B0EA1769B649}"/>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3D3CB6A9-05F7-14BB-54A8-37205EE268A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218CF3E3-B31A-9E8C-7CE9-B330DF1C5BD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2" name="Picture 11">
                <a:extLst>
                  <a:ext uri="{FF2B5EF4-FFF2-40B4-BE49-F238E27FC236}">
                    <a16:creationId xmlns:a16="http://schemas.microsoft.com/office/drawing/2014/main" id="{0155C81B-8ACB-E5BA-C33B-35FDEBF241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B56E4586-E68E-7546-5023-ACDCE0DC95B7}"/>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78C53A03-8705-C4A2-EA68-ED5DDCEC6210}"/>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208BD4CB-6C31-E981-5202-A7C20D68BECA}"/>
                  </a:ext>
                </a:extLst>
              </p:cNvPr>
              <p:cNvGrpSpPr/>
              <p:nvPr/>
            </p:nvGrpSpPr>
            <p:grpSpPr>
              <a:xfrm>
                <a:off x="10897746" y="6325967"/>
                <a:ext cx="5791219" cy="705733"/>
                <a:chOff x="6278216" y="4213444"/>
                <a:chExt cx="4342410" cy="638461"/>
              </a:xfrm>
            </p:grpSpPr>
            <p:sp>
              <p:nvSpPr>
                <p:cNvPr id="9" name="TextBox 8">
                  <a:extLst>
                    <a:ext uri="{FF2B5EF4-FFF2-40B4-BE49-F238E27FC236}">
                      <a16:creationId xmlns:a16="http://schemas.microsoft.com/office/drawing/2014/main" id="{F451C246-2D00-AFC1-B8EE-849A3DEA74C6}"/>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0" name="TextBox 9">
                  <a:extLst>
                    <a:ext uri="{FF2B5EF4-FFF2-40B4-BE49-F238E27FC236}">
                      <a16:creationId xmlns:a16="http://schemas.microsoft.com/office/drawing/2014/main" id="{ABABDED8-D5C5-394A-5D00-0C68609CEE3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7" name="TextBox 6">
                <a:extLst>
                  <a:ext uri="{FF2B5EF4-FFF2-40B4-BE49-F238E27FC236}">
                    <a16:creationId xmlns:a16="http://schemas.microsoft.com/office/drawing/2014/main" id="{FDE3B860-FAFF-56E9-DD4D-43C05F86C5D7}"/>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8" name="Picture 7" descr="A black square with circles and a logo&#10;&#10;Description automatically generated">
                <a:extLst>
                  <a:ext uri="{FF2B5EF4-FFF2-40B4-BE49-F238E27FC236}">
                    <a16:creationId xmlns:a16="http://schemas.microsoft.com/office/drawing/2014/main" id="{390802BD-BB7D-8943-20D4-D949EECFC3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
        <p:nvSpPr>
          <p:cNvPr id="6" name="Rectangle 5">
            <a:extLst>
              <a:ext uri="{FF2B5EF4-FFF2-40B4-BE49-F238E27FC236}">
                <a16:creationId xmlns:a16="http://schemas.microsoft.com/office/drawing/2014/main" id="{AD289D47-E5ED-162C-33E8-30A1A78FBD18}"/>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
        <p:nvSpPr>
          <p:cNvPr id="6" name="Rectangle 5">
            <a:extLst>
              <a:ext uri="{FF2B5EF4-FFF2-40B4-BE49-F238E27FC236}">
                <a16:creationId xmlns:a16="http://schemas.microsoft.com/office/drawing/2014/main" id="{7E0460AF-0443-9B11-D943-E071359C9247}"/>
              </a:ext>
            </a:extLst>
          </p:cNvPr>
          <p:cNvSpPr/>
          <p:nvPr/>
        </p:nvSpPr>
        <p:spPr>
          <a:xfrm>
            <a:off x="5436375" y="7779026"/>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256401" y="2814841"/>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sông</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tuổi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1049998" y="2899505"/>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8F1E8C37-AF6E-1394-7FAC-296C4C7F0642}"/>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
        <p:nvSpPr>
          <p:cNvPr id="11" name="Rectangle 10">
            <a:extLst>
              <a:ext uri="{FF2B5EF4-FFF2-40B4-BE49-F238E27FC236}">
                <a16:creationId xmlns:a16="http://schemas.microsoft.com/office/drawing/2014/main" id="{7D742982-F090-F77E-AC44-BEFAAAA6D071}"/>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Thanh âm của gió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hoặc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D7E7EC-ACD1-5C7C-08BB-DAEB0A2DAE19}"/>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214065" y="3255483"/>
            <a:ext cx="2022498" cy="575631"/>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61939" y="2305050"/>
            <a:ext cx="1138486" cy="2733675"/>
            <a:chOff x="2219325" y="2505075"/>
            <a:chExt cx="1171575" cy="2266950"/>
          </a:xfrm>
        </p:grpSpPr>
        <p:cxnSp>
          <p:nvCxnSpPr>
            <p:cNvPr id="7" name="Straight Connector 6">
              <a:extLst>
                <a:ext uri="{FF2B5EF4-FFF2-40B4-BE49-F238E27FC236}">
                  <a16:creationId xmlns:a16="http://schemas.microsoft.com/office/drawing/2014/main" id="{365CBB05-F7B7-F307-DABC-FB54FD3591B8}"/>
                </a:ext>
              </a:extLst>
            </p:cNvPr>
            <p:cNvCxnSpPr>
              <a:cxnSpLocks/>
              <a:endCxn id="16" idx="1"/>
            </p:cNvCxnSpPr>
            <p:nvPr/>
          </p:nvCxnSpPr>
          <p:spPr>
            <a:xfrm>
              <a:off x="2219325" y="3531916"/>
              <a:ext cx="1171575" cy="388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85784" y="1481057"/>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400425" y="3195557"/>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4124326"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600825" y="1733551"/>
            <a:ext cx="2124074" cy="1866900"/>
            <a:chOff x="2371725" y="1952161"/>
            <a:chExt cx="2124074"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371725" y="2659034"/>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655027" y="2266789"/>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534275" y="4452857"/>
            <a:ext cx="834150" cy="1605123"/>
            <a:chOff x="2605691" y="2100562"/>
            <a:chExt cx="834150" cy="2671463"/>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605691" y="3012232"/>
              <a:ext cx="834150" cy="4577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3038476" y="2100562"/>
              <a:ext cx="342900" cy="2671463"/>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1" y="41338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68425" y="4975614"/>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72475" y="5743575"/>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5" name="Rectangle 4">
            <a:extLst>
              <a:ext uri="{FF2B5EF4-FFF2-40B4-BE49-F238E27FC236}">
                <a16:creationId xmlns:a16="http://schemas.microsoft.com/office/drawing/2014/main" id="{6B975CE0-783A-F38B-C9F7-80D1E6B56307}"/>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71775" y="2690193"/>
            <a:ext cx="8210550" cy="2223994"/>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a:t>
            </a:r>
            <a:r>
              <a:rPr lang="en-US" sz="2000" dirty="0" err="1"/>
              <a:t>lựa</a:t>
            </a:r>
            <a:r>
              <a:rPr lang="en-US" sz="2000" dirty="0"/>
              <a:t> </a:t>
            </a:r>
            <a:r>
              <a:rPr lang="vi-VN" sz="2000" dirty="0"/>
              <a:t>chọn sáng tạo một hoặc nhiều chi tiết</a:t>
            </a:r>
            <a:r>
              <a:rPr lang="en-US" sz="2000" dirty="0"/>
              <a:t> )</a:t>
            </a:r>
            <a:endParaRPr lang="vi-VN" sz="2000" dirty="0"/>
          </a:p>
          <a:p>
            <a:pPr algn="just"/>
            <a:r>
              <a:rPr lang="vi-VN" sz="2000" dirty="0"/>
              <a:t>– Thay đổi cách kết thúc theo tưởng tượng của em.</a:t>
            </a:r>
          </a:p>
          <a:p>
            <a:pPr algn="just"/>
            <a:r>
              <a:rPr lang="vi-VN" sz="2000" dirty="0"/>
              <a:t>– Đóng vai nhân vật để kể lại câu chuyện (chú ý</a:t>
            </a:r>
            <a:r>
              <a:rPr lang="en-US" sz="2000" dirty="0"/>
              <a:t> </a:t>
            </a:r>
            <a:r>
              <a:rPr lang="vi-VN" sz="2000" dirty="0"/>
              <a:t>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
        <p:nvSpPr>
          <p:cNvPr id="12" name="Rectangle 11">
            <a:extLst>
              <a:ext uri="{FF2B5EF4-FFF2-40B4-BE49-F238E27FC236}">
                <a16:creationId xmlns:a16="http://schemas.microsoft.com/office/drawing/2014/main" id="{9E20AB18-EC56-4AA1-DAA5-ACCE8648C412}"/>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err="1"/>
              <a:t>Giới</a:t>
            </a:r>
            <a:r>
              <a:rPr lang="en-US" sz="2400" dirty="0"/>
              <a:t> </a:t>
            </a:r>
            <a:r>
              <a:rPr lang="en-US" sz="2400" dirty="0" err="1"/>
              <a:t>thiệu</a:t>
            </a:r>
            <a:r>
              <a:rPr lang="en-US" sz="2400" dirty="0"/>
              <a:t> </a:t>
            </a:r>
            <a:r>
              <a:rPr lang="en-US" sz="2400" dirty="0" err="1"/>
              <a:t>câu</a:t>
            </a:r>
            <a:r>
              <a:rPr lang="en-US" sz="2400" dirty="0"/>
              <a:t> </a:t>
            </a:r>
            <a:r>
              <a:rPr lang="en-US" sz="2400" dirty="0" err="1"/>
              <a:t>chuyện</a:t>
            </a:r>
            <a:r>
              <a:rPr lang="en-US" sz="2400" dirty="0"/>
              <a:t> </a:t>
            </a:r>
            <a:r>
              <a:rPr lang="en-US" sz="2400" dirty="0" err="1"/>
              <a:t>Cánh</a:t>
            </a:r>
            <a:r>
              <a:rPr lang="en-US" sz="2400" dirty="0"/>
              <a:t> </a:t>
            </a:r>
            <a:r>
              <a:rPr lang="en-US" sz="2400" dirty="0" err="1"/>
              <a:t>đồng</a:t>
            </a:r>
            <a:r>
              <a:rPr lang="en-US" sz="2400" dirty="0"/>
              <a:t> </a:t>
            </a:r>
            <a:r>
              <a:rPr lang="en-US" sz="2400" dirty="0" err="1"/>
              <a:t>hoa</a:t>
            </a:r>
            <a:r>
              <a:rPr lang="en-US" sz="2400" dirty="0"/>
              <a:t>, </a:t>
            </a:r>
            <a:r>
              <a:rPr lang="en-US" sz="2400" dirty="0" err="1"/>
              <a:t>tác</a:t>
            </a:r>
            <a:r>
              <a:rPr lang="en-US" sz="2400" dirty="0"/>
              <a:t> </a:t>
            </a:r>
            <a:r>
              <a:rPr lang="en-US" sz="2400" dirty="0" err="1"/>
              <a:t>giả</a:t>
            </a:r>
            <a:r>
              <a:rPr lang="en-US" sz="2400" dirty="0"/>
              <a:t> Lê Anh Vinh – Bùi </a:t>
            </a:r>
            <a:r>
              <a:rPr lang="en-US" sz="2400" dirty="0" err="1"/>
              <a:t>Thị</a:t>
            </a:r>
            <a:r>
              <a:rPr lang="en-US" sz="2400" dirty="0"/>
              <a:t> </a:t>
            </a:r>
            <a:r>
              <a:rPr lang="en-US" sz="2400" dirty="0" err="1"/>
              <a:t>Diển</a:t>
            </a:r>
            <a:r>
              <a:rPr lang="en-US" sz="2400" dirty="0"/>
              <a:t>. </a:t>
            </a:r>
            <a:r>
              <a:rPr lang="en-US" sz="2400" dirty="0" err="1"/>
              <a:t>Giới</a:t>
            </a:r>
            <a:r>
              <a:rPr lang="en-US" sz="2400" dirty="0"/>
              <a:t> </a:t>
            </a:r>
            <a:r>
              <a:rPr lang="en-US" sz="2400" dirty="0" err="1"/>
              <a:t>thiệu</a:t>
            </a:r>
            <a:r>
              <a:rPr lang="en-US" sz="2400" dirty="0"/>
              <a:t> </a:t>
            </a:r>
            <a:r>
              <a:rPr lang="en-US" sz="2400" dirty="0" err="1"/>
              <a:t>em</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Ja Ka </a:t>
            </a:r>
            <a:r>
              <a:rPr lang="en-US" sz="2400" dirty="0" err="1"/>
              <a:t>trong</a:t>
            </a:r>
            <a:r>
              <a:rPr lang="en-US" sz="2400" dirty="0"/>
              <a:t> </a:t>
            </a:r>
            <a:r>
              <a:rPr lang="en-US" sz="2400" dirty="0" err="1"/>
              <a:t>câu</a:t>
            </a:r>
            <a:r>
              <a:rPr lang="en-US" sz="2400" dirty="0"/>
              <a:t> </a:t>
            </a:r>
            <a:r>
              <a:rPr lang="en-US" sz="2400" dirty="0" err="1"/>
              <a:t>chuyện</a:t>
            </a:r>
            <a:r>
              <a:rPr lang="en-US" sz="2400" dirty="0"/>
              <a:t>.</a:t>
            </a:r>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33675" y="5102191"/>
            <a:ext cx="8467725" cy="1095376"/>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Nêu suy nghĩ, cảm xúc dưới góc nhìn nhân vật: Cánh đồng hoa thực sự được trả lại vẻ đẹp vốn có, nay còn đẹp hơn, lộng lẫy hơn bao giờ hết.</a:t>
            </a:r>
          </a:p>
        </p:txBody>
      </p:sp>
      <p:sp>
        <p:nvSpPr>
          <p:cNvPr id="8" name="Rectangle 7">
            <a:extLst>
              <a:ext uri="{FF2B5EF4-FFF2-40B4-BE49-F238E27FC236}">
                <a16:creationId xmlns:a16="http://schemas.microsoft.com/office/drawing/2014/main" id="{DFC4B1F1-928A-D787-E773-5AFC1E222AFF}"/>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
        <p:nvSpPr>
          <p:cNvPr id="5" name="Rectangle 4">
            <a:extLst>
              <a:ext uri="{FF2B5EF4-FFF2-40B4-BE49-F238E27FC236}">
                <a16:creationId xmlns:a16="http://schemas.microsoft.com/office/drawing/2014/main" id="{E2CBA61B-D62C-B138-41EC-5C65997A3F1A}"/>
              </a:ext>
            </a:extLst>
          </p:cNvPr>
          <p:cNvSpPr/>
          <p:nvPr/>
        </p:nvSpPr>
        <p:spPr>
          <a:xfrm>
            <a:off x="-210917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
        <p:nvSpPr>
          <p:cNvPr id="2" name="Rectangle 1">
            <a:extLst>
              <a:ext uri="{FF2B5EF4-FFF2-40B4-BE49-F238E27FC236}">
                <a16:creationId xmlns:a16="http://schemas.microsoft.com/office/drawing/2014/main" id="{306E4DD6-DC1E-C872-D8C7-E9C20181293D}"/>
              </a:ext>
            </a:extLst>
          </p:cNvPr>
          <p:cNvSpPr/>
          <p:nvPr/>
        </p:nvSpPr>
        <p:spPr>
          <a:xfrm>
            <a:off x="-218362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517</Words>
  <Application>Microsoft Office PowerPoint</Application>
  <PresentationFormat>Widescreen</PresentationFormat>
  <Paragraphs>44</Paragraphs>
  <Slides>12</Slides>
  <Notes>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2024-06-13T09:10:57Z</dcterms:created>
  <dcterms:modified xsi:type="dcterms:W3CDTF">2025-09-12T16:00:53Z</dcterms:modified>
</cp:coreProperties>
</file>