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62" r:id="rId2"/>
    <p:sldMasterId id="2147483686" r:id="rId3"/>
    <p:sldMasterId id="2147483698" r:id="rId4"/>
    <p:sldMasterId id="2147483710" r:id="rId5"/>
    <p:sldMasterId id="2147483722" r:id="rId6"/>
  </p:sldMasterIdLst>
  <p:notesMasterIdLst>
    <p:notesMasterId r:id="rId17"/>
  </p:notesMasterIdLst>
  <p:sldIdLst>
    <p:sldId id="257" r:id="rId7"/>
    <p:sldId id="325" r:id="rId8"/>
    <p:sldId id="256" r:id="rId9"/>
    <p:sldId id="259" r:id="rId10"/>
    <p:sldId id="313" r:id="rId11"/>
    <p:sldId id="330" r:id="rId12"/>
    <p:sldId id="331" r:id="rId13"/>
    <p:sldId id="332" r:id="rId14"/>
    <p:sldId id="333" r:id="rId15"/>
    <p:sldId id="28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D2EDF9"/>
    <a:srgbClr val="FACCB3"/>
    <a:srgbClr val="34BEAA"/>
    <a:srgbClr val="E6E6E6"/>
    <a:srgbClr val="5D8558"/>
    <a:srgbClr val="1A331A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86940" autoAdjust="0"/>
  </p:normalViewPr>
  <p:slideViewPr>
    <p:cSldViewPr snapToGrid="0">
      <p:cViewPr varScale="1">
        <p:scale>
          <a:sx n="70" d="100"/>
          <a:sy n="70" d="100"/>
        </p:scale>
        <p:origin x="124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FA01E-47C9-4D77-A7FC-824C76C9AE1A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E13F-BDF6-412A-89E4-5B71A603F4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2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03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Trong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HS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76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5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86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26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092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403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35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32018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66660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31535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9180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35050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68698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98989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9195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92784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5401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3326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51916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10533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96149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814286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926161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393421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54240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657891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90693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85578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5470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081977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33308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516163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90660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85097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98429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40707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5641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31292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263221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53654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302749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3281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886358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817652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652593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042235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051080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245131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161070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39644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52049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88493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680017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4923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065619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521643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392691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22129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194715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583184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076531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57749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782681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225693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054291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21474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378321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837992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768492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20421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696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81821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12225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9Slide.vn - 2019">
            <a:extLst>
              <a:ext uri="{FF2B5EF4-FFF2-40B4-BE49-F238E27FC236}">
                <a16:creationId xmlns:a16="http://schemas.microsoft.com/office/drawing/2014/main" id="{658388E1-63B2-4333-9F80-4149CE37B33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368F2C4-9662-45EE-03CB-385902AC650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374" y="0"/>
            <a:ext cx="1661373" cy="16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1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9Slide.vn - 2019">
            <a:extLst>
              <a:ext uri="{FF2B5EF4-FFF2-40B4-BE49-F238E27FC236}">
                <a16:creationId xmlns:a16="http://schemas.microsoft.com/office/drawing/2014/main" id="{72D73981-CCDD-4E0C-8C4D-D0AB5CDCA4D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7BD7020-57E3-559C-FE35-634271A6C10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374" y="0"/>
            <a:ext cx="1661373" cy="16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4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55892E42-AC5F-42A2-BD45-EAC047DB52D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54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08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F7383A6F-51EA-4AC2-83BD-6E1A6EE1D95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06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CF108E74-EDE0-4ED1-B31F-34F0FC1D5A7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34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D4727AE0-E047-474C-8C51-CDEF3FBF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E3D2D9-0FF8-4FD0-8B83-9A3A06CC4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956458"/>
            <a:ext cx="3969213" cy="50234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97108D-42A7-4C0E-41C4-392FED5B7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822" y="2399696"/>
            <a:ext cx="917527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7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C72BE"/>
          </a:solidFill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92E342-6E60-9768-E962-9EAB088D98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6162" y="2328675"/>
            <a:ext cx="9181372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49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id="{836C7D8E-F77F-4DF8-808E-DA9CE2B83747}"/>
              </a:ext>
            </a:extLst>
          </p:cNvPr>
          <p:cNvSpPr/>
          <p:nvPr/>
        </p:nvSpPr>
        <p:spPr>
          <a:xfrm>
            <a:off x="1327067" y="214010"/>
            <a:ext cx="4986647" cy="3106134"/>
          </a:xfrm>
          <a:prstGeom prst="cloud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B2E50176-57CB-4F86-A7F1-DDEF2272A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448" y="674491"/>
            <a:ext cx="445533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/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alt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hắc lại cách viết tìm ý cho đoạn văn giới thiệu nhân vật trong một cuốn sách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280F86-75E4-459B-A23F-1CF1AF5DA974}"/>
              </a:ext>
            </a:extLst>
          </p:cNvPr>
          <p:cNvGrpSpPr/>
          <p:nvPr/>
        </p:nvGrpSpPr>
        <p:grpSpPr>
          <a:xfrm>
            <a:off x="-117522" y="2278910"/>
            <a:ext cx="2899633" cy="4653895"/>
            <a:chOff x="3528816" y="1219200"/>
            <a:chExt cx="3240675" cy="5201266"/>
          </a:xfrm>
        </p:grpSpPr>
        <p:pic>
          <p:nvPicPr>
            <p:cNvPr id="18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03DCF7BC-957C-4A6E-924D-C9314F3B28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thiếu niên tiền phong quàng khăn đỏ minh họa">
              <a:extLst>
                <a:ext uri="{FF2B5EF4-FFF2-40B4-BE49-F238E27FC236}">
                  <a16:creationId xmlns:a16="http://schemas.microsoft.com/office/drawing/2014/main" id="{E12F9BD8-580E-407E-83EB-DA8525F5A1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028242-0555-42A4-9765-BAE605CB027E}"/>
              </a:ext>
            </a:extLst>
          </p:cNvPr>
          <p:cNvGrpSpPr/>
          <p:nvPr/>
        </p:nvGrpSpPr>
        <p:grpSpPr>
          <a:xfrm>
            <a:off x="9466233" y="1786993"/>
            <a:ext cx="2797399" cy="5145812"/>
            <a:chOff x="12843095" y="658761"/>
            <a:chExt cx="3036002" cy="5584723"/>
          </a:xfrm>
        </p:grpSpPr>
        <p:pic>
          <p:nvPicPr>
            <p:cNvPr id="21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898CD990-9F08-485F-9E0D-FF162A0E84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665804BB-5664-431D-A5BF-BA7837B200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A5813BA2-BEBC-427B-9922-0314082156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824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608359-2B3C-9C87-F767-50D9BCC3BF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4620" y="1322103"/>
            <a:ext cx="3493311" cy="810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27B504-F39A-DAB3-4BE7-A32AA8D078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6978" y="2460672"/>
            <a:ext cx="6596444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54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3AFBCC7-4301-4523-92DA-9298528B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C86DD1-0757-4D64-8037-47B5BD86A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B48D96-DB17-1A31-E48D-27F4CCF1AF3B}"/>
              </a:ext>
            </a:extLst>
          </p:cNvPr>
          <p:cNvSpPr txBox="1"/>
          <p:nvPr/>
        </p:nvSpPr>
        <p:spPr>
          <a:xfrm>
            <a:off x="2546430" y="1990845"/>
            <a:ext cx="70258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i="0" dirty="0" err="1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400" b="1" i="0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i="0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6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FD5F9C3-F977-4E0E-A849-8B3AD1A80EBA}"/>
              </a:ext>
            </a:extLst>
          </p:cNvPr>
          <p:cNvSpPr/>
          <p:nvPr/>
        </p:nvSpPr>
        <p:spPr>
          <a:xfrm>
            <a:off x="4323144" y="332450"/>
            <a:ext cx="3582365" cy="743995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DCD31523-A2D5-4933-BA79-F88E34B66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2011" y="323095"/>
            <a:ext cx="4141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>
                <a:solidFill>
                  <a:srgbClr val="C00000"/>
                </a:solidFill>
              </a:rPr>
              <a:t>1. </a:t>
            </a:r>
            <a:r>
              <a:rPr lang="vi-VN" altLang="en-US" sz="3600" b="1" dirty="0">
                <a:solidFill>
                  <a:srgbClr val="C00000"/>
                </a:solidFill>
              </a:rPr>
              <a:t>Chuẩn bị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5BAF78-B389-6A40-8E08-D06BD13B0262}"/>
              </a:ext>
            </a:extLst>
          </p:cNvPr>
          <p:cNvGrpSpPr/>
          <p:nvPr/>
        </p:nvGrpSpPr>
        <p:grpSpPr>
          <a:xfrm>
            <a:off x="-883703" y="636862"/>
            <a:ext cx="6326086" cy="6326086"/>
            <a:chOff x="5493176" y="224576"/>
            <a:chExt cx="6326086" cy="63260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7FDD674-41F8-EE7D-1ECB-055ACF662554}"/>
                </a:ext>
              </a:extLst>
            </p:cNvPr>
            <p:cNvGrpSpPr/>
            <p:nvPr/>
          </p:nvGrpSpPr>
          <p:grpSpPr>
            <a:xfrm>
              <a:off x="5493176" y="224576"/>
              <a:ext cx="6326086" cy="6326086"/>
              <a:chOff x="5188376" y="-556888"/>
              <a:chExt cx="6326086" cy="6326086"/>
            </a:xfrm>
          </p:grpSpPr>
          <p:pic>
            <p:nvPicPr>
              <p:cNvPr id="5" name="Picture 4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35E6EB36-EE15-4510-19B9-F9796F89AF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376" y="-556888"/>
                <a:ext cx="6326086" cy="6326086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EFD222-38EE-6521-B6FF-3A2C3A554722}"/>
                  </a:ext>
                </a:extLst>
              </p:cNvPr>
              <p:cNvSpPr txBox="1"/>
              <p:nvPr/>
            </p:nvSpPr>
            <p:spPr>
              <a:xfrm>
                <a:off x="6478522" y="716770"/>
                <a:ext cx="3668094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Em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chọn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nhân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vật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trong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cuốn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sách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nào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để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giới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thiệu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?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Tác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giả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cuốn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sách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ai?</a:t>
                </a:r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6366A501-9BA2-3482-6C4A-6183131F9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0279" y="3701474"/>
              <a:ext cx="1362666" cy="174618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7A9C38-CDFF-F2C9-D08F-15D1E8013694}"/>
              </a:ext>
            </a:extLst>
          </p:cNvPr>
          <p:cNvGrpSpPr/>
          <p:nvPr/>
        </p:nvGrpSpPr>
        <p:grpSpPr>
          <a:xfrm>
            <a:off x="3399243" y="1812472"/>
            <a:ext cx="5520676" cy="5506142"/>
            <a:chOff x="5494074" y="-76580"/>
            <a:chExt cx="6577773" cy="65777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CA1064-6E5C-5110-5630-DB13548CDFA7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3" name="Picture 12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6CF9444E-CA67-46B9-6BEC-3A7747EDC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F9F019-642D-0378-F95B-8B14B2FA28AA}"/>
                  </a:ext>
                </a:extLst>
              </p:cNvPr>
              <p:cNvSpPr txBox="1"/>
              <p:nvPr/>
            </p:nvSpPr>
            <p:spPr>
              <a:xfrm>
                <a:off x="6367421" y="647318"/>
                <a:ext cx="4221478" cy="1581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Nhân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vật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tên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gì</a:t>
                </a:r>
                <a:r>
                  <a:rPr lang="en-US" sz="40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en-US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EA8B8D6A-2EA6-82E9-11DC-EAC95BB4B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E87652-E107-5E77-8973-E81C49E04D59}"/>
              </a:ext>
            </a:extLst>
          </p:cNvPr>
          <p:cNvGrpSpPr/>
          <p:nvPr/>
        </p:nvGrpSpPr>
        <p:grpSpPr>
          <a:xfrm>
            <a:off x="7714299" y="1434691"/>
            <a:ext cx="4998075" cy="4983949"/>
            <a:chOff x="5494074" y="-76580"/>
            <a:chExt cx="6577773" cy="657777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84A5108-E8D8-2914-FAA7-DAC69CD8FD68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21" name="Picture 20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3F8F1819-C5B7-4325-A481-F2A82D8C7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E45FE9-DD77-4BF4-B5D0-637653ED74D9}"/>
                  </a:ext>
                </a:extLst>
              </p:cNvPr>
              <p:cNvSpPr txBox="1"/>
              <p:nvPr/>
            </p:nvSpPr>
            <p:spPr>
              <a:xfrm>
                <a:off x="6506717" y="636220"/>
                <a:ext cx="3942887" cy="2315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Em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muốn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giới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thiệu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điều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gì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về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nhân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vật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lang="en-US" sz="3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B21D3244-2129-9A1C-A150-084A6FBDF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7984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26">
            <a:extLst>
              <a:ext uri="{FF2B5EF4-FFF2-40B4-BE49-F238E27FC236}">
                <a16:creationId xmlns:a16="http://schemas.microsoft.com/office/drawing/2014/main" id="{51611454-1390-A170-BB31-0F15FA41970B}"/>
              </a:ext>
            </a:extLst>
          </p:cNvPr>
          <p:cNvGrpSpPr/>
          <p:nvPr/>
        </p:nvGrpSpPr>
        <p:grpSpPr>
          <a:xfrm>
            <a:off x="-856527" y="-117170"/>
            <a:ext cx="14028517" cy="2165890"/>
            <a:chOff x="613391" y="3437823"/>
            <a:chExt cx="5869296" cy="1902470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74ACE0E4-D3D7-7863-5706-E1A385624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8" b="60652"/>
            <a:stretch/>
          </p:blipFill>
          <p:spPr>
            <a:xfrm>
              <a:off x="613391" y="3437823"/>
              <a:ext cx="5869296" cy="1902470"/>
            </a:xfrm>
            <a:prstGeom prst="rect">
              <a:avLst/>
            </a:prstGeom>
          </p:spPr>
        </p:pic>
        <p:sp>
          <p:nvSpPr>
            <p:cNvPr id="12" name="文本框 13">
              <a:extLst>
                <a:ext uri="{FF2B5EF4-FFF2-40B4-BE49-F238E27FC236}">
                  <a16:creationId xmlns:a16="http://schemas.microsoft.com/office/drawing/2014/main" id="{CE209A4A-F2D5-DA36-F0EE-BA6F4ED9A138}"/>
                </a:ext>
              </a:extLst>
            </p:cNvPr>
            <p:cNvSpPr txBox="1"/>
            <p:nvPr/>
          </p:nvSpPr>
          <p:spPr>
            <a:xfrm>
              <a:off x="1356640" y="3766701"/>
              <a:ext cx="4070259" cy="972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Mở</a:t>
              </a:r>
              <a:r>
                <a:rPr lang="en-US" sz="2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đầu</a:t>
              </a:r>
              <a:r>
                <a:rPr lang="en-US" sz="2800" b="1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Giới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thiệu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cuốn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ấn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tượng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25">
            <a:extLst>
              <a:ext uri="{FF2B5EF4-FFF2-40B4-BE49-F238E27FC236}">
                <a16:creationId xmlns:a16="http://schemas.microsoft.com/office/drawing/2014/main" id="{C6AA6543-6069-8E77-E984-885B36A4F04D}"/>
              </a:ext>
            </a:extLst>
          </p:cNvPr>
          <p:cNvGrpSpPr/>
          <p:nvPr/>
        </p:nvGrpSpPr>
        <p:grpSpPr>
          <a:xfrm flipH="1">
            <a:off x="613458" y="1912951"/>
            <a:ext cx="11482086" cy="2462279"/>
            <a:chOff x="6244928" y="3346515"/>
            <a:chExt cx="5869296" cy="211894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95D6B5D-8957-3E9D-2BB9-B1679E1562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59" b="3321"/>
            <a:stretch/>
          </p:blipFill>
          <p:spPr>
            <a:xfrm>
              <a:off x="6244928" y="3346515"/>
              <a:ext cx="5869296" cy="2118949"/>
            </a:xfrm>
            <a:prstGeom prst="rect">
              <a:avLst/>
            </a:prstGeom>
          </p:spPr>
        </p:pic>
        <p:sp>
          <p:nvSpPr>
            <p:cNvPr id="23" name="文本框 21">
              <a:extLst>
                <a:ext uri="{FF2B5EF4-FFF2-40B4-BE49-F238E27FC236}">
                  <a16:creationId xmlns:a16="http://schemas.microsoft.com/office/drawing/2014/main" id="{64D69D9F-A5C2-00B0-9EFD-46CA1FD5852A}"/>
                </a:ext>
              </a:extLst>
            </p:cNvPr>
            <p:cNvSpPr txBox="1"/>
            <p:nvPr/>
          </p:nvSpPr>
          <p:spPr>
            <a:xfrm>
              <a:off x="6999427" y="3568872"/>
              <a:ext cx="4221805" cy="796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khai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ngoại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4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,…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minh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endPara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25">
            <a:extLst>
              <a:ext uri="{FF2B5EF4-FFF2-40B4-BE49-F238E27FC236}">
                <a16:creationId xmlns:a16="http://schemas.microsoft.com/office/drawing/2014/main" id="{A433331E-FB77-136A-6F88-CE514CEF5420}"/>
              </a:ext>
            </a:extLst>
          </p:cNvPr>
          <p:cNvGrpSpPr/>
          <p:nvPr/>
        </p:nvGrpSpPr>
        <p:grpSpPr>
          <a:xfrm flipH="1">
            <a:off x="-486137" y="4227888"/>
            <a:ext cx="11482086" cy="2462279"/>
            <a:chOff x="6244928" y="3346515"/>
            <a:chExt cx="5869296" cy="2118949"/>
          </a:xfrm>
        </p:grpSpPr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045E6CEF-11E2-8EEA-1B14-FD000BE080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59" b="3321"/>
            <a:stretch/>
          </p:blipFill>
          <p:spPr>
            <a:xfrm>
              <a:off x="6244928" y="3346515"/>
              <a:ext cx="5869296" cy="2118949"/>
            </a:xfrm>
            <a:prstGeom prst="rect">
              <a:avLst/>
            </a:prstGeom>
          </p:spPr>
        </p:pic>
        <p:sp>
          <p:nvSpPr>
            <p:cNvPr id="27" name="文本框 21">
              <a:extLst>
                <a:ext uri="{FF2B5EF4-FFF2-40B4-BE49-F238E27FC236}">
                  <a16:creationId xmlns:a16="http://schemas.microsoft.com/office/drawing/2014/main" id="{D8B8FA1E-DCA2-B8B9-A7D0-C5016430443B}"/>
                </a:ext>
              </a:extLst>
            </p:cNvPr>
            <p:cNvSpPr txBox="1"/>
            <p:nvPr/>
          </p:nvSpPr>
          <p:spPr>
            <a:xfrm>
              <a:off x="7005344" y="3708323"/>
              <a:ext cx="4221805" cy="821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2800" b="1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Em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đem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311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1">
            <a:extLst>
              <a:ext uri="{FF2B5EF4-FFF2-40B4-BE49-F238E27FC236}">
                <a16:creationId xmlns:a16="http://schemas.microsoft.com/office/drawing/2014/main" id="{42EEE73C-7DC2-BFCC-5D89-0F34A47A9D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9861" r="20417" b="57490"/>
          <a:stretch/>
        </p:blipFill>
        <p:spPr>
          <a:xfrm>
            <a:off x="4617829" y="79481"/>
            <a:ext cx="2949419" cy="12619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5E80AF-DCF4-64BA-9204-0B9D4F638742}"/>
              </a:ext>
            </a:extLst>
          </p:cNvPr>
          <p:cNvSpPr txBox="1"/>
          <p:nvPr/>
        </p:nvSpPr>
        <p:spPr>
          <a:xfrm>
            <a:off x="4840250" y="246297"/>
            <a:ext cx="2726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5AC5889-9A36-7D73-D58B-FADEEB75D6FA}"/>
              </a:ext>
            </a:extLst>
          </p:cNvPr>
          <p:cNvGrpSpPr/>
          <p:nvPr/>
        </p:nvGrpSpPr>
        <p:grpSpPr>
          <a:xfrm>
            <a:off x="0" y="1625558"/>
            <a:ext cx="11942284" cy="1371030"/>
            <a:chOff x="0" y="1625558"/>
            <a:chExt cx="11942284" cy="1371030"/>
          </a:xfrm>
        </p:grpSpPr>
        <p:grpSp>
          <p:nvGrpSpPr>
            <p:cNvPr id="16" name="组合 4">
              <a:extLst>
                <a:ext uri="{FF2B5EF4-FFF2-40B4-BE49-F238E27FC236}">
                  <a16:creationId xmlns:a16="http://schemas.microsoft.com/office/drawing/2014/main" id="{C0C1004C-C212-D0DC-90AA-8EBF30617C2D}"/>
                </a:ext>
              </a:extLst>
            </p:cNvPr>
            <p:cNvGrpSpPr/>
            <p:nvPr/>
          </p:nvGrpSpPr>
          <p:grpSpPr>
            <a:xfrm>
              <a:off x="1189822" y="1625558"/>
              <a:ext cx="10752462" cy="1371030"/>
              <a:chOff x="1513192" y="1554345"/>
              <a:chExt cx="9542584" cy="2489152"/>
            </a:xfrm>
          </p:grpSpPr>
          <p:sp>
            <p:nvSpPr>
              <p:cNvPr id="17" name="Rectangle 4">
                <a:extLst>
                  <a:ext uri="{FF2B5EF4-FFF2-40B4-BE49-F238E27FC236}">
                    <a16:creationId xmlns:a16="http://schemas.microsoft.com/office/drawing/2014/main" id="{FCF0A0A2-50B4-3045-661D-51F6D2DADC2D}"/>
                  </a:ext>
                </a:extLst>
              </p:cNvPr>
              <p:cNvSpPr/>
              <p:nvPr/>
            </p:nvSpPr>
            <p:spPr>
              <a:xfrm>
                <a:off x="1513192" y="1554345"/>
                <a:ext cx="9542584" cy="2489152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08043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Rectangle 4">
                <a:extLst>
                  <a:ext uri="{FF2B5EF4-FFF2-40B4-BE49-F238E27FC236}">
                    <a16:creationId xmlns:a16="http://schemas.microsoft.com/office/drawing/2014/main" id="{329D7F97-2011-16B4-7A3A-4262D9670EF6}"/>
                  </a:ext>
                </a:extLst>
              </p:cNvPr>
              <p:cNvSpPr/>
              <p:nvPr/>
            </p:nvSpPr>
            <p:spPr>
              <a:xfrm>
                <a:off x="1643790" y="1660916"/>
                <a:ext cx="9304524" cy="2300557"/>
              </a:xfrm>
              <a:prstGeom prst="roundRect">
                <a:avLst>
                  <a:gd name="adj" fmla="val 46361"/>
                </a:avLst>
              </a:prstGeom>
              <a:noFill/>
              <a:ln w="38100" cap="rnd" cmpd="sng" algn="ctr">
                <a:solidFill>
                  <a:srgbClr val="1FC2A4"/>
                </a:solidFill>
                <a:prstDash val="dash"/>
                <a:round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08043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" name="矩形 1">
              <a:extLst>
                <a:ext uri="{FF2B5EF4-FFF2-40B4-BE49-F238E27FC236}">
                  <a16:creationId xmlns:a16="http://schemas.microsoft.com/office/drawing/2014/main" id="{3F238EE4-092A-29F6-655D-764B2F997020}"/>
                </a:ext>
              </a:extLst>
            </p:cNvPr>
            <p:cNvSpPr/>
            <p:nvPr/>
          </p:nvSpPr>
          <p:spPr>
            <a:xfrm>
              <a:off x="1755528" y="1740401"/>
              <a:ext cx="9825451" cy="971653"/>
            </a:xfrm>
            <a:prstGeom prst="rect">
              <a:avLst/>
            </a:prstGeom>
            <a:noFill/>
          </p:spPr>
          <p:txBody>
            <a:bodyPr wrap="square" lIns="108807" tIns="54408" rIns="108807" bIns="54408" rtlCol="0">
              <a:spAutoFit/>
            </a:bodyPr>
            <a:lstStyle/>
            <a:p>
              <a:pPr indent="228600" algn="just">
                <a:spcAft>
                  <a:spcPts val="0"/>
                </a:spcAft>
              </a:pPr>
              <a:r>
                <a:rPr lang="vi-VN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Giới thiệu chung về nhân vật trong cuốn sách (tên sách, tên tác giả, tên nhân vật) và nêu ấn tượng chung về nhân vật.</a:t>
              </a:r>
            </a:p>
          </p:txBody>
        </p:sp>
        <p:sp>
          <p:nvSpPr>
            <p:cNvPr id="25" name="Wave 24">
              <a:extLst>
                <a:ext uri="{FF2B5EF4-FFF2-40B4-BE49-F238E27FC236}">
                  <a16:creationId xmlns:a16="http://schemas.microsoft.com/office/drawing/2014/main" id="{5584456A-9934-2A2E-5AF8-CEE9E2F67550}"/>
                </a:ext>
              </a:extLst>
            </p:cNvPr>
            <p:cNvSpPr/>
            <p:nvPr/>
          </p:nvSpPr>
          <p:spPr>
            <a:xfrm>
              <a:off x="0" y="1674564"/>
              <a:ext cx="1630496" cy="124490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Mở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endPara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320A0B-45EE-C474-EB02-041787D852BE}"/>
              </a:ext>
            </a:extLst>
          </p:cNvPr>
          <p:cNvGrpSpPr/>
          <p:nvPr/>
        </p:nvGrpSpPr>
        <p:grpSpPr>
          <a:xfrm>
            <a:off x="0" y="3289104"/>
            <a:ext cx="11942284" cy="1601524"/>
            <a:chOff x="0" y="3421307"/>
            <a:chExt cx="11942284" cy="1601524"/>
          </a:xfrm>
        </p:grpSpPr>
        <p:grpSp>
          <p:nvGrpSpPr>
            <p:cNvPr id="27" name="组合 4">
              <a:extLst>
                <a:ext uri="{FF2B5EF4-FFF2-40B4-BE49-F238E27FC236}">
                  <a16:creationId xmlns:a16="http://schemas.microsoft.com/office/drawing/2014/main" id="{4713F615-785E-E28C-FEBE-03D6618A600B}"/>
                </a:ext>
              </a:extLst>
            </p:cNvPr>
            <p:cNvGrpSpPr/>
            <p:nvPr/>
          </p:nvGrpSpPr>
          <p:grpSpPr>
            <a:xfrm>
              <a:off x="1189822" y="3421307"/>
              <a:ext cx="10752462" cy="1601524"/>
              <a:chOff x="1513192" y="1554345"/>
              <a:chExt cx="9542584" cy="2489152"/>
            </a:xfrm>
          </p:grpSpPr>
          <p:sp>
            <p:nvSpPr>
              <p:cNvPr id="28" name="Rectangle 4">
                <a:extLst>
                  <a:ext uri="{FF2B5EF4-FFF2-40B4-BE49-F238E27FC236}">
                    <a16:creationId xmlns:a16="http://schemas.microsoft.com/office/drawing/2014/main" id="{E6E5A96D-07E8-F7A0-50F6-14C12E826C59}"/>
                  </a:ext>
                </a:extLst>
              </p:cNvPr>
              <p:cNvSpPr/>
              <p:nvPr/>
            </p:nvSpPr>
            <p:spPr>
              <a:xfrm>
                <a:off x="1513192" y="1554345"/>
                <a:ext cx="9542584" cy="2489152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08043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angle 4">
                <a:extLst>
                  <a:ext uri="{FF2B5EF4-FFF2-40B4-BE49-F238E27FC236}">
                    <a16:creationId xmlns:a16="http://schemas.microsoft.com/office/drawing/2014/main" id="{EBF1928E-8E54-6042-AB91-C6A4FD76804F}"/>
                  </a:ext>
                </a:extLst>
              </p:cNvPr>
              <p:cNvSpPr/>
              <p:nvPr/>
            </p:nvSpPr>
            <p:spPr>
              <a:xfrm>
                <a:off x="1643790" y="1660916"/>
                <a:ext cx="9304524" cy="2300557"/>
              </a:xfrm>
              <a:prstGeom prst="roundRect">
                <a:avLst>
                  <a:gd name="adj" fmla="val 46361"/>
                </a:avLst>
              </a:prstGeom>
              <a:noFill/>
              <a:ln w="38100" cap="rnd" cmpd="sng" algn="ctr">
                <a:solidFill>
                  <a:srgbClr val="1FC2A4"/>
                </a:solidFill>
                <a:prstDash val="dash"/>
                <a:round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08043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0" name="矩形 1">
              <a:extLst>
                <a:ext uri="{FF2B5EF4-FFF2-40B4-BE49-F238E27FC236}">
                  <a16:creationId xmlns:a16="http://schemas.microsoft.com/office/drawing/2014/main" id="{60FF63A4-BC9A-D659-D72C-5518AC37C270}"/>
                </a:ext>
              </a:extLst>
            </p:cNvPr>
            <p:cNvSpPr/>
            <p:nvPr/>
          </p:nvSpPr>
          <p:spPr>
            <a:xfrm>
              <a:off x="1799596" y="3569201"/>
              <a:ext cx="9825451" cy="1217874"/>
            </a:xfrm>
            <a:prstGeom prst="rect">
              <a:avLst/>
            </a:prstGeom>
            <a:noFill/>
          </p:spPr>
          <p:txBody>
            <a:bodyPr wrap="square" lIns="108807" tIns="54408" rIns="108807" bIns="54408" rtlCol="0">
              <a:spAutoFit/>
            </a:bodyPr>
            <a:lstStyle/>
            <a:p>
              <a:pPr indent="228600" algn="just">
                <a:spcAft>
                  <a:spcPts val="0"/>
                </a:spcAft>
              </a:pPr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Chỉ ra những đặc điểm ngoại hình, hành động, lời nói, suy nghĩ,... của nhân vật; nêu các dẫn chứng được lấy ra từ cuốn sách để minh hoạ cho các đặc điểm của nhân vật.</a:t>
              </a:r>
            </a:p>
          </p:txBody>
        </p:sp>
        <p:sp>
          <p:nvSpPr>
            <p:cNvPr id="31" name="Wave 30">
              <a:extLst>
                <a:ext uri="{FF2B5EF4-FFF2-40B4-BE49-F238E27FC236}">
                  <a16:creationId xmlns:a16="http://schemas.microsoft.com/office/drawing/2014/main" id="{7B8DDE23-F297-8E8C-1606-998AFE5508D8}"/>
                </a:ext>
              </a:extLst>
            </p:cNvPr>
            <p:cNvSpPr/>
            <p:nvPr/>
          </p:nvSpPr>
          <p:spPr>
            <a:xfrm>
              <a:off x="0" y="3470313"/>
              <a:ext cx="1630496" cy="124490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Triển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khai</a:t>
              </a:r>
              <a:endPara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A272D1B-41BC-048D-357C-23EE47B2BFE4}"/>
              </a:ext>
            </a:extLst>
          </p:cNvPr>
          <p:cNvGrpSpPr/>
          <p:nvPr/>
        </p:nvGrpSpPr>
        <p:grpSpPr>
          <a:xfrm>
            <a:off x="0" y="5084854"/>
            <a:ext cx="11942284" cy="1601524"/>
            <a:chOff x="0" y="5084854"/>
            <a:chExt cx="11942284" cy="1601524"/>
          </a:xfrm>
        </p:grpSpPr>
        <p:grpSp>
          <p:nvGrpSpPr>
            <p:cNvPr id="32" name="组合 4">
              <a:extLst>
                <a:ext uri="{FF2B5EF4-FFF2-40B4-BE49-F238E27FC236}">
                  <a16:creationId xmlns:a16="http://schemas.microsoft.com/office/drawing/2014/main" id="{E80EA662-0FC1-1BAC-66C4-77003A561CAF}"/>
                </a:ext>
              </a:extLst>
            </p:cNvPr>
            <p:cNvGrpSpPr/>
            <p:nvPr/>
          </p:nvGrpSpPr>
          <p:grpSpPr>
            <a:xfrm>
              <a:off x="1189822" y="5084854"/>
              <a:ext cx="10752462" cy="1601524"/>
              <a:chOff x="1513192" y="1554345"/>
              <a:chExt cx="9542584" cy="2489152"/>
            </a:xfrm>
          </p:grpSpPr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5D4C9C95-E72D-4F6F-D919-309F5C083982}"/>
                  </a:ext>
                </a:extLst>
              </p:cNvPr>
              <p:cNvSpPr/>
              <p:nvPr/>
            </p:nvSpPr>
            <p:spPr>
              <a:xfrm>
                <a:off x="1513192" y="1554345"/>
                <a:ext cx="9542584" cy="2489152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08043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ectangle 4">
                <a:extLst>
                  <a:ext uri="{FF2B5EF4-FFF2-40B4-BE49-F238E27FC236}">
                    <a16:creationId xmlns:a16="http://schemas.microsoft.com/office/drawing/2014/main" id="{C050CE58-77E4-5DB0-DCFE-25A3F8025012}"/>
                  </a:ext>
                </a:extLst>
              </p:cNvPr>
              <p:cNvSpPr/>
              <p:nvPr/>
            </p:nvSpPr>
            <p:spPr>
              <a:xfrm>
                <a:off x="1643790" y="1660916"/>
                <a:ext cx="9304524" cy="2300557"/>
              </a:xfrm>
              <a:prstGeom prst="roundRect">
                <a:avLst>
                  <a:gd name="adj" fmla="val 46361"/>
                </a:avLst>
              </a:prstGeom>
              <a:noFill/>
              <a:ln w="38100" cap="rnd" cmpd="sng" algn="ctr">
                <a:solidFill>
                  <a:srgbClr val="1FC2A4"/>
                </a:solidFill>
                <a:prstDash val="dash"/>
                <a:round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08043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5" name="矩形 1">
              <a:extLst>
                <a:ext uri="{FF2B5EF4-FFF2-40B4-BE49-F238E27FC236}">
                  <a16:creationId xmlns:a16="http://schemas.microsoft.com/office/drawing/2014/main" id="{448E2BE0-7658-108A-497E-BDA81E84EF54}"/>
                </a:ext>
              </a:extLst>
            </p:cNvPr>
            <p:cNvSpPr/>
            <p:nvPr/>
          </p:nvSpPr>
          <p:spPr>
            <a:xfrm>
              <a:off x="1799596" y="5232748"/>
              <a:ext cx="9825451" cy="1094764"/>
            </a:xfrm>
            <a:prstGeom prst="rect">
              <a:avLst/>
            </a:prstGeom>
            <a:noFill/>
          </p:spPr>
          <p:txBody>
            <a:bodyPr wrap="square" lIns="108807" tIns="54408" rIns="108807" bIns="54408" rtlCol="0">
              <a:spAutoFit/>
            </a:bodyPr>
            <a:lstStyle/>
            <a:p>
              <a:pPr indent="228600" algn="just">
                <a:spcAft>
                  <a:spcPts val="0"/>
                </a:spcAft>
              </a:pPr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Nêu nhận xét hoặc cảm nghĩ về nhân vật. Em có thể nêu bài học mà nhân vật đem đến cho em.</a:t>
              </a:r>
            </a:p>
          </p:txBody>
        </p:sp>
        <p:sp>
          <p:nvSpPr>
            <p:cNvPr id="36" name="Wave 35">
              <a:extLst>
                <a:ext uri="{FF2B5EF4-FFF2-40B4-BE49-F238E27FC236}">
                  <a16:creationId xmlns:a16="http://schemas.microsoft.com/office/drawing/2014/main" id="{978B39A8-CCAB-81BC-730C-C6EA0A6EB573}"/>
                </a:ext>
              </a:extLst>
            </p:cNvPr>
            <p:cNvSpPr/>
            <p:nvPr/>
          </p:nvSpPr>
          <p:spPr>
            <a:xfrm>
              <a:off x="0" y="5133860"/>
              <a:ext cx="1630496" cy="1244906"/>
            </a:xfrm>
            <a:prstGeom prst="wav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thúc</a:t>
              </a:r>
              <a:endPara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073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1">
            <a:extLst>
              <a:ext uri="{FF2B5EF4-FFF2-40B4-BE49-F238E27FC236}">
                <a16:creationId xmlns:a16="http://schemas.microsoft.com/office/drawing/2014/main" id="{42EEE73C-7DC2-BFCC-5D89-0F34A47A9D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9861" r="20417" b="57490"/>
          <a:stretch/>
        </p:blipFill>
        <p:spPr>
          <a:xfrm>
            <a:off x="3514381" y="79481"/>
            <a:ext cx="5343179" cy="12619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5E80AF-DCF4-64BA-9204-0B9D4F638742}"/>
              </a:ext>
            </a:extLst>
          </p:cNvPr>
          <p:cNvSpPr txBox="1"/>
          <p:nvPr/>
        </p:nvSpPr>
        <p:spPr>
          <a:xfrm>
            <a:off x="4021156" y="356466"/>
            <a:ext cx="4285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sửa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C4B6A5-7402-0592-7C62-DE8CC9195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57" y="1970699"/>
            <a:ext cx="3609975" cy="2409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E1E0E1-23D9-1EEC-C864-4B752D5B0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6556" y="1912345"/>
            <a:ext cx="3638550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63C294-E13D-C676-144C-AC679A93A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4637" y="1906377"/>
            <a:ext cx="4038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48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D4727AE0-E047-474C-8C51-CDEF3FBF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E3D2D9-0FF8-4FD0-8B83-9A3A06CC4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956458"/>
            <a:ext cx="3969213" cy="5023462"/>
          </a:xfrm>
          <a:prstGeom prst="rect">
            <a:avLst/>
          </a:prstGeom>
        </p:spPr>
      </p:pic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173C9BD0-4641-EE81-6355-52D91091D6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29" y="1410158"/>
            <a:ext cx="5269834" cy="424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70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7028073-2F1D-4C17-9300-01AD1917A89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2.26.01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332</TotalTime>
  <Words>351</Words>
  <Application>Microsoft Office PowerPoint</Application>
  <PresentationFormat>Widescreen</PresentationFormat>
  <Paragraphs>27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等线</vt:lpstr>
      <vt:lpstr>Arial</vt:lpstr>
      <vt:lpstr>Calibri</vt:lpstr>
      <vt:lpstr>Cambria</vt:lpstr>
      <vt:lpstr>字魂35号-经典雅黑</vt:lpstr>
      <vt:lpstr>Office 主题</vt:lpstr>
      <vt:lpstr>1_Office 主题</vt:lpstr>
      <vt:lpstr>3_Office 主题</vt:lpstr>
      <vt:lpstr>4_Office 主题</vt:lpstr>
      <vt:lpstr>5_Office 主题</vt:lpstr>
      <vt:lpstr>6_Office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Nguyenmlien@outlook.com</cp:lastModifiedBy>
  <cp:revision>19</cp:revision>
  <dcterms:created xsi:type="dcterms:W3CDTF">2017-08-18T03:02:00Z</dcterms:created>
  <dcterms:modified xsi:type="dcterms:W3CDTF">2025-11-13T15:46:11Z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