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4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65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00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2224A40-D267-5E90-8594-EDF743646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266700"/>
            <a:ext cx="2533352" cy="2533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9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056264"/>
            <a:ext cx="18288000" cy="1230736"/>
            <a:chOff x="0" y="0"/>
            <a:chExt cx="4816593" cy="32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4144"/>
            </a:xfrm>
            <a:custGeom>
              <a:avLst/>
              <a:gdLst/>
              <a:ahLst/>
              <a:cxnLst/>
              <a:rect l="l" t="t" r="r" b="b"/>
              <a:pathLst>
                <a:path w="4816592" h="324144">
                  <a:moveTo>
                    <a:pt x="0" y="0"/>
                  </a:moveTo>
                  <a:lnTo>
                    <a:pt x="4816592" y="0"/>
                  </a:lnTo>
                  <a:lnTo>
                    <a:pt x="4816592" y="324144"/>
                  </a:lnTo>
                  <a:lnTo>
                    <a:pt x="0" y="324144"/>
                  </a:lnTo>
                  <a:close/>
                </a:path>
              </a:pathLst>
            </a:custGeom>
            <a:solidFill>
              <a:srgbClr val="4B17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18415" y="1504497"/>
            <a:ext cx="13251170" cy="7637492"/>
          </a:xfrm>
          <a:custGeom>
            <a:avLst/>
            <a:gdLst/>
            <a:ahLst/>
            <a:cxnLst/>
            <a:rect l="l" t="t" r="r" b="b"/>
            <a:pathLst>
              <a:path w="13251170" h="7637492">
                <a:moveTo>
                  <a:pt x="0" y="0"/>
                </a:moveTo>
                <a:lnTo>
                  <a:pt x="13251170" y="0"/>
                </a:lnTo>
                <a:lnTo>
                  <a:pt x="13251170" y="7637492"/>
                </a:lnTo>
                <a:lnTo>
                  <a:pt x="0" y="7637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622420" y="5503251"/>
            <a:ext cx="3931372" cy="9567499"/>
          </a:xfrm>
          <a:custGeom>
            <a:avLst/>
            <a:gdLst/>
            <a:ahLst/>
            <a:cxnLst/>
            <a:rect l="l" t="t" r="r" b="b"/>
            <a:pathLst>
              <a:path w="3931372" h="9567499">
                <a:moveTo>
                  <a:pt x="0" y="0"/>
                </a:moveTo>
                <a:lnTo>
                  <a:pt x="3931372" y="0"/>
                </a:lnTo>
                <a:lnTo>
                  <a:pt x="3931372" y="9567498"/>
                </a:lnTo>
                <a:lnTo>
                  <a:pt x="0" y="956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50E95F-7FC5-43F9-6CED-3648EDFB86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0300"/>
            <a:ext cx="6304882" cy="531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1674010"/>
            <a:chOff x="1182413" y="788189"/>
            <a:chExt cx="9576762" cy="11953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72943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 cứu nghĩa của các từ dưới đây: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9027F38-7901-90F4-A6B6-9209EACA7500}"/>
              </a:ext>
            </a:extLst>
          </p:cNvPr>
          <p:cNvSpPr/>
          <p:nvPr/>
        </p:nvSpPr>
        <p:spPr>
          <a:xfrm>
            <a:off x="914400" y="2400300"/>
            <a:ext cx="33528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Học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tập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9CFA70-8A01-4FD5-77FB-5ADF582D6DB3}"/>
              </a:ext>
            </a:extLst>
          </p:cNvPr>
          <p:cNvSpPr/>
          <p:nvPr/>
        </p:nvSpPr>
        <p:spPr>
          <a:xfrm>
            <a:off x="65532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trung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66646-BB27-5C15-F164-055B15DF712B}"/>
              </a:ext>
            </a:extLst>
          </p:cNvPr>
          <p:cNvSpPr/>
          <p:nvPr/>
        </p:nvSpPr>
        <p:spPr>
          <a:xfrm>
            <a:off x="128016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trôi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chảy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9D099-E0AC-F664-1EB1-25063ED93986}"/>
              </a:ext>
            </a:extLst>
          </p:cNvPr>
          <p:cNvSpPr/>
          <p:nvPr/>
        </p:nvSpPr>
        <p:spPr>
          <a:xfrm>
            <a:off x="533400" y="342900"/>
            <a:ext cx="17449800" cy="23622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D847D-E64F-AA15-57DE-0FD6B40D3B2D}"/>
              </a:ext>
            </a:extLst>
          </p:cNvPr>
          <p:cNvSpPr txBox="1"/>
          <p:nvPr/>
        </p:nvSpPr>
        <p:spPr>
          <a:xfrm>
            <a:off x="762000" y="11049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86897-4408-64FB-D68B-BCD64A1A3749}"/>
              </a:ext>
            </a:extLst>
          </p:cNvPr>
          <p:cNvSpPr txBox="1"/>
          <p:nvPr/>
        </p:nvSpPr>
        <p:spPr>
          <a:xfrm>
            <a:off x="5105400" y="522515"/>
            <a:ext cx="1249680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3771900"/>
            <a:ext cx="17449800" cy="34290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533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924300"/>
            <a:ext cx="124968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 một chỗ hoặc một điểm: tập trung đồ đạc vào một chỗ; mọi người đã tập trung đông đủ (Đồng nghĩa: tập kết; Trái nghĩa: giải tán).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 hoạt động, hướng các hoạt động vào một việc gì: tập trung tư tưởng; tập trung giải quyết đơn từ tồn động</a:t>
            </a:r>
          </a:p>
        </p:txBody>
      </p:sp>
    </p:spTree>
    <p:extLst>
      <p:ext uri="{BB962C8B-B14F-4D97-AF65-F5344CB8AC3E}">
        <p14:creationId xmlns:p14="http://schemas.microsoft.com/office/powerpoint/2010/main" val="8568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2857500"/>
            <a:ext cx="174498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7625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trôi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chảy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086100"/>
            <a:ext cx="12496800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(công việc) được tiến hành thuận lợi, không bị vấp váp, trở ngại gì: mọi việc đều trôi chảy; công việc được tiến hành rất trôi chảy (Đồng nghĩa: suôn sẻ, trót lọt).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(hoạt động nói năng) được tiến hành một cách dễ dàng, không có vấp váp: đọc rất trôi chảy; trả lời trôi chảy (Đồng nghĩa: lưu loát). </a:t>
            </a:r>
          </a:p>
        </p:txBody>
      </p:sp>
    </p:spTree>
    <p:extLst>
      <p:ext uri="{BB962C8B-B14F-4D97-AF65-F5344CB8AC3E}">
        <p14:creationId xmlns:p14="http://schemas.microsoft.com/office/powerpoint/2010/main" val="17007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B8D80-5BBF-8A0C-A286-035E21A1BBD4}"/>
              </a:ext>
            </a:extLst>
          </p:cNvPr>
          <p:cNvGrpSpPr/>
          <p:nvPr/>
        </p:nvGrpSpPr>
        <p:grpSpPr>
          <a:xfrm>
            <a:off x="2514600" y="0"/>
            <a:ext cx="13709583" cy="3949214"/>
            <a:chOff x="290569" y="2617305"/>
            <a:chExt cx="11318737" cy="3852899"/>
          </a:xfrm>
        </p:grpSpPr>
        <p:pic>
          <p:nvPicPr>
            <p:cNvPr id="7" name="Picture 6" descr="A yellow and black half circle&#10;&#10;Description automatically generated">
              <a:extLst>
                <a:ext uri="{FF2B5EF4-FFF2-40B4-BE49-F238E27FC236}">
                  <a16:creationId xmlns:a16="http://schemas.microsoft.com/office/drawing/2014/main" id="{5548A6B5-84A3-85EC-F6D9-9007A18B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69" y="2617305"/>
              <a:ext cx="11318737" cy="38528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6A82C-1310-F76C-B997-24810D6DED4F}"/>
                </a:ext>
              </a:extLst>
            </p:cNvPr>
            <p:cNvSpPr txBox="1"/>
            <p:nvPr/>
          </p:nvSpPr>
          <p:spPr>
            <a:xfrm>
              <a:off x="2240819" y="3435063"/>
              <a:ext cx="7821108" cy="171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 câu với 1 nghĩa chuyển của mỗi từ ở bài tập 3.</a:t>
              </a:r>
              <a:endParaRPr lang="en-US" sz="5400" b="1" i="0" dirty="0">
                <a:ln>
                  <a:solidFill>
                    <a:sysClr val="windowText" lastClr="000000"/>
                  </a:solidFill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179649E-67DD-0D05-0032-93509981F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152400" y="5219700"/>
            <a:ext cx="4343400" cy="5577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C6ED4-416A-3B3D-4632-392818F958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14478000" y="5389200"/>
            <a:ext cx="4025570" cy="5455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AACA2-7648-92BD-6EB5-F292B8F5D782}"/>
              </a:ext>
            </a:extLst>
          </p:cNvPr>
          <p:cNvGrpSpPr/>
          <p:nvPr/>
        </p:nvGrpSpPr>
        <p:grpSpPr>
          <a:xfrm>
            <a:off x="3962400" y="4305300"/>
            <a:ext cx="11096212" cy="3505200"/>
            <a:chOff x="547894" y="1803375"/>
            <a:chExt cx="11096212" cy="9631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443D9-4E09-5918-A14D-2140756E4639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FB631F-02A7-CF24-C431-C7B61A773717}"/>
                </a:ext>
              </a:extLst>
            </p:cNvPr>
            <p:cNvSpPr txBox="1"/>
            <p:nvPr/>
          </p:nvSpPr>
          <p:spPr>
            <a:xfrm>
              <a:off x="1005094" y="1928999"/>
              <a:ext cx="10363200" cy="701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Thầy cô dạy em học tập theo gương Bác Hồ, chăm chỉ, khiêm tốn.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Bố em tập trung làm việc suốt đêm.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Giọng đọc của diễn viên rất trôi chảy.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9056264"/>
            <a:ext cx="18288000" cy="1230736"/>
            <a:chOff x="0" y="0"/>
            <a:chExt cx="4816593" cy="32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4144"/>
            </a:xfrm>
            <a:custGeom>
              <a:avLst/>
              <a:gdLst/>
              <a:ahLst/>
              <a:cxnLst/>
              <a:rect l="l" t="t" r="r" b="b"/>
              <a:pathLst>
                <a:path w="4816592" h="324144">
                  <a:moveTo>
                    <a:pt x="0" y="0"/>
                  </a:moveTo>
                  <a:lnTo>
                    <a:pt x="4816592" y="0"/>
                  </a:lnTo>
                  <a:lnTo>
                    <a:pt x="4816592" y="324144"/>
                  </a:lnTo>
                  <a:lnTo>
                    <a:pt x="0" y="324144"/>
                  </a:lnTo>
                  <a:close/>
                </a:path>
              </a:pathLst>
            </a:custGeom>
            <a:solidFill>
              <a:srgbClr val="4B173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8415" y="1504497"/>
            <a:ext cx="13251170" cy="7637492"/>
          </a:xfrm>
          <a:custGeom>
            <a:avLst/>
            <a:gdLst/>
            <a:ahLst/>
            <a:cxnLst/>
            <a:rect l="l" t="t" r="r" b="b"/>
            <a:pathLst>
              <a:path w="13251170" h="7637492">
                <a:moveTo>
                  <a:pt x="0" y="0"/>
                </a:moveTo>
                <a:lnTo>
                  <a:pt x="13251170" y="0"/>
                </a:lnTo>
                <a:lnTo>
                  <a:pt x="13251170" y="7637492"/>
                </a:lnTo>
                <a:lnTo>
                  <a:pt x="0" y="7637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622420" y="5503251"/>
            <a:ext cx="3931372" cy="9567499"/>
          </a:xfrm>
          <a:custGeom>
            <a:avLst/>
            <a:gdLst/>
            <a:ahLst/>
            <a:cxnLst/>
            <a:rect l="l" t="t" r="r" b="b"/>
            <a:pathLst>
              <a:path w="3931372" h="9567499">
                <a:moveTo>
                  <a:pt x="0" y="0"/>
                </a:moveTo>
                <a:lnTo>
                  <a:pt x="3931372" y="0"/>
                </a:lnTo>
                <a:lnTo>
                  <a:pt x="3931372" y="9567498"/>
                </a:lnTo>
                <a:lnTo>
                  <a:pt x="0" y="956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B81E3C2D-360D-E2CE-19B2-C8910EFC2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76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984019" y="1474765"/>
            <a:ext cx="14983774" cy="7655346"/>
          </a:xfrm>
          <a:custGeom>
            <a:avLst/>
            <a:gdLst/>
            <a:ahLst/>
            <a:cxnLst/>
            <a:rect l="l" t="t" r="r" b="b"/>
            <a:pathLst>
              <a:path w="14983774" h="7655346">
                <a:moveTo>
                  <a:pt x="0" y="0"/>
                </a:moveTo>
                <a:lnTo>
                  <a:pt x="14983774" y="0"/>
                </a:lnTo>
                <a:lnTo>
                  <a:pt x="14983774" y="7655346"/>
                </a:lnTo>
                <a:lnTo>
                  <a:pt x="0" y="7655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32126" y="8396795"/>
            <a:ext cx="6751715" cy="4357925"/>
          </a:xfrm>
          <a:custGeom>
            <a:avLst/>
            <a:gdLst/>
            <a:ahLst/>
            <a:cxnLst/>
            <a:rect l="l" t="t" r="r" b="b"/>
            <a:pathLst>
              <a:path w="6751715" h="4357925">
                <a:moveTo>
                  <a:pt x="0" y="0"/>
                </a:moveTo>
                <a:lnTo>
                  <a:pt x="6751715" y="0"/>
                </a:lnTo>
                <a:lnTo>
                  <a:pt x="6751715" y="4357925"/>
                </a:lnTo>
                <a:lnTo>
                  <a:pt x="0" y="4357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97360" y="4017288"/>
            <a:ext cx="3513904" cy="10225646"/>
          </a:xfrm>
          <a:custGeom>
            <a:avLst/>
            <a:gdLst/>
            <a:ahLst/>
            <a:cxnLst/>
            <a:rect l="l" t="t" r="r" b="b"/>
            <a:pathLst>
              <a:path w="3513904" h="10225646">
                <a:moveTo>
                  <a:pt x="0" y="0"/>
                </a:moveTo>
                <a:lnTo>
                  <a:pt x="3513904" y="0"/>
                </a:lnTo>
                <a:lnTo>
                  <a:pt x="3513904" y="10225646"/>
                </a:lnTo>
                <a:lnTo>
                  <a:pt x="0" y="10225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F42A2-426E-96BE-9BF2-23689863A2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2324100"/>
            <a:ext cx="11962525" cy="5522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0427" y="908685"/>
            <a:ext cx="16887145" cy="8496290"/>
          </a:xfrm>
          <a:custGeom>
            <a:avLst/>
            <a:gdLst/>
            <a:ahLst/>
            <a:cxnLst/>
            <a:rect l="l" t="t" r="r" b="b"/>
            <a:pathLst>
              <a:path w="16887145" h="8496290">
                <a:moveTo>
                  <a:pt x="0" y="0"/>
                </a:moveTo>
                <a:lnTo>
                  <a:pt x="16887146" y="0"/>
                </a:lnTo>
                <a:lnTo>
                  <a:pt x="16887146" y="8496290"/>
                </a:lnTo>
                <a:lnTo>
                  <a:pt x="0" y="849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3177752" y="5581150"/>
            <a:ext cx="3502493" cy="8638436"/>
          </a:xfrm>
          <a:custGeom>
            <a:avLst/>
            <a:gdLst/>
            <a:ahLst/>
            <a:cxnLst/>
            <a:rect l="l" t="t" r="r" b="b"/>
            <a:pathLst>
              <a:path w="3502493" h="8638436">
                <a:moveTo>
                  <a:pt x="3502494" y="0"/>
                </a:moveTo>
                <a:lnTo>
                  <a:pt x="0" y="0"/>
                </a:lnTo>
                <a:lnTo>
                  <a:pt x="0" y="8638437"/>
                </a:lnTo>
                <a:lnTo>
                  <a:pt x="3502494" y="8638437"/>
                </a:lnTo>
                <a:lnTo>
                  <a:pt x="35024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148276" y="608964"/>
            <a:ext cx="2682153" cy="2747404"/>
          </a:xfrm>
          <a:custGeom>
            <a:avLst/>
            <a:gdLst/>
            <a:ahLst/>
            <a:cxnLst/>
            <a:rect l="l" t="t" r="r" b="b"/>
            <a:pathLst>
              <a:path w="2682153" h="2747404">
                <a:moveTo>
                  <a:pt x="0" y="0"/>
                </a:moveTo>
                <a:lnTo>
                  <a:pt x="2682153" y="0"/>
                </a:lnTo>
                <a:lnTo>
                  <a:pt x="2682153" y="2747404"/>
                </a:lnTo>
                <a:lnTo>
                  <a:pt x="0" y="2747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4A5DE-2D19-254B-2CE2-6FCFF5988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14700"/>
            <a:ext cx="10901082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AC92A-D00D-23AB-9E70-59177A3E0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2705100"/>
            <a:ext cx="3426249" cy="944962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2D030D8-58B9-B8FC-1D25-2C4C1BD9A1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266700"/>
            <a:ext cx="2533352" cy="253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9056264"/>
            <a:ext cx="18288000" cy="1230736"/>
            <a:chOff x="0" y="0"/>
            <a:chExt cx="4816593" cy="32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4144"/>
            </a:xfrm>
            <a:custGeom>
              <a:avLst/>
              <a:gdLst/>
              <a:ahLst/>
              <a:cxnLst/>
              <a:rect l="l" t="t" r="r" b="b"/>
              <a:pathLst>
                <a:path w="4816592" h="324144">
                  <a:moveTo>
                    <a:pt x="0" y="0"/>
                  </a:moveTo>
                  <a:lnTo>
                    <a:pt x="4816592" y="0"/>
                  </a:lnTo>
                  <a:lnTo>
                    <a:pt x="4816592" y="324144"/>
                  </a:lnTo>
                  <a:lnTo>
                    <a:pt x="0" y="324144"/>
                  </a:lnTo>
                  <a:close/>
                </a:path>
              </a:pathLst>
            </a:custGeom>
            <a:solidFill>
              <a:srgbClr val="4B173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8415" y="1504497"/>
            <a:ext cx="13251170" cy="7637492"/>
          </a:xfrm>
          <a:custGeom>
            <a:avLst/>
            <a:gdLst/>
            <a:ahLst/>
            <a:cxnLst/>
            <a:rect l="l" t="t" r="r" b="b"/>
            <a:pathLst>
              <a:path w="13251170" h="7637492">
                <a:moveTo>
                  <a:pt x="0" y="0"/>
                </a:moveTo>
                <a:lnTo>
                  <a:pt x="13251170" y="0"/>
                </a:lnTo>
                <a:lnTo>
                  <a:pt x="13251170" y="7637492"/>
                </a:lnTo>
                <a:lnTo>
                  <a:pt x="0" y="7637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622420" y="5503251"/>
            <a:ext cx="3931372" cy="9567499"/>
          </a:xfrm>
          <a:custGeom>
            <a:avLst/>
            <a:gdLst/>
            <a:ahLst/>
            <a:cxnLst/>
            <a:rect l="l" t="t" r="r" b="b"/>
            <a:pathLst>
              <a:path w="3931372" h="9567499">
                <a:moveTo>
                  <a:pt x="0" y="0"/>
                </a:moveTo>
                <a:lnTo>
                  <a:pt x="3931372" y="0"/>
                </a:lnTo>
                <a:lnTo>
                  <a:pt x="3931372" y="9567498"/>
                </a:lnTo>
                <a:lnTo>
                  <a:pt x="0" y="956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187E990-72F9-DB4B-7B96-1EF33122E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05100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Sắp xếp các bước ở bài tập 1 theo trình tự tra cứu nghĩa của từ trong từ điển.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41BE5-1A42-EA4A-0087-5CD8B516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3924300"/>
            <a:ext cx="6858000" cy="3200400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DEB495B8-122A-2EB8-E80A-946E0DA54F0E}"/>
              </a:ext>
            </a:extLst>
          </p:cNvPr>
          <p:cNvSpPr/>
          <p:nvPr/>
        </p:nvSpPr>
        <p:spPr>
          <a:xfrm>
            <a:off x="152400" y="2628900"/>
            <a:ext cx="10885714" cy="6400800"/>
          </a:xfrm>
          <a:custGeom>
            <a:avLst/>
            <a:gdLst/>
            <a:ahLst/>
            <a:cxnLst/>
            <a:rect l="l" t="t" r="r" b="b"/>
            <a:pathLst>
              <a:path w="14983774" h="7655346">
                <a:moveTo>
                  <a:pt x="0" y="0"/>
                </a:moveTo>
                <a:lnTo>
                  <a:pt x="14983774" y="0"/>
                </a:lnTo>
                <a:lnTo>
                  <a:pt x="14983774" y="7655346"/>
                </a:lnTo>
                <a:lnTo>
                  <a:pt x="0" y="7655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D07CF5-94DE-215E-494B-2A0D8A19FF05}"/>
              </a:ext>
            </a:extLst>
          </p:cNvPr>
          <p:cNvSpPr txBox="1"/>
          <p:nvPr/>
        </p:nvSpPr>
        <p:spPr>
          <a:xfrm>
            <a:off x="1143000" y="34671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2134162"/>
            <a:chOff x="1182413" y="788189"/>
            <a:chExt cx="9576762" cy="15238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138592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ác bước theo trình tự tra cứu nghĩa của từ trong từ điển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2E983B-BBDE-221D-77F2-3FB486659CBE}"/>
              </a:ext>
            </a:extLst>
          </p:cNvPr>
          <p:cNvSpPr txBox="1"/>
          <p:nvPr/>
        </p:nvSpPr>
        <p:spPr>
          <a:xfrm>
            <a:off x="4114800" y="2705933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điển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endParaRPr lang="en-US" sz="4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AED10-C523-7BC8-E66E-E76920607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6438900"/>
            <a:ext cx="3630537" cy="3853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742F92-F359-AFE9-06FA-FB665867E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1400" y="6125009"/>
            <a:ext cx="3276600" cy="4145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5CD22-DBCB-A067-1C05-2EA0D8E71F21}"/>
              </a:ext>
            </a:extLst>
          </p:cNvPr>
          <p:cNvSpPr txBox="1"/>
          <p:nvPr/>
        </p:nvSpPr>
        <p:spPr>
          <a:xfrm>
            <a:off x="4038600" y="4305300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bắt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đầu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4FDE4-DD44-20F4-276A-EAE8AE2A4ACC}"/>
              </a:ext>
            </a:extLst>
          </p:cNvPr>
          <p:cNvSpPr txBox="1"/>
          <p:nvPr/>
        </p:nvSpPr>
        <p:spPr>
          <a:xfrm>
            <a:off x="4038600" y="5575577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E1EB3-39E7-425F-0C1C-C293C24630E8}"/>
              </a:ext>
            </a:extLst>
          </p:cNvPr>
          <p:cNvSpPr txBox="1"/>
          <p:nvPr/>
        </p:nvSpPr>
        <p:spPr>
          <a:xfrm>
            <a:off x="4114800" y="6827996"/>
            <a:ext cx="10972800" cy="17366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hiểu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thêm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ý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cách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dùng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1B7FB-691A-D977-B4AB-C1C10206DD61}"/>
              </a:ext>
            </a:extLst>
          </p:cNvPr>
          <p:cNvSpPr txBox="1"/>
          <p:nvPr/>
        </p:nvSpPr>
        <p:spPr>
          <a:xfrm>
            <a:off x="4038600" y="9027080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endParaRPr lang="en-US" sz="4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các thông tin về từ đọc trong từ điển dưới đây và trả lười câu hỏi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431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209800" y="8801100"/>
            <a:ext cx="14554200" cy="102155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2725400" y="4991100"/>
            <a:ext cx="5334000" cy="3124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b="1" i="1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động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4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7315200" y="7962900"/>
            <a:ext cx="9296400" cy="102155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Nghĩa gốc của từ </a:t>
            </a:r>
            <a:r>
              <a:rPr lang="vi-VN" sz="54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gì?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3009900"/>
            <a:ext cx="6248400" cy="4267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của từ đọc là nghĩa số 1: </a:t>
            </a:r>
            <a:r>
              <a:rPr lang="vi-VN" sz="4000" b="1" dirty="0">
                <a:solidFill>
                  <a:prstClr val="black"/>
                </a:solidFill>
                <a:latin typeface="Calibri"/>
              </a:rPr>
              <a:t>Phát thành lời những điều đã được viết ra theo đúng trình tự.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5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102155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Từ đọc có mấy nghĩa chuyển?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2095500"/>
            <a:ext cx="6629400" cy="4648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</a:rPr>
              <a:t>Từ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đọc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có</a:t>
            </a:r>
            <a:r>
              <a:rPr lang="en-US" sz="4400" dirty="0">
                <a:solidFill>
                  <a:prstClr val="black"/>
                </a:solidFill>
              </a:rPr>
              <a:t> 3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chuyển</a:t>
            </a:r>
            <a:r>
              <a:rPr lang="en-US" sz="4400" dirty="0">
                <a:solidFill>
                  <a:prstClr val="black"/>
                </a:solidFill>
              </a:rPr>
              <a:t> (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số</a:t>
            </a:r>
            <a:r>
              <a:rPr lang="en-US" sz="4400" dirty="0">
                <a:solidFill>
                  <a:prstClr val="black"/>
                </a:solidFill>
              </a:rPr>
              <a:t> 2,3,4) 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về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cách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phần</a:t>
            </a:r>
            <a:r>
              <a:rPr lang="en-US" sz="4400" dirty="0">
                <a:solidFill>
                  <a:prstClr val="black"/>
                </a:solidFill>
              </a:rPr>
              <a:t> in </a:t>
            </a:r>
            <a:r>
              <a:rPr lang="en-US" sz="4400" dirty="0" err="1">
                <a:solidFill>
                  <a:prstClr val="black"/>
                </a:solidFill>
              </a:rPr>
              <a:t>nghiêng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sau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mỗi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1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67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1940957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Nghĩa gốc và nghĩa chuyển của từ được sắp xếp như thế nào?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9220200" y="1409700"/>
            <a:ext cx="9296400" cy="5334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/>
              </a:rPr>
              <a:t>Những gốc và nghĩa chuyển của từ được sắp xếp như sau: </a:t>
            </a:r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được xếp đầu tiên, sau đó là các nghĩa chuyển. Với nghĩa chuyển, nghĩa nào có nghĩa sát với nghĩa gốc nhất thì xếp trước.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590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Nguyenmlien@outlook.com</cp:lastModifiedBy>
  <cp:revision>31</cp:revision>
  <dcterms:created xsi:type="dcterms:W3CDTF">2006-08-16T00:00:00Z</dcterms:created>
  <dcterms:modified xsi:type="dcterms:W3CDTF">2025-11-13T15:48:04Z</dcterms:modified>
  <dc:identifier>DAGGBMTwqNQ</dc:identifier>
</cp:coreProperties>
</file>