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  <p:sldMasterId id="2147483707" r:id="rId3"/>
  </p:sldMasterIdLst>
  <p:notesMasterIdLst>
    <p:notesMasterId r:id="rId19"/>
  </p:notesMasterIdLst>
  <p:sldIdLst>
    <p:sldId id="312" r:id="rId4"/>
    <p:sldId id="313" r:id="rId5"/>
    <p:sldId id="314" r:id="rId6"/>
    <p:sldId id="265" r:id="rId7"/>
    <p:sldId id="261" r:id="rId8"/>
    <p:sldId id="269" r:id="rId9"/>
    <p:sldId id="268" r:id="rId10"/>
    <p:sldId id="325" r:id="rId11"/>
    <p:sldId id="326" r:id="rId12"/>
    <p:sldId id="330" r:id="rId13"/>
    <p:sldId id="329" r:id="rId14"/>
    <p:sldId id="328" r:id="rId15"/>
    <p:sldId id="327" r:id="rId16"/>
    <p:sldId id="324" r:id="rId17"/>
    <p:sldId id="273" r:id="rId18"/>
  </p:sldIdLst>
  <p:sldSz cx="9144000" cy="5143500" type="screen16x9"/>
  <p:notesSz cx="6858000" cy="9144000"/>
  <p:embeddedFontLst>
    <p:embeddedFont>
      <p:font typeface="Jua" panose="020B0604020202020204" charset="-127"/>
      <p:regular r:id="rId20"/>
    </p:embeddedFont>
    <p:embeddedFont>
      <p:font typeface="Nunito Light" pitchFamily="2" charset="0"/>
      <p:regular r:id="rId21"/>
    </p:embeddedFont>
    <p:embeddedFont>
      <p:font typeface="PT Sans" panose="020B0503020203020204" pitchFamily="34" charset="0"/>
      <p:regular r:id="rId22"/>
      <p:italic r:id="rId23"/>
      <p:boldItalic r:id="rId24"/>
    </p:embeddedFont>
    <p:embeddedFont>
      <p:font typeface="Quicksand Medium" panose="020B0604020202020204" charset="0"/>
      <p:regular r:id="rId25"/>
      <p:bold r:id="rId26"/>
    </p:embeddedFont>
    <p:embeddedFont>
      <p:font typeface="Roboto Condensed Light" panose="02000000000000000000" pitchFamily="2" charset="0"/>
      <p:regular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800"/>
    <a:srgbClr val="B482DA"/>
    <a:srgbClr val="A9DA74"/>
    <a:srgbClr val="DB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8C52F1-8E9B-4479-938D-1678587132AA}">
  <a:tblStyle styleId="{BF8C52F1-8E9B-4479-938D-1678587132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8DC3A9-F56E-4BCC-AF3F-3CE195D12C4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8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9195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361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06bfee995c_0_4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06bfee995c_0_4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46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06bfee995c_0_2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06bfee995c_0_2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31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09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60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207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74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301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6bfee995c_0_2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06bfee995c_0_2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832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6628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125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888204"/>
            <a:ext cx="50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0000" y="1762354"/>
            <a:ext cx="4565700" cy="2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1475" y="7100"/>
            <a:ext cx="9433400" cy="5136401"/>
            <a:chOff x="-51475" y="7100"/>
            <a:chExt cx="9433400" cy="51364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 l="31982" b="40726"/>
            <a:stretch/>
          </p:blipFill>
          <p:spPr>
            <a:xfrm>
              <a:off x="3195541" y="1723525"/>
              <a:ext cx="5939174" cy="3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 t="-3820" r="21935"/>
            <a:stretch/>
          </p:blipFill>
          <p:spPr>
            <a:xfrm flipH="1">
              <a:off x="0" y="7100"/>
              <a:ext cx="2509350" cy="2336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4">
              <a:alphaModFix/>
            </a:blip>
            <a:srcRect l="19620" b="21795"/>
            <a:stretch/>
          </p:blipFill>
          <p:spPr>
            <a:xfrm>
              <a:off x="-51475" y="2706900"/>
              <a:ext cx="4113014" cy="2436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7883350" y="2468950"/>
              <a:ext cx="1498575" cy="82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811800" y="1086100"/>
            <a:ext cx="5520300" cy="24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205575" y="3369025"/>
            <a:ext cx="5172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46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27995"/>
          <a:stretch/>
        </p:blipFill>
        <p:spPr>
          <a:xfrm>
            <a:off x="6219550" y="83025"/>
            <a:ext cx="2750174" cy="138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r="26761"/>
          <a:stretch/>
        </p:blipFill>
        <p:spPr>
          <a:xfrm flipH="1">
            <a:off x="0" y="3165225"/>
            <a:ext cx="1097525" cy="8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930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7" y="-21886"/>
            <a:ext cx="9135076" cy="2238026"/>
            <a:chOff x="7" y="-21886"/>
            <a:chExt cx="9135076" cy="2238026"/>
          </a:xfrm>
        </p:grpSpPr>
        <p:pic>
          <p:nvPicPr>
            <p:cNvPr id="40" name="Google Shape;40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>
              <a:off x="7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 flipH="1">
              <a:off x="4730032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47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888204"/>
            <a:ext cx="50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0000" y="1762354"/>
            <a:ext cx="4565700" cy="2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987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8441124" cy="3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3" y="3387875"/>
            <a:ext cx="9143997" cy="1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9675" y="0"/>
            <a:ext cx="3257224" cy="228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21100" y="779575"/>
            <a:ext cx="552060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967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575099" y="4212250"/>
            <a:ext cx="2030549" cy="7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20000" y="880125"/>
            <a:ext cx="32985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20000" y="2975400"/>
            <a:ext cx="32985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454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720000" y="1072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10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7218225" y="289275"/>
            <a:ext cx="2084125" cy="8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 rotWithShape="1">
          <a:blip r:embed="rId3">
            <a:alphaModFix/>
          </a:blip>
          <a:srcRect t="14507" r="4479" b="25518"/>
          <a:stretch/>
        </p:blipFill>
        <p:spPr>
          <a:xfrm flipH="1">
            <a:off x="1" y="0"/>
            <a:ext cx="2789799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4200" y="184912"/>
            <a:ext cx="1285375" cy="7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 flipH="1">
            <a:off x="4044250" y="630895"/>
            <a:ext cx="946775" cy="36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36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404975" y="712025"/>
            <a:ext cx="8739026" cy="35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260025"/>
            <a:ext cx="4369500" cy="36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682276" y="3793575"/>
            <a:ext cx="2953374" cy="11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25500"/>
            <a:ext cx="65760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284000" y="28018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865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95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8441124" cy="3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3" y="3387875"/>
            <a:ext cx="9143997" cy="1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9675" y="0"/>
            <a:ext cx="3257224" cy="228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21100" y="779575"/>
            <a:ext cx="552060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 amt="83000"/>
          </a:blip>
          <a:srcRect l="7097" b="29458"/>
          <a:stretch/>
        </p:blipFill>
        <p:spPr>
          <a:xfrm>
            <a:off x="0" y="609600"/>
            <a:ext cx="9144000" cy="458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r="24975"/>
          <a:stretch/>
        </p:blipFill>
        <p:spPr>
          <a:xfrm>
            <a:off x="7896000" y="2824275"/>
            <a:ext cx="1289401" cy="6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l="36008"/>
          <a:stretch/>
        </p:blipFill>
        <p:spPr>
          <a:xfrm>
            <a:off x="-9525" y="445025"/>
            <a:ext cx="1099799" cy="6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891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l="7097" b="41235"/>
          <a:stretch/>
        </p:blipFill>
        <p:spPr>
          <a:xfrm rot="10800000">
            <a:off x="0" y="16600"/>
            <a:ext cx="8923326" cy="372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6"/>
          <p:cNvGrpSpPr/>
          <p:nvPr/>
        </p:nvGrpSpPr>
        <p:grpSpPr>
          <a:xfrm>
            <a:off x="0" y="3536219"/>
            <a:ext cx="9144048" cy="1607386"/>
            <a:chOff x="0" y="3365025"/>
            <a:chExt cx="9435609" cy="1778476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>
              <a:off x="0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 flipH="1">
              <a:off x="4678158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862250" y="22505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2" hasCustomPrompt="1"/>
          </p:nvPr>
        </p:nvSpPr>
        <p:spPr>
          <a:xfrm>
            <a:off x="2433925" y="11326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38200" y="30032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33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0"/>
            <a:ext cx="9144000" cy="5166675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>
              <a:alphaModFix/>
            </a:blip>
            <a:srcRect l="34925" b="37031"/>
            <a:stretch/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732550" y="27077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062325" y="15898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908525" y="34604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853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14625" y="0"/>
            <a:ext cx="9730125" cy="5163082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450650" y="1009700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158550" y="22391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473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81375" y="29478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281375" y="983275"/>
            <a:ext cx="6178800" cy="18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409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93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2"/>
          <p:cNvGrpSpPr/>
          <p:nvPr/>
        </p:nvGrpSpPr>
        <p:grpSpPr>
          <a:xfrm>
            <a:off x="-1" y="0"/>
            <a:ext cx="9144002" cy="5143501"/>
            <a:chOff x="-1" y="0"/>
            <a:chExt cx="9144002" cy="5143501"/>
          </a:xfrm>
        </p:grpSpPr>
        <p:pic>
          <p:nvPicPr>
            <p:cNvPr id="137" name="Google Shape;137;p22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2"/>
            <p:cNvPicPr preferRelativeResize="0"/>
            <p:nvPr/>
          </p:nvPicPr>
          <p:blipFill rotWithShape="1">
            <a:blip r:embed="rId3">
              <a:alphaModFix/>
            </a:blip>
            <a:srcRect r="9477"/>
            <a:stretch/>
          </p:blipFill>
          <p:spPr>
            <a:xfrm flipH="1">
              <a:off x="-1" y="1367850"/>
              <a:ext cx="4503776" cy="208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2"/>
            <p:cNvPicPr preferRelativeResize="0"/>
            <p:nvPr/>
          </p:nvPicPr>
          <p:blipFill rotWithShape="1">
            <a:blip r:embed="rId4">
              <a:alphaModFix/>
            </a:blip>
            <a:srcRect l="37857" r="7497" b="17965"/>
            <a:stretch/>
          </p:blipFill>
          <p:spPr>
            <a:xfrm>
              <a:off x="4147450" y="1883150"/>
              <a:ext cx="4996551" cy="326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2"/>
            <p:cNvPicPr preferRelativeResize="0"/>
            <p:nvPr/>
          </p:nvPicPr>
          <p:blipFill rotWithShape="1">
            <a:blip r:embed="rId5">
              <a:alphaModFix/>
            </a:blip>
            <a:srcRect r="14251" b="24947"/>
            <a:stretch/>
          </p:blipFill>
          <p:spPr>
            <a:xfrm>
              <a:off x="5976950" y="630925"/>
              <a:ext cx="3167049" cy="1940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2"/>
          </p:nvPr>
        </p:nvSpPr>
        <p:spPr>
          <a:xfrm>
            <a:off x="1250525" y="1802450"/>
            <a:ext cx="25056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3"/>
          </p:nvPr>
        </p:nvSpPr>
        <p:spPr>
          <a:xfrm>
            <a:off x="5304250" y="2564475"/>
            <a:ext cx="25056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"/>
          </p:nvPr>
        </p:nvSpPr>
        <p:spPr>
          <a:xfrm>
            <a:off x="5304250" y="2980825"/>
            <a:ext cx="2505600" cy="8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1250526" y="2216725"/>
            <a:ext cx="25056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13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pic>
          <p:nvPicPr>
            <p:cNvPr id="154" name="Google Shape;154;p24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>
              <a:off x="0" y="3757550"/>
              <a:ext cx="5312123" cy="138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044" y="4109982"/>
              <a:ext cx="1392175" cy="99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/>
            <p:cNvPicPr preferRelativeResize="0"/>
            <p:nvPr/>
          </p:nvPicPr>
          <p:blipFill rotWithShape="1">
            <a:blip r:embed="rId3">
              <a:alphaModFix/>
            </a:blip>
            <a:srcRect l="50204" b="50891"/>
            <a:stretch/>
          </p:blipFill>
          <p:spPr>
            <a:xfrm flipH="1">
              <a:off x="5982999" y="4109975"/>
              <a:ext cx="3161001" cy="103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59465" y="3973475"/>
              <a:ext cx="618909" cy="7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325" y="3252938"/>
              <a:ext cx="618900" cy="780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2"/>
          </p:nvPr>
        </p:nvSpPr>
        <p:spPr>
          <a:xfrm>
            <a:off x="805825" y="1964288"/>
            <a:ext cx="23427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805816" y="2265325"/>
            <a:ext cx="2342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 idx="3"/>
          </p:nvPr>
        </p:nvSpPr>
        <p:spPr>
          <a:xfrm>
            <a:off x="3395303" y="1964288"/>
            <a:ext cx="23409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4"/>
          </p:nvPr>
        </p:nvSpPr>
        <p:spPr>
          <a:xfrm>
            <a:off x="3395304" y="2265325"/>
            <a:ext cx="23409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 idx="5"/>
          </p:nvPr>
        </p:nvSpPr>
        <p:spPr>
          <a:xfrm>
            <a:off x="5982981" y="1964288"/>
            <a:ext cx="23409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6"/>
          </p:nvPr>
        </p:nvSpPr>
        <p:spPr>
          <a:xfrm>
            <a:off x="5982991" y="2265325"/>
            <a:ext cx="23409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93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128325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128325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4436077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4436074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265232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2652325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596007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5960074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90373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711" y="539500"/>
            <a:ext cx="2009564" cy="11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>
            <a:spLocks noGrp="1"/>
          </p:cNvSpPr>
          <p:nvPr>
            <p:ph type="title" hasCustomPrompt="1"/>
          </p:nvPr>
        </p:nvSpPr>
        <p:spPr>
          <a:xfrm>
            <a:off x="806225" y="830075"/>
            <a:ext cx="38463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1"/>
          </p:nvPr>
        </p:nvSpPr>
        <p:spPr>
          <a:xfrm>
            <a:off x="806225" y="1548025"/>
            <a:ext cx="38463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title" idx="2" hasCustomPrompt="1"/>
          </p:nvPr>
        </p:nvSpPr>
        <p:spPr>
          <a:xfrm>
            <a:off x="4461775" y="1866995"/>
            <a:ext cx="38463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3"/>
          </p:nvPr>
        </p:nvSpPr>
        <p:spPr>
          <a:xfrm>
            <a:off x="4461775" y="2590891"/>
            <a:ext cx="38463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title" idx="4" hasCustomPrompt="1"/>
          </p:nvPr>
        </p:nvSpPr>
        <p:spPr>
          <a:xfrm>
            <a:off x="2113300" y="3295564"/>
            <a:ext cx="38463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5"/>
          </p:nvPr>
        </p:nvSpPr>
        <p:spPr>
          <a:xfrm>
            <a:off x="1094200" y="4017018"/>
            <a:ext cx="58845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23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029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23445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362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5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94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14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56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44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1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 amt="83000"/>
          </a:blip>
          <a:srcRect l="7097" b="29458"/>
          <a:stretch/>
        </p:blipFill>
        <p:spPr>
          <a:xfrm>
            <a:off x="0" y="609600"/>
            <a:ext cx="9144000" cy="458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r="24975"/>
          <a:stretch/>
        </p:blipFill>
        <p:spPr>
          <a:xfrm>
            <a:off x="7896000" y="2824275"/>
            <a:ext cx="1289401" cy="6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l="36008"/>
          <a:stretch/>
        </p:blipFill>
        <p:spPr>
          <a:xfrm>
            <a:off x="-9525" y="445025"/>
            <a:ext cx="1099799" cy="6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6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04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99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3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l="7097" b="41235"/>
          <a:stretch/>
        </p:blipFill>
        <p:spPr>
          <a:xfrm rot="10800000">
            <a:off x="0" y="16600"/>
            <a:ext cx="8923326" cy="372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6"/>
          <p:cNvGrpSpPr/>
          <p:nvPr/>
        </p:nvGrpSpPr>
        <p:grpSpPr>
          <a:xfrm>
            <a:off x="0" y="3536219"/>
            <a:ext cx="9144048" cy="1607386"/>
            <a:chOff x="0" y="3365025"/>
            <a:chExt cx="9435609" cy="1778476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>
              <a:off x="0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 flipH="1">
              <a:off x="4678158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862250" y="22505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2" hasCustomPrompt="1"/>
          </p:nvPr>
        </p:nvSpPr>
        <p:spPr>
          <a:xfrm>
            <a:off x="2433925" y="11326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38200" y="30032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81375" y="29478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281375" y="983275"/>
            <a:ext cx="6178800" cy="18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pic>
          <p:nvPicPr>
            <p:cNvPr id="154" name="Google Shape;154;p24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>
              <a:off x="0" y="3757550"/>
              <a:ext cx="5312123" cy="138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044" y="4109982"/>
              <a:ext cx="1392175" cy="99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/>
            <p:cNvPicPr preferRelativeResize="0"/>
            <p:nvPr/>
          </p:nvPicPr>
          <p:blipFill rotWithShape="1">
            <a:blip r:embed="rId3">
              <a:alphaModFix/>
            </a:blip>
            <a:srcRect l="50204" b="50891"/>
            <a:stretch/>
          </p:blipFill>
          <p:spPr>
            <a:xfrm flipH="1">
              <a:off x="5982999" y="4109975"/>
              <a:ext cx="3161001" cy="103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59465" y="3973475"/>
              <a:ext cx="618909" cy="7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325" y="3252938"/>
              <a:ext cx="618900" cy="780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2"/>
          </p:nvPr>
        </p:nvSpPr>
        <p:spPr>
          <a:xfrm>
            <a:off x="805825" y="1964288"/>
            <a:ext cx="23427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805816" y="2265325"/>
            <a:ext cx="2342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 idx="3"/>
          </p:nvPr>
        </p:nvSpPr>
        <p:spPr>
          <a:xfrm>
            <a:off x="3395303" y="1964288"/>
            <a:ext cx="23409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4"/>
          </p:nvPr>
        </p:nvSpPr>
        <p:spPr>
          <a:xfrm>
            <a:off x="3395304" y="2265325"/>
            <a:ext cx="23409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 idx="5"/>
          </p:nvPr>
        </p:nvSpPr>
        <p:spPr>
          <a:xfrm>
            <a:off x="5982981" y="1964288"/>
            <a:ext cx="23409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6"/>
          </p:nvPr>
        </p:nvSpPr>
        <p:spPr>
          <a:xfrm>
            <a:off x="5982991" y="2265325"/>
            <a:ext cx="23409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  <p:sldLayoutId id="2147483661" r:id="rId4"/>
    <p:sldLayoutId id="2147483662" r:id="rId5"/>
    <p:sldLayoutId id="2147483665" r:id="rId6"/>
    <p:sldLayoutId id="2147483670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525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28593A9-40E4-4715-BB88-DD783705E2B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9/22/2025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1D6A31A-DEAA-4B37-8FF5-84366831316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310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8.emf"/><Relationship Id="rId10" Type="http://schemas.openxmlformats.org/officeDocument/2006/relationships/image" Target="../media/image32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38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6.png"/><Relationship Id="rId10" Type="http://schemas.openxmlformats.org/officeDocument/2006/relationships/image" Target="../media/image42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8.emf"/><Relationship Id="rId10" Type="http://schemas.openxmlformats.org/officeDocument/2006/relationships/image" Target="../media/image32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8.emf"/><Relationship Id="rId10" Type="http://schemas.openxmlformats.org/officeDocument/2006/relationships/image" Target="../media/image32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8.emf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>
            <a:spLocks noGrp="1"/>
          </p:cNvSpPr>
          <p:nvPr>
            <p:ph type="ctrTitle"/>
          </p:nvPr>
        </p:nvSpPr>
        <p:spPr>
          <a:xfrm>
            <a:off x="537803" y="841418"/>
            <a:ext cx="8000021" cy="24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  <a:ea typeface="Patrick Hand SC"/>
                <a:cs typeface="Patrick Hand SC"/>
                <a:sym typeface="Patrick Hand SC"/>
              </a:rPr>
              <a:t>CHÀO MỪNG CÁC EM </a:t>
            </a:r>
            <a:b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  <a:ea typeface="Patrick Hand SC"/>
                <a:cs typeface="Patrick Hand SC"/>
                <a:sym typeface="Patrick Hand SC"/>
              </a:rPr>
            </a:b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  <a:ea typeface="Patrick Hand SC"/>
                <a:cs typeface="Patrick Hand SC"/>
                <a:sym typeface="Patrick Hand SC"/>
              </a:rPr>
              <a:t>ĐẾN VỚI TIẾT HỌC HÔM NAY!</a:t>
            </a:r>
            <a:endParaRPr sz="4000" b="1" dirty="0">
              <a:solidFill>
                <a:schemeClr val="bg2">
                  <a:lumMod val="75000"/>
                </a:schemeClr>
              </a:solidFill>
              <a:latin typeface="+mn-lt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 rotWithShape="1">
          <a:blip r:embed="rId3">
            <a:alphaModFix/>
          </a:blip>
          <a:srcRect r="62493" b="30608"/>
          <a:stretch/>
        </p:blipFill>
        <p:spPr>
          <a:xfrm>
            <a:off x="6287175" y="229900"/>
            <a:ext cx="2509350" cy="193648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6714575" y="548850"/>
            <a:ext cx="167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>
                <a:solidFill>
                  <a:srgbClr val="303F8F"/>
                </a:solidFill>
                <a:ea typeface="Jua"/>
                <a:cs typeface="Jua"/>
                <a:sym typeface="Jua"/>
              </a:rPr>
              <a:t>Đạo</a:t>
            </a:r>
            <a:r>
              <a:rPr lang="en-US" sz="2000" dirty="0">
                <a:solidFill>
                  <a:srgbClr val="303F8F"/>
                </a:solidFill>
                <a:ea typeface="Jua"/>
                <a:cs typeface="Jua"/>
                <a:sym typeface="Jua"/>
              </a:rPr>
              <a:t> </a:t>
            </a:r>
            <a:r>
              <a:rPr lang="en-US" sz="2000" dirty="0" err="1">
                <a:solidFill>
                  <a:srgbClr val="303F8F"/>
                </a:solidFill>
                <a:ea typeface="Jua"/>
                <a:cs typeface="Jua"/>
                <a:sym typeface="Jua"/>
              </a:rPr>
              <a:t>đức</a:t>
            </a:r>
            <a:r>
              <a:rPr lang="en-US" sz="2000" dirty="0">
                <a:solidFill>
                  <a:srgbClr val="303F8F"/>
                </a:solidFill>
                <a:ea typeface="Jua"/>
                <a:cs typeface="Jua"/>
                <a:sym typeface="Jua"/>
              </a:rPr>
              <a:t> 3</a:t>
            </a:r>
            <a:endParaRPr sz="2000" dirty="0">
              <a:solidFill>
                <a:srgbClr val="303F8F"/>
              </a:solidFill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1367614459"/>
      </p:ext>
    </p:extLst>
  </p:cSld>
  <p:clrMapOvr>
    <a:masterClrMapping/>
  </p:clrMapOvr>
  <p:transition spd="slow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buClrTx/>
                <a:buFontTx/>
                <a:buNone/>
              </a:pPr>
              <a:endParaRPr 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Biết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ơn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có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công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với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quê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đất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buClrTx/>
                <a:buFontTx/>
                <a:buNone/>
              </a:pPr>
              <a:endParaRPr 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Việt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Nam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nhưng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với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ngoài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Nhật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Bản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Nghĩ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rằng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quê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mình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nghèo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đói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nên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không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có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gì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đáng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tự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hào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Tất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đáp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án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trên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Đâu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quê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hương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1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15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Tất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đáp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án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trên</a:t>
              </a:r>
              <a:endPara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Không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viết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vẽ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bậy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lên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các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di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tích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lịch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sử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Tham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gia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chăm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sóc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và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bảo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vệ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cây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hai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bên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ở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thôn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xóm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Bảo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vệ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vật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hoang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dã</a:t>
              </a:r>
              <a:endPara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cần làm gì để thể hiện tình yêu thiên nhiên của quê hương, đất nước?</a:t>
                </a:r>
                <a:endParaRPr lang="en-US" sz="24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15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3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Việt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Nam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Bản</a:t>
              </a: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Hàn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Quốc</a:t>
              </a: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Thái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Lan</a:t>
              </a: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Quần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đảo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Hoàng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Sa,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Sa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quyền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quốc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2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15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7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Lá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cờ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Việt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Nam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Lá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tre</a:t>
              </a: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Lá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đa</a:t>
              </a: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200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Lá</a:t>
              </a:r>
              <a:r>
                <a:rPr lang="en-US" sz="20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trúc</a:t>
              </a:r>
              <a:endPara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nền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/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vàng</a:t>
                </a:r>
                <a:endParaRPr lang="en-US" sz="20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khắp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Việt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Nam/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Luôn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tung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bay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gió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?”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150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431648" y="1527749"/>
            <a:ext cx="13869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135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356703" y="2646256"/>
            <a:ext cx="12041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167819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50" y="1573175"/>
            <a:ext cx="1595876" cy="61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61"/>
          <p:cNvPicPr preferRelativeResize="0"/>
          <p:nvPr/>
        </p:nvPicPr>
        <p:blipFill rotWithShape="1">
          <a:blip r:embed="rId4">
            <a:alphaModFix/>
          </a:blip>
          <a:srcRect l="33984"/>
          <a:stretch/>
        </p:blipFill>
        <p:spPr>
          <a:xfrm flipH="1">
            <a:off x="5902837" y="257997"/>
            <a:ext cx="3517589" cy="222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61"/>
          <p:cNvPicPr preferRelativeResize="0"/>
          <p:nvPr/>
        </p:nvPicPr>
        <p:blipFill rotWithShape="1">
          <a:blip r:embed="rId5">
            <a:alphaModFix/>
          </a:blip>
          <a:srcRect b="24437"/>
          <a:stretch/>
        </p:blipFill>
        <p:spPr>
          <a:xfrm flipH="1">
            <a:off x="1196348" y="-724"/>
            <a:ext cx="3203120" cy="169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24938"/>
            <a:ext cx="1642600" cy="9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63925" y="678275"/>
            <a:ext cx="451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HƯỚNG DẪN VỀ NHÀ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0" name="Google Shape;1010;p63"/>
          <p:cNvSpPr/>
          <p:nvPr/>
        </p:nvSpPr>
        <p:spPr>
          <a:xfrm rot="-2697758">
            <a:off x="2110499" y="2549177"/>
            <a:ext cx="325198" cy="316289"/>
          </a:xfrm>
          <a:prstGeom prst="teardrop">
            <a:avLst>
              <a:gd name="adj" fmla="val 100000"/>
            </a:avLst>
          </a:prstGeom>
          <a:gradFill>
            <a:gsLst>
              <a:gs pos="0">
                <a:srgbClr val="ED9F75"/>
              </a:gs>
              <a:gs pos="100000">
                <a:srgbClr val="BF582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1011;p63"/>
          <p:cNvSpPr/>
          <p:nvPr/>
        </p:nvSpPr>
        <p:spPr>
          <a:xfrm rot="-2697758">
            <a:off x="2110499" y="1827449"/>
            <a:ext cx="325198" cy="316289"/>
          </a:xfrm>
          <a:prstGeom prst="teardrop">
            <a:avLst>
              <a:gd name="adj" fmla="val 100000"/>
            </a:avLst>
          </a:prstGeom>
          <a:gradFill>
            <a:gsLst>
              <a:gs pos="0">
                <a:srgbClr val="4BAE55"/>
              </a:gs>
              <a:gs pos="100000">
                <a:srgbClr val="284F2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658479" y="1575151"/>
            <a:ext cx="44204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Nêu</a:t>
            </a:r>
            <a:r>
              <a:rPr lang="en-US" sz="2000" dirty="0"/>
              <a:t> 3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qua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685604" y="2380122"/>
            <a:ext cx="39933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Nêu</a:t>
            </a:r>
            <a:r>
              <a:rPr lang="en-US" sz="2000" dirty="0"/>
              <a:t> 3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ở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11" name="Google Shape;1010;p63"/>
          <p:cNvSpPr/>
          <p:nvPr/>
        </p:nvSpPr>
        <p:spPr>
          <a:xfrm rot="-2697758">
            <a:off x="2110499" y="3354148"/>
            <a:ext cx="325198" cy="316289"/>
          </a:xfrm>
          <a:prstGeom prst="teardrop">
            <a:avLst>
              <a:gd name="adj" fmla="val 10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2685604" y="3185093"/>
            <a:ext cx="42956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Nêu</a:t>
            </a:r>
            <a:r>
              <a:rPr lang="en-US" sz="2000" dirty="0"/>
              <a:t> 3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07833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31" grpId="0" animBg="1"/>
      <p:bldP spid="6" grpId="0"/>
      <p:bldP spid="7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52"/>
          <p:cNvPicPr preferRelativeResize="0"/>
          <p:nvPr/>
        </p:nvPicPr>
        <p:blipFill rotWithShape="1">
          <a:blip r:embed="rId3">
            <a:alphaModFix/>
          </a:blip>
          <a:srcRect l="1034" r="3170" b="8983"/>
          <a:stretch/>
        </p:blipFill>
        <p:spPr>
          <a:xfrm>
            <a:off x="0" y="2980021"/>
            <a:ext cx="9143997" cy="216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4098" y="279307"/>
            <a:ext cx="1099800" cy="6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4701" y="176732"/>
            <a:ext cx="1099799" cy="42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2561" y="2827150"/>
            <a:ext cx="379205" cy="4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4500" y="3124950"/>
            <a:ext cx="431884" cy="4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4325" y="2705599"/>
            <a:ext cx="603550" cy="38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098" y="176732"/>
            <a:ext cx="1099800" cy="6067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8511" y="754549"/>
            <a:ext cx="7606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72;p44"/>
          <p:cNvSpPr txBox="1">
            <a:spLocks noGrp="1"/>
          </p:cNvSpPr>
          <p:nvPr>
            <p:ph type="title"/>
          </p:nvPr>
        </p:nvSpPr>
        <p:spPr>
          <a:xfrm>
            <a:off x="641908" y="1070033"/>
            <a:ext cx="613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Bài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2: TỰ HÀO TỔ QUỐC VIỆT NAM (3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)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47" y="210245"/>
            <a:ext cx="2569920" cy="40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2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212" y="2348536"/>
            <a:ext cx="2046825" cy="79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061" y="2917325"/>
            <a:ext cx="2046825" cy="79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910" y="2348536"/>
            <a:ext cx="2046825" cy="79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759" y="2917325"/>
            <a:ext cx="2046825" cy="790845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59"/>
          <p:cNvSpPr txBox="1"/>
          <p:nvPr/>
        </p:nvSpPr>
        <p:spPr>
          <a:xfrm flipH="1">
            <a:off x="982000" y="2563110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01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sp>
        <p:nvSpPr>
          <p:cNvPr id="822" name="Google Shape;822;p59"/>
          <p:cNvSpPr txBox="1"/>
          <p:nvPr/>
        </p:nvSpPr>
        <p:spPr>
          <a:xfrm flipH="1">
            <a:off x="2852874" y="3161660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02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sp>
        <p:nvSpPr>
          <p:cNvPr id="823" name="Google Shape;823;p59"/>
          <p:cNvSpPr txBox="1"/>
          <p:nvPr/>
        </p:nvSpPr>
        <p:spPr>
          <a:xfrm flipH="1">
            <a:off x="4723749" y="2563114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03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sp>
        <p:nvSpPr>
          <p:cNvPr id="824" name="Google Shape;824;p59"/>
          <p:cNvSpPr txBox="1"/>
          <p:nvPr/>
        </p:nvSpPr>
        <p:spPr>
          <a:xfrm flipH="1">
            <a:off x="6594623" y="3161660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04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cxnSp>
        <p:nvCxnSpPr>
          <p:cNvPr id="829" name="Google Shape;829;p59"/>
          <p:cNvCxnSpPr>
            <a:stCxn id="821" idx="1"/>
            <a:endCxn id="822" idx="3"/>
          </p:cNvCxnSpPr>
          <p:nvPr/>
        </p:nvCxnSpPr>
        <p:spPr>
          <a:xfrm>
            <a:off x="2516800" y="2755560"/>
            <a:ext cx="336000" cy="598500"/>
          </a:xfrm>
          <a:prstGeom prst="curvedConnector3">
            <a:avLst>
              <a:gd name="adj1" fmla="val 5001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30" name="Google Shape;830;p59"/>
          <p:cNvCxnSpPr>
            <a:stCxn id="822" idx="1"/>
            <a:endCxn id="823" idx="3"/>
          </p:cNvCxnSpPr>
          <p:nvPr/>
        </p:nvCxnSpPr>
        <p:spPr>
          <a:xfrm rot="10800000" flipH="1">
            <a:off x="4387674" y="2755610"/>
            <a:ext cx="336000" cy="598500"/>
          </a:xfrm>
          <a:prstGeom prst="curvedConnector3">
            <a:avLst>
              <a:gd name="adj1" fmla="val 5001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31" name="Google Shape;831;p59"/>
          <p:cNvCxnSpPr>
            <a:stCxn id="823" idx="1"/>
            <a:endCxn id="824" idx="3"/>
          </p:cNvCxnSpPr>
          <p:nvPr/>
        </p:nvCxnSpPr>
        <p:spPr>
          <a:xfrm>
            <a:off x="6258549" y="2755564"/>
            <a:ext cx="336000" cy="598500"/>
          </a:xfrm>
          <a:prstGeom prst="curvedConnector3">
            <a:avLst>
              <a:gd name="adj1" fmla="val 5001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32" name="Google Shape;832;p59"/>
          <p:cNvCxnSpPr>
            <a:stCxn id="824" idx="1"/>
          </p:cNvCxnSpPr>
          <p:nvPr/>
        </p:nvCxnSpPr>
        <p:spPr>
          <a:xfrm rot="10800000" flipH="1">
            <a:off x="8129423" y="2892710"/>
            <a:ext cx="500400" cy="461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3" name="Google Shape;833;p59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308575" y="4291245"/>
            <a:ext cx="1642600" cy="63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59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7501400" y="942183"/>
            <a:ext cx="1642600" cy="63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59"/>
          <p:cNvPicPr preferRelativeResize="0"/>
          <p:nvPr/>
        </p:nvPicPr>
        <p:blipFill rotWithShape="1">
          <a:blip r:embed="rId3">
            <a:alphaModFix amt="76000"/>
          </a:blip>
          <a:srcRect l="27330"/>
          <a:stretch/>
        </p:blipFill>
        <p:spPr>
          <a:xfrm>
            <a:off x="0" y="445025"/>
            <a:ext cx="1193625" cy="6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5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NỘI DUNG BÀI HỌC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8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26622" y="445025"/>
            <a:ext cx="1833480" cy="10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5058" y="1769899"/>
            <a:ext cx="222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825624" y="3761084"/>
            <a:ext cx="361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Khám</a:t>
            </a:r>
            <a:r>
              <a:rPr lang="en-US" sz="2400" b="1" dirty="0"/>
              <a:t> </a:t>
            </a:r>
            <a:r>
              <a:rPr lang="en-US" sz="2400" b="1" dirty="0" err="1"/>
              <a:t>phá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328154" y="1778672"/>
            <a:ext cx="222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271901" y="3730449"/>
            <a:ext cx="222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13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" grpId="0"/>
      <p:bldP spid="822" grpId="0"/>
      <p:bldP spid="823" grpId="0"/>
      <p:bldP spid="824" grpId="0"/>
      <p:bldP spid="3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VẬN DỤNG</a:t>
            </a:r>
            <a:endParaRPr sz="3200" b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3000" y="1128612"/>
            <a:ext cx="613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Bài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tập</a:t>
            </a:r>
            <a:r>
              <a:rPr lang="en-US" sz="2000" b="1" dirty="0">
                <a:solidFill>
                  <a:srgbClr val="C00000"/>
                </a:solidFill>
              </a:rPr>
              <a:t> 1: </a:t>
            </a:r>
            <a:r>
              <a:rPr lang="en-US" sz="2000" dirty="0"/>
              <a:t>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quốc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mẫu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371839"/>
              </p:ext>
            </p:extLst>
          </p:nvPr>
        </p:nvGraphicFramePr>
        <p:xfrm>
          <a:off x="1503000" y="2275710"/>
          <a:ext cx="6336182" cy="1356188"/>
        </p:xfrm>
        <a:graphic>
          <a:graphicData uri="http://schemas.openxmlformats.org/drawingml/2006/table">
            <a:tbl>
              <a:tblPr firstRow="1" firstCol="1" bandRow="1">
                <a:tableStyleId>{BF8C52F1-8E9B-4479-938D-1678587132AA}</a:tableStyleId>
              </a:tblPr>
              <a:tblGrid>
                <a:gridCol w="877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2000" b="1" dirty="0">
                          <a:effectLst/>
                        </a:rPr>
                        <a:t>STT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2000" b="1" dirty="0">
                          <a:effectLst/>
                        </a:rPr>
                        <a:t>Việc em đã làm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2000" b="1" dirty="0">
                          <a:effectLst/>
                        </a:rPr>
                        <a:t>Việc em sẽ làm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222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0"/>
          <p:cNvPicPr preferRelativeResize="0"/>
          <p:nvPr/>
        </p:nvPicPr>
        <p:blipFill rotWithShape="1">
          <a:blip r:embed="rId3">
            <a:alphaModFix/>
          </a:blip>
          <a:srcRect l="27562" b="13629"/>
          <a:stretch/>
        </p:blipFill>
        <p:spPr>
          <a:xfrm flipH="1">
            <a:off x="4280399" y="1612375"/>
            <a:ext cx="4863601" cy="35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0"/>
          <p:cNvPicPr preferRelativeResize="0"/>
          <p:nvPr/>
        </p:nvPicPr>
        <p:blipFill rotWithShape="1">
          <a:blip r:embed="rId4">
            <a:alphaModFix/>
          </a:blip>
          <a:srcRect l="33687"/>
          <a:stretch/>
        </p:blipFill>
        <p:spPr>
          <a:xfrm>
            <a:off x="6277674" y="273994"/>
            <a:ext cx="2866326" cy="18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0837" y="2535537"/>
            <a:ext cx="800997" cy="10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74199" y="399394"/>
            <a:ext cx="613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Bài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tập</a:t>
            </a:r>
            <a:r>
              <a:rPr lang="en-US" sz="2000" b="1" dirty="0">
                <a:solidFill>
                  <a:srgbClr val="C00000"/>
                </a:solidFill>
              </a:rPr>
              <a:t> 2: </a:t>
            </a:r>
            <a:r>
              <a:rPr lang="en-US" sz="2000" dirty="0" err="1"/>
              <a:t>Sưu</a:t>
            </a:r>
            <a:r>
              <a:rPr lang="en-US" sz="2000" dirty="0"/>
              <a:t> </a:t>
            </a:r>
            <a:r>
              <a:rPr lang="en-US" sz="2000" dirty="0" err="1"/>
              <a:t>tầm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ca</a:t>
            </a:r>
            <a:r>
              <a:rPr lang="en-US" sz="2000" dirty="0"/>
              <a:t> </a:t>
            </a:r>
            <a:r>
              <a:rPr lang="en-US" sz="2000" dirty="0" err="1"/>
              <a:t>dao</a:t>
            </a:r>
            <a:r>
              <a:rPr lang="en-US" sz="2000" dirty="0"/>
              <a:t>, </a:t>
            </a:r>
            <a:r>
              <a:rPr lang="en-US" sz="2000" dirty="0" err="1"/>
              <a:t>tục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quê</a:t>
            </a:r>
            <a:r>
              <a:rPr lang="en-US" sz="2000" dirty="0"/>
              <a:t> </a:t>
            </a:r>
            <a:r>
              <a:rPr lang="en-US" sz="2000" dirty="0" err="1"/>
              <a:t>hương</a:t>
            </a:r>
            <a:r>
              <a:rPr lang="en-US" sz="2000" dirty="0"/>
              <a:t>,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32207" y="1540457"/>
            <a:ext cx="50101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1. Ta về ta tắm ao ta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Dù trong dù đục ao nhà vẫn hơn.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206" y="2681520"/>
            <a:ext cx="501019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2</a:t>
            </a:r>
            <a:r>
              <a:rPr lang="vi-VN" sz="2000" dirty="0"/>
              <a:t>. Ra về giã nước giã non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Giã người, giã cảnh, kẻo còn nhớ nhung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32207" y="3843921"/>
            <a:ext cx="5010193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3</a:t>
            </a:r>
            <a:r>
              <a:rPr lang="vi-VN" sz="2000" dirty="0"/>
              <a:t>. Anh đi anh nhớ quê nhà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Nhớ canh rau muống, nhớ cà dầm tương.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48"/>
          <p:cNvGrpSpPr/>
          <p:nvPr/>
        </p:nvGrpSpPr>
        <p:grpSpPr>
          <a:xfrm>
            <a:off x="2866824" y="3025450"/>
            <a:ext cx="6277176" cy="2118051"/>
            <a:chOff x="2866824" y="3025450"/>
            <a:chExt cx="6277176" cy="2118051"/>
          </a:xfrm>
        </p:grpSpPr>
        <p:pic>
          <p:nvPicPr>
            <p:cNvPr id="669" name="Google Shape;669;p48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 flipH="1">
              <a:off x="2866824" y="3505765"/>
              <a:ext cx="6277176" cy="1637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47065" y="4049750"/>
              <a:ext cx="822841" cy="590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3746920" y="4640149"/>
              <a:ext cx="704742" cy="413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7546303" y="3025450"/>
              <a:ext cx="704742" cy="909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48"/>
            <p:cNvPicPr preferRelativeResize="0"/>
            <p:nvPr/>
          </p:nvPicPr>
          <p:blipFill rotWithShape="1">
            <a:blip r:embed="rId7">
              <a:alphaModFix/>
            </a:blip>
            <a:srcRect b="29755"/>
            <a:stretch/>
          </p:blipFill>
          <p:spPr>
            <a:xfrm>
              <a:off x="6208904" y="4763262"/>
              <a:ext cx="464537" cy="290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4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59364" y="3583025"/>
              <a:ext cx="784601" cy="10971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963104" y="388872"/>
            <a:ext cx="68144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dirty="0">
                <a:solidFill>
                  <a:srgbClr val="C00000"/>
                </a:solidFill>
              </a:rPr>
              <a:t>Bài tập 3: </a:t>
            </a:r>
            <a:r>
              <a:rPr lang="vi-VN" sz="2200" dirty="0"/>
              <a:t>Viết một đoạn văn chia sẻ về niềm tự hào được là người Việt Nam</a:t>
            </a:r>
            <a:r>
              <a:rPr lang="en-US" sz="2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903"/>
            <a:ext cx="3641007" cy="3641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24" y="1023966"/>
            <a:ext cx="1485176" cy="23544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5023" y="2284774"/>
            <a:ext cx="1017875" cy="12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925" y="3118900"/>
            <a:ext cx="680442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8025" y="3048625"/>
            <a:ext cx="435675" cy="4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56033" y="1084445"/>
            <a:ext cx="628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/>
              <a:t>Mai sau em lớn nên người</a:t>
            </a:r>
          </a:p>
          <a:p>
            <a:pPr algn="ctr">
              <a:lnSpc>
                <a:spcPct val="150000"/>
              </a:lnSpc>
            </a:pPr>
            <a:r>
              <a:rPr lang="vi-VN" sz="2400" b="1" dirty="0"/>
              <a:t>Dựng xây Tổ quốc đẹp tươi, mạnh giàu.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95692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3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3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1" y="1848780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Chỉ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cần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yêu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gia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đủ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Bảo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vệ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thiên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nhiên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Tìm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hiểu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lịch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sử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đất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Học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tập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tốt</a:t>
              </a:r>
              <a:r>
                <a:rPr lang="en-US" sz="1800" kern="1200" dirty="0">
                  <a:solidFill>
                    <a:srgbClr val="00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án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quốc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0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15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431648" y="1527749"/>
            <a:ext cx="13869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135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338668" y="2718812"/>
            <a:ext cx="12041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71688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628</Words>
  <Application>Microsoft Office PowerPoint</Application>
  <PresentationFormat>On-screen Show (16:9)</PresentationFormat>
  <Paragraphs>85</Paragraphs>
  <Slides>15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Roboto Condensed Light</vt:lpstr>
      <vt:lpstr>Jua</vt:lpstr>
      <vt:lpstr>Quicksand Medium</vt:lpstr>
      <vt:lpstr>Calibri Light</vt:lpstr>
      <vt:lpstr>Calibri</vt:lpstr>
      <vt:lpstr>Arial</vt:lpstr>
      <vt:lpstr>Nunito Light</vt:lpstr>
      <vt:lpstr>PT Sans</vt:lpstr>
      <vt:lpstr>Science Subject for Elementary - 5th Grade: Water &amp; Earth by Slidesgo</vt:lpstr>
      <vt:lpstr>1_Science Subject for Elementary - 5th Grade: Water &amp; Earth by Slidesgo</vt:lpstr>
      <vt:lpstr>Office Theme</vt:lpstr>
      <vt:lpstr>CHÀO MỪNG CÁC EM  ĐẾN VỚI TIẾT HỌC HÔM NAY!</vt:lpstr>
      <vt:lpstr>Bài 2: TỰ HÀO TỔ QUỐC VIỆT NAM (3 Tiết)</vt:lpstr>
      <vt:lpstr>NỘI DUNG BÀI HỌC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Subject for Elementary: Water &amp; Earth </dc:title>
  <dc:creator>User</dc:creator>
  <cp:lastModifiedBy>Administrator</cp:lastModifiedBy>
  <cp:revision>36</cp:revision>
  <dcterms:modified xsi:type="dcterms:W3CDTF">2025-09-22T09:36:21Z</dcterms:modified>
</cp:coreProperties>
</file>