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</p:sldMasterIdLst>
  <p:notesMasterIdLst>
    <p:notesMasterId r:id="rId16"/>
  </p:notesMasterIdLst>
  <p:sldIdLst>
    <p:sldId id="312" r:id="rId3"/>
    <p:sldId id="313" r:id="rId4"/>
    <p:sldId id="314" r:id="rId5"/>
    <p:sldId id="272" r:id="rId6"/>
    <p:sldId id="260" r:id="rId7"/>
    <p:sldId id="284" r:id="rId8"/>
    <p:sldId id="264" r:id="rId9"/>
    <p:sldId id="282" r:id="rId10"/>
    <p:sldId id="274" r:id="rId11"/>
    <p:sldId id="259" r:id="rId12"/>
    <p:sldId id="286" r:id="rId13"/>
    <p:sldId id="281" r:id="rId14"/>
    <p:sldId id="273" r:id="rId15"/>
  </p:sldIdLst>
  <p:sldSz cx="9144000" cy="5143500" type="screen16x9"/>
  <p:notesSz cx="6858000" cy="9144000"/>
  <p:embeddedFontLst>
    <p:embeddedFont>
      <p:font typeface="Jua" panose="020B0604020202020204" charset="-127"/>
      <p:regular r:id="rId17"/>
    </p:embeddedFont>
    <p:embeddedFont>
      <p:font typeface="Nunito Light" pitchFamily="2" charset="0"/>
      <p:regular r:id="rId18"/>
    </p:embeddedFont>
    <p:embeddedFont>
      <p:font typeface="PT Sans" panose="020B0503020203020204" pitchFamily="34" charset="0"/>
      <p:regular r:id="rId19"/>
      <p:italic r:id="rId20"/>
      <p:boldItalic r:id="rId21"/>
    </p:embeddedFont>
    <p:embeddedFont>
      <p:font typeface="Quicksand Medium" panose="020B0604020202020204" charset="0"/>
      <p:regular r:id="rId22"/>
      <p:bold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800"/>
    <a:srgbClr val="B482DA"/>
    <a:srgbClr val="A9DA74"/>
    <a:srgbClr val="DB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8C52F1-8E9B-4479-938D-1678587132AA}">
  <a:tblStyle styleId="{BF8C52F1-8E9B-4479-938D-167858713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8DC3A9-F56E-4BCC-AF3F-3CE195D12C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919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36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17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06bfee995c_0_3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06bfee995c_0_3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20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06bfee995c_0_41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06bfee995c_0_41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46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06bfee995c_0_2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06bfee995c_0_2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31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09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60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00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59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10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06bfee995c_0_4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06bfee995c_0_4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3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5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r="40387"/>
          <a:stretch/>
        </p:blipFill>
        <p:spPr>
          <a:xfrm>
            <a:off x="6925300" y="2507825"/>
            <a:ext cx="2218701" cy="1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862225" y="215085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8001" y="103302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290357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1475" y="7100"/>
            <a:ext cx="9433400" cy="5136401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11800" y="1086100"/>
            <a:ext cx="55203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05575" y="3369025"/>
            <a:ext cx="5172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46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27995"/>
          <a:stretch/>
        </p:blipFill>
        <p:spPr>
          <a:xfrm>
            <a:off x="6219550" y="83025"/>
            <a:ext cx="2750174" cy="138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 r="26761"/>
          <a:stretch/>
        </p:blipFill>
        <p:spPr>
          <a:xfrm flipH="1">
            <a:off x="0" y="3165225"/>
            <a:ext cx="1097525" cy="8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93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7" y="-21886"/>
            <a:ext cx="9135076" cy="2238026"/>
            <a:chOff x="7" y="-21886"/>
            <a:chExt cx="9135076" cy="2238026"/>
          </a:xfrm>
        </p:grpSpPr>
        <p:pic>
          <p:nvPicPr>
            <p:cNvPr id="40" name="Google Shape;40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>
              <a:off x="7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 flipH="1">
              <a:off x="4730032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47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888204"/>
            <a:ext cx="50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20000" y="1762354"/>
            <a:ext cx="45657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98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 amt="74000"/>
          </a:blip>
          <a:srcRect l="-29600" t="-39523" b="29184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l="3642" t="2400"/>
          <a:stretch/>
        </p:blipFill>
        <p:spPr>
          <a:xfrm>
            <a:off x="0" y="0"/>
            <a:ext cx="8441124" cy="3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 l="1167" r="3148" b="26226"/>
          <a:stretch/>
        </p:blipFill>
        <p:spPr>
          <a:xfrm flipH="1">
            <a:off x="3" y="3387875"/>
            <a:ext cx="9143997" cy="17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675" y="0"/>
            <a:ext cx="3257224" cy="2280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21100" y="779575"/>
            <a:ext cx="5520600" cy="2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96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l="-4405" t="2400"/>
          <a:stretch/>
        </p:blipFill>
        <p:spPr>
          <a:xfrm flipH="1">
            <a:off x="-575099" y="4212250"/>
            <a:ext cx="2030549" cy="7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8801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20000" y="2975400"/>
            <a:ext cx="32985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45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1072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218225" y="289275"/>
            <a:ext cx="2084125" cy="8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t="14507" r="4479" b="25518"/>
          <a:stretch/>
        </p:blipFill>
        <p:spPr>
          <a:xfrm flipH="1">
            <a:off x="1" y="0"/>
            <a:ext cx="2789799" cy="12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200" y="184912"/>
            <a:ext cx="1285375" cy="7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 flipH="1">
            <a:off x="4044250" y="630895"/>
            <a:ext cx="946775" cy="36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7" y="-21886"/>
            <a:ext cx="9135076" cy="2238026"/>
            <a:chOff x="7" y="-21886"/>
            <a:chExt cx="9135076" cy="2238026"/>
          </a:xfrm>
        </p:grpSpPr>
        <p:pic>
          <p:nvPicPr>
            <p:cNvPr id="40" name="Google Shape;40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>
              <a:off x="7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 flipH="1">
              <a:off x="4730032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404975" y="712025"/>
            <a:ext cx="8739026" cy="3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 l="-3993" r="14251" b="-6655"/>
          <a:stretch/>
        </p:blipFill>
        <p:spPr>
          <a:xfrm flipH="1">
            <a:off x="0" y="-260025"/>
            <a:ext cx="4369500" cy="36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5682276" y="3793575"/>
            <a:ext cx="2953374" cy="11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25500"/>
            <a:ext cx="65760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284000" y="28018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86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9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 amt="83000"/>
          </a:blip>
          <a:srcRect l="7097" b="29458"/>
          <a:stretch/>
        </p:blipFill>
        <p:spPr>
          <a:xfrm>
            <a:off x="0" y="609600"/>
            <a:ext cx="9144000" cy="45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r="24975"/>
          <a:stretch/>
        </p:blipFill>
        <p:spPr>
          <a:xfrm>
            <a:off x="7896000" y="2824275"/>
            <a:ext cx="1289401" cy="6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36008"/>
          <a:stretch/>
        </p:blipFill>
        <p:spPr>
          <a:xfrm>
            <a:off x="-9525" y="445025"/>
            <a:ext cx="1099799" cy="6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89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l="7097" b="41235"/>
          <a:stretch/>
        </p:blipFill>
        <p:spPr>
          <a:xfrm rot="10800000">
            <a:off x="0" y="16600"/>
            <a:ext cx="8923326" cy="372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6"/>
          <p:cNvGrpSpPr/>
          <p:nvPr/>
        </p:nvGrpSpPr>
        <p:grpSpPr>
          <a:xfrm>
            <a:off x="0" y="3536219"/>
            <a:ext cx="9144048" cy="1607386"/>
            <a:chOff x="0" y="3365025"/>
            <a:chExt cx="9435609" cy="1778476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>
              <a:off x="0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 flipH="1">
              <a:off x="4678158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862250" y="22505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2433925" y="11326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38200" y="30032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3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0" y="0"/>
            <a:ext cx="9144000" cy="5166675"/>
            <a:chOff x="0" y="0"/>
            <a:chExt cx="9144000" cy="5166675"/>
          </a:xfrm>
        </p:grpSpPr>
        <p:pic>
          <p:nvPicPr>
            <p:cNvPr id="111" name="Google Shape;111;p17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 flipH="1"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 l="34925" b="37031"/>
            <a:stretch/>
          </p:blipFill>
          <p:spPr>
            <a:xfrm flipH="1">
              <a:off x="5013200" y="3841425"/>
              <a:ext cx="4130801" cy="1325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32550" y="27077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 hasCustomPrompt="1"/>
          </p:nvPr>
        </p:nvSpPr>
        <p:spPr>
          <a:xfrm>
            <a:off x="1062325" y="15898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08525" y="34604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853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-214625" y="0"/>
            <a:ext cx="9730125" cy="5163082"/>
            <a:chOff x="-214625" y="0"/>
            <a:chExt cx="9730125" cy="5163082"/>
          </a:xfrm>
        </p:grpSpPr>
        <p:pic>
          <p:nvPicPr>
            <p:cNvPr id="118" name="Google Shape;118;p18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8"/>
            <p:cNvPicPr preferRelativeResize="0"/>
            <p:nvPr/>
          </p:nvPicPr>
          <p:blipFill rotWithShape="1">
            <a:blip r:embed="rId3">
              <a:alphaModFix/>
            </a:blip>
            <a:srcRect b="32628"/>
            <a:stretch/>
          </p:blipFill>
          <p:spPr>
            <a:xfrm>
              <a:off x="-214625" y="3530632"/>
              <a:ext cx="9730125" cy="163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/>
            <p:cNvPicPr preferRelativeResize="0"/>
            <p:nvPr/>
          </p:nvPicPr>
          <p:blipFill rotWithShape="1">
            <a:blip r:embed="rId4">
              <a:alphaModFix/>
            </a:blip>
            <a:srcRect l="34335"/>
            <a:stretch/>
          </p:blipFill>
          <p:spPr>
            <a:xfrm>
              <a:off x="252100" y="22475"/>
              <a:ext cx="2957373" cy="187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450650" y="1009700"/>
            <a:ext cx="62427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2158550" y="22391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47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81375" y="29478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281375" y="983275"/>
            <a:ext cx="6178800" cy="18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40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553850" y="1745250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93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2"/>
          <p:cNvGrpSpPr/>
          <p:nvPr/>
        </p:nvGrpSpPr>
        <p:grpSpPr>
          <a:xfrm>
            <a:off x="-1" y="0"/>
            <a:ext cx="9144002" cy="5143501"/>
            <a:chOff x="-1" y="0"/>
            <a:chExt cx="9144002" cy="5143501"/>
          </a:xfrm>
        </p:grpSpPr>
        <p:pic>
          <p:nvPicPr>
            <p:cNvPr id="137" name="Google Shape;137;p22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2"/>
            <p:cNvPicPr preferRelativeResize="0"/>
            <p:nvPr/>
          </p:nvPicPr>
          <p:blipFill rotWithShape="1">
            <a:blip r:embed="rId3">
              <a:alphaModFix/>
            </a:blip>
            <a:srcRect r="9477"/>
            <a:stretch/>
          </p:blipFill>
          <p:spPr>
            <a:xfrm flipH="1">
              <a:off x="-1" y="1367850"/>
              <a:ext cx="4503776" cy="208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2"/>
            <p:cNvPicPr preferRelativeResize="0"/>
            <p:nvPr/>
          </p:nvPicPr>
          <p:blipFill rotWithShape="1">
            <a:blip r:embed="rId4">
              <a:alphaModFix/>
            </a:blip>
            <a:srcRect l="37857" r="7497" b="17965"/>
            <a:stretch/>
          </p:blipFill>
          <p:spPr>
            <a:xfrm>
              <a:off x="4147450" y="1883150"/>
              <a:ext cx="4996551" cy="3260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2"/>
            <p:cNvPicPr preferRelativeResize="0"/>
            <p:nvPr/>
          </p:nvPicPr>
          <p:blipFill rotWithShape="1">
            <a:blip r:embed="rId5">
              <a:alphaModFix/>
            </a:blip>
            <a:srcRect r="14251" b="24947"/>
            <a:stretch/>
          </p:blipFill>
          <p:spPr>
            <a:xfrm>
              <a:off x="5976950" y="630925"/>
              <a:ext cx="3167049" cy="194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2"/>
          </p:nvPr>
        </p:nvSpPr>
        <p:spPr>
          <a:xfrm>
            <a:off x="1250525" y="1802450"/>
            <a:ext cx="2505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3"/>
          </p:nvPr>
        </p:nvSpPr>
        <p:spPr>
          <a:xfrm>
            <a:off x="5304250" y="2564475"/>
            <a:ext cx="2505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"/>
          </p:nvPr>
        </p:nvSpPr>
        <p:spPr>
          <a:xfrm>
            <a:off x="5304250" y="2980825"/>
            <a:ext cx="2505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1250526" y="2216725"/>
            <a:ext cx="25056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713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4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154" name="Google Shape;154;p24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 flipH="1"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4"/>
            <p:cNvPicPr preferRelativeResize="0"/>
            <p:nvPr/>
          </p:nvPicPr>
          <p:blipFill rotWithShape="1">
            <a:blip r:embed="rId3">
              <a:alphaModFix/>
            </a:blip>
            <a:srcRect l="16317" b="34145"/>
            <a:stretch/>
          </p:blipFill>
          <p:spPr>
            <a:xfrm>
              <a:off x="0" y="3757550"/>
              <a:ext cx="5312123" cy="1385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15044" y="4109982"/>
              <a:ext cx="1392175" cy="99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4"/>
            <p:cNvPicPr preferRelativeResize="0"/>
            <p:nvPr/>
          </p:nvPicPr>
          <p:blipFill rotWithShape="1">
            <a:blip r:embed="rId3">
              <a:alphaModFix/>
            </a:blip>
            <a:srcRect l="50204" b="50891"/>
            <a:stretch/>
          </p:blipFill>
          <p:spPr>
            <a:xfrm flipH="1">
              <a:off x="5982999" y="4109975"/>
              <a:ext cx="3161001" cy="103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59465" y="3973475"/>
              <a:ext cx="618909" cy="79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9325" y="3252938"/>
              <a:ext cx="618900" cy="780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 idx="2"/>
          </p:nvPr>
        </p:nvSpPr>
        <p:spPr>
          <a:xfrm>
            <a:off x="805825" y="1964288"/>
            <a:ext cx="23427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805816" y="2265325"/>
            <a:ext cx="23427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 idx="3"/>
          </p:nvPr>
        </p:nvSpPr>
        <p:spPr>
          <a:xfrm>
            <a:off x="3395303" y="1964288"/>
            <a:ext cx="23409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4"/>
          </p:nvPr>
        </p:nvSpPr>
        <p:spPr>
          <a:xfrm>
            <a:off x="3395304" y="2265325"/>
            <a:ext cx="23409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 idx="5"/>
          </p:nvPr>
        </p:nvSpPr>
        <p:spPr>
          <a:xfrm>
            <a:off x="5982981" y="1964288"/>
            <a:ext cx="23409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6"/>
          </p:nvPr>
        </p:nvSpPr>
        <p:spPr>
          <a:xfrm>
            <a:off x="5982991" y="2265325"/>
            <a:ext cx="23409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 idx="2"/>
          </p:nvPr>
        </p:nvSpPr>
        <p:spPr>
          <a:xfrm>
            <a:off x="1128325" y="2032413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1128325" y="22809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 idx="3"/>
          </p:nvPr>
        </p:nvSpPr>
        <p:spPr>
          <a:xfrm>
            <a:off x="4436077" y="2032413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4"/>
          </p:nvPr>
        </p:nvSpPr>
        <p:spPr>
          <a:xfrm>
            <a:off x="4436074" y="22809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 idx="5"/>
          </p:nvPr>
        </p:nvSpPr>
        <p:spPr>
          <a:xfrm>
            <a:off x="2652325" y="3389600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6"/>
          </p:nvPr>
        </p:nvSpPr>
        <p:spPr>
          <a:xfrm>
            <a:off x="2652325" y="36381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7"/>
          </p:nvPr>
        </p:nvSpPr>
        <p:spPr>
          <a:xfrm>
            <a:off x="5960075" y="3389600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8"/>
          </p:nvPr>
        </p:nvSpPr>
        <p:spPr>
          <a:xfrm>
            <a:off x="5960074" y="36381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90373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711" y="539500"/>
            <a:ext cx="2009564" cy="11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title" hasCustomPrompt="1"/>
          </p:nvPr>
        </p:nvSpPr>
        <p:spPr>
          <a:xfrm>
            <a:off x="806225" y="830075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806225" y="1548025"/>
            <a:ext cx="3846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2" hasCustomPrompt="1"/>
          </p:nvPr>
        </p:nvSpPr>
        <p:spPr>
          <a:xfrm>
            <a:off x="4461775" y="1866995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3"/>
          </p:nvPr>
        </p:nvSpPr>
        <p:spPr>
          <a:xfrm>
            <a:off x="4461775" y="2590891"/>
            <a:ext cx="3846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4" hasCustomPrompt="1"/>
          </p:nvPr>
        </p:nvSpPr>
        <p:spPr>
          <a:xfrm>
            <a:off x="2113300" y="3295564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5"/>
          </p:nvPr>
        </p:nvSpPr>
        <p:spPr>
          <a:xfrm>
            <a:off x="1094200" y="4017018"/>
            <a:ext cx="58845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23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29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3445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3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 amt="83000"/>
          </a:blip>
          <a:srcRect l="7097" b="29458"/>
          <a:stretch/>
        </p:blipFill>
        <p:spPr>
          <a:xfrm>
            <a:off x="0" y="609600"/>
            <a:ext cx="9144000" cy="45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r="24975"/>
          <a:stretch/>
        </p:blipFill>
        <p:spPr>
          <a:xfrm>
            <a:off x="7896000" y="2824275"/>
            <a:ext cx="1289401" cy="6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36008"/>
          <a:stretch/>
        </p:blipFill>
        <p:spPr>
          <a:xfrm>
            <a:off x="-9525" y="445025"/>
            <a:ext cx="1099799" cy="6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l="7097" b="41235"/>
          <a:stretch/>
        </p:blipFill>
        <p:spPr>
          <a:xfrm rot="10800000">
            <a:off x="0" y="16600"/>
            <a:ext cx="8923326" cy="372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6"/>
          <p:cNvGrpSpPr/>
          <p:nvPr/>
        </p:nvGrpSpPr>
        <p:grpSpPr>
          <a:xfrm>
            <a:off x="0" y="3536219"/>
            <a:ext cx="9144048" cy="1607386"/>
            <a:chOff x="0" y="3365025"/>
            <a:chExt cx="9435609" cy="1778476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>
              <a:off x="0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 flipH="1">
              <a:off x="4678158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862250" y="22505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2433925" y="11326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38200" y="30032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-214625" y="0"/>
            <a:ext cx="9730125" cy="5163082"/>
            <a:chOff x="-214625" y="0"/>
            <a:chExt cx="9730125" cy="5163082"/>
          </a:xfrm>
        </p:grpSpPr>
        <p:pic>
          <p:nvPicPr>
            <p:cNvPr id="118" name="Google Shape;118;p18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8"/>
            <p:cNvPicPr preferRelativeResize="0"/>
            <p:nvPr/>
          </p:nvPicPr>
          <p:blipFill rotWithShape="1">
            <a:blip r:embed="rId3">
              <a:alphaModFix/>
            </a:blip>
            <a:srcRect b="32628"/>
            <a:stretch/>
          </p:blipFill>
          <p:spPr>
            <a:xfrm>
              <a:off x="-214625" y="3530632"/>
              <a:ext cx="9730125" cy="163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/>
            <p:cNvPicPr preferRelativeResize="0"/>
            <p:nvPr/>
          </p:nvPicPr>
          <p:blipFill rotWithShape="1">
            <a:blip r:embed="rId4">
              <a:alphaModFix/>
            </a:blip>
            <a:srcRect l="34335"/>
            <a:stretch/>
          </p:blipFill>
          <p:spPr>
            <a:xfrm>
              <a:off x="252100" y="22475"/>
              <a:ext cx="2957373" cy="187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450650" y="1009700"/>
            <a:ext cx="62427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2158550" y="22391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2"/>
          <p:cNvGrpSpPr/>
          <p:nvPr/>
        </p:nvGrpSpPr>
        <p:grpSpPr>
          <a:xfrm>
            <a:off x="-1" y="0"/>
            <a:ext cx="9144002" cy="5143501"/>
            <a:chOff x="-1" y="0"/>
            <a:chExt cx="9144002" cy="5143501"/>
          </a:xfrm>
        </p:grpSpPr>
        <p:pic>
          <p:nvPicPr>
            <p:cNvPr id="137" name="Google Shape;137;p22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2"/>
            <p:cNvPicPr preferRelativeResize="0"/>
            <p:nvPr/>
          </p:nvPicPr>
          <p:blipFill rotWithShape="1">
            <a:blip r:embed="rId3">
              <a:alphaModFix/>
            </a:blip>
            <a:srcRect r="9477"/>
            <a:stretch/>
          </p:blipFill>
          <p:spPr>
            <a:xfrm flipH="1">
              <a:off x="-1" y="1367850"/>
              <a:ext cx="4503776" cy="208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2"/>
            <p:cNvPicPr preferRelativeResize="0"/>
            <p:nvPr/>
          </p:nvPicPr>
          <p:blipFill rotWithShape="1">
            <a:blip r:embed="rId4">
              <a:alphaModFix/>
            </a:blip>
            <a:srcRect l="37857" r="7497" b="17965"/>
            <a:stretch/>
          </p:blipFill>
          <p:spPr>
            <a:xfrm>
              <a:off x="4147450" y="1883150"/>
              <a:ext cx="4996551" cy="3260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2"/>
            <p:cNvPicPr preferRelativeResize="0"/>
            <p:nvPr/>
          </p:nvPicPr>
          <p:blipFill rotWithShape="1">
            <a:blip r:embed="rId5">
              <a:alphaModFix/>
            </a:blip>
            <a:srcRect r="14251" b="24947"/>
            <a:stretch/>
          </p:blipFill>
          <p:spPr>
            <a:xfrm>
              <a:off x="5976950" y="630925"/>
              <a:ext cx="3167049" cy="194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2"/>
          </p:nvPr>
        </p:nvSpPr>
        <p:spPr>
          <a:xfrm>
            <a:off x="1250525" y="1802450"/>
            <a:ext cx="2505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3"/>
          </p:nvPr>
        </p:nvSpPr>
        <p:spPr>
          <a:xfrm>
            <a:off x="5304250" y="2564475"/>
            <a:ext cx="2505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"/>
          </p:nvPr>
        </p:nvSpPr>
        <p:spPr>
          <a:xfrm>
            <a:off x="5304250" y="2980825"/>
            <a:ext cx="2505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1250526" y="2216725"/>
            <a:ext cx="25056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711" y="539500"/>
            <a:ext cx="2009564" cy="11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title" hasCustomPrompt="1"/>
          </p:nvPr>
        </p:nvSpPr>
        <p:spPr>
          <a:xfrm>
            <a:off x="806225" y="830075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806225" y="1548025"/>
            <a:ext cx="3846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2" hasCustomPrompt="1"/>
          </p:nvPr>
        </p:nvSpPr>
        <p:spPr>
          <a:xfrm>
            <a:off x="4461775" y="1866995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3"/>
          </p:nvPr>
        </p:nvSpPr>
        <p:spPr>
          <a:xfrm>
            <a:off x="4461775" y="2590891"/>
            <a:ext cx="38463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4" hasCustomPrompt="1"/>
          </p:nvPr>
        </p:nvSpPr>
        <p:spPr>
          <a:xfrm>
            <a:off x="2113300" y="3295564"/>
            <a:ext cx="3846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5"/>
          </p:nvPr>
        </p:nvSpPr>
        <p:spPr>
          <a:xfrm>
            <a:off x="1094200" y="4017018"/>
            <a:ext cx="58845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0" r:id="rId4"/>
    <p:sldLayoutId id="2147483661" r:id="rId5"/>
    <p:sldLayoutId id="2147483662" r:id="rId6"/>
    <p:sldLayoutId id="2147483664" r:id="rId7"/>
    <p:sldLayoutId id="2147483668" r:id="rId8"/>
    <p:sldLayoutId id="2147483673" r:id="rId9"/>
    <p:sldLayoutId id="2147483675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525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537803" y="841418"/>
            <a:ext cx="8000021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n-lt"/>
                <a:ea typeface="Patrick Hand SC"/>
                <a:cs typeface="Patrick Hand SC"/>
                <a:sym typeface="Patrick Hand SC"/>
              </a:rPr>
              <a:t>CHÀO MỪNG CÁC EM 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n-lt"/>
                <a:ea typeface="Patrick Hand SC"/>
                <a:cs typeface="Patrick Hand SC"/>
                <a:sym typeface="Patrick Hand SC"/>
              </a:rPr>
            </a:b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+mn-lt"/>
                <a:ea typeface="Patrick Hand SC"/>
                <a:cs typeface="Patrick Hand SC"/>
                <a:sym typeface="Patrick Hand SC"/>
              </a:rPr>
              <a:t>ĐẾN VỚI TIẾT HỌC HÔM NAY!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+mn-lt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r="62493" b="30608"/>
          <a:stretch/>
        </p:blipFill>
        <p:spPr>
          <a:xfrm>
            <a:off x="6287175" y="229900"/>
            <a:ext cx="2509350" cy="1936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6714575" y="548850"/>
            <a:ext cx="16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err="1">
                <a:solidFill>
                  <a:srgbClr val="303F8F"/>
                </a:solidFill>
                <a:ea typeface="Jua"/>
                <a:cs typeface="Jua"/>
                <a:sym typeface="Jua"/>
              </a:rPr>
              <a:t>Đạo</a:t>
            </a:r>
            <a:r>
              <a:rPr lang="en-US" sz="2000" dirty="0">
                <a:solidFill>
                  <a:srgbClr val="303F8F"/>
                </a:solidFill>
                <a:ea typeface="Jua"/>
                <a:cs typeface="Jua"/>
                <a:sym typeface="Jua"/>
              </a:rPr>
              <a:t> </a:t>
            </a:r>
            <a:r>
              <a:rPr lang="en-US" sz="2000" dirty="0" err="1">
                <a:solidFill>
                  <a:srgbClr val="303F8F"/>
                </a:solidFill>
                <a:ea typeface="Jua"/>
                <a:cs typeface="Jua"/>
                <a:sym typeface="Jua"/>
              </a:rPr>
              <a:t>đức</a:t>
            </a:r>
            <a:r>
              <a:rPr lang="en-US" sz="2000" dirty="0">
                <a:solidFill>
                  <a:srgbClr val="303F8F"/>
                </a:solidFill>
                <a:ea typeface="Jua"/>
                <a:cs typeface="Jua"/>
                <a:sym typeface="Jua"/>
              </a:rPr>
              <a:t> 3</a:t>
            </a:r>
            <a:endParaRPr sz="2000" dirty="0">
              <a:solidFill>
                <a:srgbClr val="303F8F"/>
              </a:solidFill>
              <a:ea typeface="Jua"/>
              <a:cs typeface="Jua"/>
              <a:sym typeface="Jua"/>
            </a:endParaRPr>
          </a:p>
        </p:txBody>
      </p:sp>
    </p:spTree>
    <p:extLst>
      <p:ext uri="{BB962C8B-B14F-4D97-AF65-F5344CB8AC3E}">
        <p14:creationId xmlns:p14="http://schemas.microsoft.com/office/powerpoint/2010/main" val="1367614459"/>
      </p:ext>
    </p:extLst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84989" y="688367"/>
            <a:ext cx="5363110" cy="2250041"/>
          </a:xfrm>
          <a:prstGeom prst="roundRect">
            <a:avLst/>
          </a:prstGeom>
          <a:solidFill>
            <a:srgbClr val="FFC8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b) </a:t>
            </a:r>
            <a:r>
              <a:rPr lang="en-US" sz="2000" dirty="0" err="1">
                <a:solidFill>
                  <a:srgbClr val="000000"/>
                </a:solidFill>
              </a:rPr>
              <a:t>Thầy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giáo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yêu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cầu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thiệu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về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vẻ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đẹp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của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quê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hương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đất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nước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Tuấn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rằng</a:t>
            </a:r>
            <a:r>
              <a:rPr lang="en-US" sz="2000" dirty="0">
                <a:solidFill>
                  <a:srgbClr val="000000"/>
                </a:solidFill>
              </a:rPr>
              <a:t>: “</a:t>
            </a:r>
            <a:r>
              <a:rPr lang="en-US" sz="2000" dirty="0" err="1">
                <a:solidFill>
                  <a:srgbClr val="000000"/>
                </a:solidFill>
              </a:rPr>
              <a:t>Quê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mình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nghèo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chẳng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đẹp</a:t>
            </a:r>
            <a:r>
              <a:rPr lang="en-US" sz="2000" dirty="0">
                <a:solidFill>
                  <a:srgbClr val="000000"/>
                </a:solidFill>
              </a:rPr>
              <a:t>”.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65"/>
          <p:cNvPicPr preferRelativeResize="0"/>
          <p:nvPr/>
        </p:nvPicPr>
        <p:blipFill rotWithShape="1">
          <a:blip r:embed="rId3">
            <a:alphaModFix/>
          </a:blip>
          <a:srcRect b="53022"/>
          <a:stretch/>
        </p:blipFill>
        <p:spPr>
          <a:xfrm>
            <a:off x="1070700" y="4010300"/>
            <a:ext cx="7275776" cy="1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899" y="4010307"/>
            <a:ext cx="1128650" cy="80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548" y="4293823"/>
            <a:ext cx="635827" cy="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65"/>
          <p:cNvPicPr preferRelativeResize="0"/>
          <p:nvPr/>
        </p:nvPicPr>
        <p:blipFill rotWithShape="1">
          <a:blip r:embed="rId6">
            <a:alphaModFix/>
          </a:blip>
          <a:srcRect b="24023"/>
          <a:stretch/>
        </p:blipFill>
        <p:spPr>
          <a:xfrm>
            <a:off x="6783200" y="290300"/>
            <a:ext cx="2130079" cy="11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36306" y="986318"/>
            <a:ext cx="4068566" cy="23014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c) </a:t>
            </a:r>
            <a:r>
              <a:rPr lang="en-US" sz="1800" dirty="0" err="1">
                <a:solidFill>
                  <a:schemeClr val="bg1"/>
                </a:solidFill>
              </a:rPr>
              <a:t>Nhà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trường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phát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động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phong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trào</a:t>
            </a:r>
            <a:r>
              <a:rPr lang="en-US" sz="1800" dirty="0">
                <a:solidFill>
                  <a:schemeClr val="bg1"/>
                </a:solidFill>
              </a:rPr>
              <a:t> “</a:t>
            </a:r>
            <a:r>
              <a:rPr lang="en-US" sz="1800" dirty="0" err="1">
                <a:solidFill>
                  <a:schemeClr val="bg1"/>
                </a:solidFill>
              </a:rPr>
              <a:t>lá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đùm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lá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rách</a:t>
            </a:r>
            <a:r>
              <a:rPr lang="en-US" sz="1800" dirty="0">
                <a:solidFill>
                  <a:schemeClr val="bg1"/>
                </a:solidFill>
              </a:rPr>
              <a:t>”. </a:t>
            </a:r>
            <a:r>
              <a:rPr lang="en-US" sz="1800" dirty="0" err="1">
                <a:solidFill>
                  <a:schemeClr val="bg1"/>
                </a:solidFill>
              </a:rPr>
              <a:t>Hương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gom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sách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vở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quần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áo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đồ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dùng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học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tập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cũ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giúp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các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bạn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khó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khăn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Linh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lại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muốn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cất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kỉ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niệm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85266" y="995363"/>
            <a:ext cx="4068566" cy="230141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d) </a:t>
            </a:r>
            <a:r>
              <a:rPr lang="en-US" sz="1800" dirty="0" err="1">
                <a:solidFill>
                  <a:schemeClr val="bg1"/>
                </a:solidFill>
              </a:rPr>
              <a:t>Trung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băn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khoăn</a:t>
            </a:r>
            <a:r>
              <a:rPr lang="en-US" sz="1800" dirty="0">
                <a:solidFill>
                  <a:schemeClr val="bg1"/>
                </a:solidFill>
              </a:rPr>
              <a:t>: “</a:t>
            </a:r>
            <a:r>
              <a:rPr lang="en-US" sz="1800" dirty="0" err="1">
                <a:solidFill>
                  <a:schemeClr val="bg1"/>
                </a:solidFill>
              </a:rPr>
              <a:t>Mình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còn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nhỏ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thì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chưa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làm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việc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gì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để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thể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hiện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tình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yêu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Tổ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quốc</a:t>
            </a:r>
            <a:r>
              <a:rPr lang="en-US" sz="1800" dirty="0">
                <a:solidFill>
                  <a:schemeClr val="bg1"/>
                </a:solidFill>
              </a:rPr>
              <a:t>”.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8" name="Google Shape;908;p60"/>
          <p:cNvCxnSpPr/>
          <p:nvPr/>
        </p:nvCxnSpPr>
        <p:spPr>
          <a:xfrm>
            <a:off x="5229752" y="2372527"/>
            <a:ext cx="124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09" name="Google Shape;909;p60"/>
          <p:cNvCxnSpPr/>
          <p:nvPr/>
        </p:nvCxnSpPr>
        <p:spPr>
          <a:xfrm>
            <a:off x="5175302" y="3460280"/>
            <a:ext cx="135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10" name="Google Shape;910;p60"/>
          <p:cNvCxnSpPr/>
          <p:nvPr/>
        </p:nvCxnSpPr>
        <p:spPr>
          <a:xfrm rot="10800000">
            <a:off x="2672025" y="2372527"/>
            <a:ext cx="2104500" cy="362100"/>
          </a:xfrm>
          <a:prstGeom prst="bentConnector3">
            <a:avLst>
              <a:gd name="adj1" fmla="val 7413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11" name="Google Shape;911;p60"/>
          <p:cNvCxnSpPr/>
          <p:nvPr/>
        </p:nvCxnSpPr>
        <p:spPr>
          <a:xfrm flipH="1">
            <a:off x="2672025" y="3392651"/>
            <a:ext cx="2063100" cy="405000"/>
          </a:xfrm>
          <a:prstGeom prst="bentConnector3">
            <a:avLst>
              <a:gd name="adj1" fmla="val 749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triangle" w="med" len="med"/>
          </a:ln>
        </p:spPr>
      </p:cxnSp>
      <p:pic>
        <p:nvPicPr>
          <p:cNvPr id="912" name="Google Shape;9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6" y="983090"/>
            <a:ext cx="2163724" cy="8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596" y="539500"/>
            <a:ext cx="1642600" cy="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6680034" y="4089886"/>
            <a:ext cx="2163724" cy="8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2281666" y="3978656"/>
            <a:ext cx="1642600" cy="634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9434" y="253961"/>
            <a:ext cx="578968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</a:rPr>
              <a:t>Bài tập 4: </a:t>
            </a:r>
            <a:r>
              <a:rPr lang="vi-VN" sz="2000" dirty="0"/>
              <a:t>Đóng vai hướng dẫn viên du lịch để giới thiệu về đất nước, con người Việt Nam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r="15232"/>
          <a:stretch/>
        </p:blipFill>
        <p:spPr>
          <a:xfrm>
            <a:off x="3341858" y="1439343"/>
            <a:ext cx="2239768" cy="359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79" y="1923726"/>
            <a:ext cx="242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đẹp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quê</a:t>
            </a:r>
            <a:r>
              <a:rPr lang="en-US" sz="1800" dirty="0"/>
              <a:t> </a:t>
            </a:r>
            <a:r>
              <a:rPr lang="en-US" sz="1800" dirty="0" err="1"/>
              <a:t>hương</a:t>
            </a:r>
            <a:r>
              <a:rPr lang="en-US" sz="1800" dirty="0"/>
              <a:t>,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96123" y="1814913"/>
            <a:ext cx="244239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vẻ</a:t>
            </a:r>
            <a:r>
              <a:rPr lang="en-US" sz="1800" dirty="0"/>
              <a:t> </a:t>
            </a:r>
            <a:r>
              <a:rPr lang="en-US" sz="1800" dirty="0" err="1"/>
              <a:t>đẹp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con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32110" y="3332235"/>
            <a:ext cx="27802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lịch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,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quê</a:t>
            </a:r>
            <a:r>
              <a:rPr lang="en-US" sz="1800" dirty="0"/>
              <a:t> </a:t>
            </a:r>
            <a:r>
              <a:rPr lang="en-US" sz="1800" dirty="0" err="1"/>
              <a:t>hương</a:t>
            </a:r>
            <a:r>
              <a:rPr lang="en-US" sz="1800" dirty="0"/>
              <a:t>,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496123" y="3117826"/>
            <a:ext cx="208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quê</a:t>
            </a:r>
            <a:r>
              <a:rPr lang="en-US" sz="1800" dirty="0"/>
              <a:t> </a:t>
            </a:r>
            <a:r>
              <a:rPr lang="en-US" sz="1800" dirty="0" err="1"/>
              <a:t>hương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2"/>
          <p:cNvPicPr preferRelativeResize="0"/>
          <p:nvPr/>
        </p:nvPicPr>
        <p:blipFill rotWithShape="1">
          <a:blip r:embed="rId3">
            <a:alphaModFix/>
          </a:blip>
          <a:srcRect l="1034" r="3170" b="8983"/>
          <a:stretch/>
        </p:blipFill>
        <p:spPr>
          <a:xfrm>
            <a:off x="0" y="2980021"/>
            <a:ext cx="9143997" cy="216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4098" y="279307"/>
            <a:ext cx="1099800" cy="6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701" y="176732"/>
            <a:ext cx="1099799" cy="42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2561" y="2827150"/>
            <a:ext cx="379205" cy="4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4500" y="3124950"/>
            <a:ext cx="431884" cy="4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325" y="2705599"/>
            <a:ext cx="603550" cy="38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98" y="176732"/>
            <a:ext cx="1099800" cy="60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8511" y="754549"/>
            <a:ext cx="7606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72;p44"/>
          <p:cNvSpPr txBox="1">
            <a:spLocks noGrp="1"/>
          </p:cNvSpPr>
          <p:nvPr>
            <p:ph type="title"/>
          </p:nvPr>
        </p:nvSpPr>
        <p:spPr>
          <a:xfrm>
            <a:off x="641908" y="1070033"/>
            <a:ext cx="61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2: TỰ HÀO TỔ QUỐC VIỆT NAM (3 </a:t>
            </a:r>
            <a:r>
              <a:rPr lang="en-US" sz="36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  <a:endParaRPr sz="36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47" y="210245"/>
            <a:ext cx="2569920" cy="40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2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12" y="2348536"/>
            <a:ext cx="2046825" cy="79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61" y="2917325"/>
            <a:ext cx="2046825" cy="79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910" y="2348536"/>
            <a:ext cx="2046825" cy="79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759" y="2917325"/>
            <a:ext cx="2046825" cy="7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9"/>
          <p:cNvSpPr txBox="1"/>
          <p:nvPr/>
        </p:nvSpPr>
        <p:spPr>
          <a:xfrm flipH="1">
            <a:off x="982000" y="2563110"/>
            <a:ext cx="153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E6753A">
                    <a:lumMod val="75000"/>
                  </a:srgbClr>
                </a:solidFill>
                <a:ea typeface="Jua"/>
                <a:cs typeface="Jua"/>
                <a:sym typeface="Jua"/>
              </a:rPr>
              <a:t>01</a:t>
            </a:r>
            <a:endParaRPr sz="2800" b="1" dirty="0">
              <a:solidFill>
                <a:srgbClr val="E6753A">
                  <a:lumMod val="75000"/>
                </a:srgbClr>
              </a:solidFill>
              <a:ea typeface="Jua"/>
              <a:cs typeface="Jua"/>
              <a:sym typeface="Jua"/>
            </a:endParaRPr>
          </a:p>
        </p:txBody>
      </p:sp>
      <p:sp>
        <p:nvSpPr>
          <p:cNvPr id="822" name="Google Shape;822;p59"/>
          <p:cNvSpPr txBox="1"/>
          <p:nvPr/>
        </p:nvSpPr>
        <p:spPr>
          <a:xfrm flipH="1">
            <a:off x="2852874" y="3161660"/>
            <a:ext cx="153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E6753A">
                    <a:lumMod val="75000"/>
                  </a:srgbClr>
                </a:solidFill>
                <a:ea typeface="Jua"/>
                <a:cs typeface="Jua"/>
                <a:sym typeface="Jua"/>
              </a:rPr>
              <a:t>02</a:t>
            </a:r>
            <a:endParaRPr sz="2800" b="1" dirty="0">
              <a:solidFill>
                <a:srgbClr val="E6753A">
                  <a:lumMod val="75000"/>
                </a:srgbClr>
              </a:solidFill>
              <a:ea typeface="Jua"/>
              <a:cs typeface="Jua"/>
              <a:sym typeface="Jua"/>
            </a:endParaRPr>
          </a:p>
        </p:txBody>
      </p:sp>
      <p:sp>
        <p:nvSpPr>
          <p:cNvPr id="823" name="Google Shape;823;p59"/>
          <p:cNvSpPr txBox="1"/>
          <p:nvPr/>
        </p:nvSpPr>
        <p:spPr>
          <a:xfrm flipH="1">
            <a:off x="4723749" y="2563114"/>
            <a:ext cx="153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E6753A">
                    <a:lumMod val="75000"/>
                  </a:srgbClr>
                </a:solidFill>
                <a:ea typeface="Jua"/>
                <a:cs typeface="Jua"/>
                <a:sym typeface="Jua"/>
              </a:rPr>
              <a:t>03</a:t>
            </a:r>
            <a:endParaRPr sz="2800" b="1" dirty="0">
              <a:solidFill>
                <a:srgbClr val="E6753A">
                  <a:lumMod val="75000"/>
                </a:srgbClr>
              </a:solidFill>
              <a:ea typeface="Jua"/>
              <a:cs typeface="Jua"/>
              <a:sym typeface="Jua"/>
            </a:endParaRPr>
          </a:p>
        </p:txBody>
      </p:sp>
      <p:sp>
        <p:nvSpPr>
          <p:cNvPr id="824" name="Google Shape;824;p59"/>
          <p:cNvSpPr txBox="1"/>
          <p:nvPr/>
        </p:nvSpPr>
        <p:spPr>
          <a:xfrm flipH="1">
            <a:off x="6594623" y="3161660"/>
            <a:ext cx="153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E6753A">
                    <a:lumMod val="75000"/>
                  </a:srgbClr>
                </a:solidFill>
                <a:ea typeface="Jua"/>
                <a:cs typeface="Jua"/>
                <a:sym typeface="Jua"/>
              </a:rPr>
              <a:t>04</a:t>
            </a:r>
            <a:endParaRPr sz="2800" b="1" dirty="0">
              <a:solidFill>
                <a:srgbClr val="E6753A">
                  <a:lumMod val="75000"/>
                </a:srgbClr>
              </a:solidFill>
              <a:ea typeface="Jua"/>
              <a:cs typeface="Jua"/>
              <a:sym typeface="Jua"/>
            </a:endParaRPr>
          </a:p>
        </p:txBody>
      </p:sp>
      <p:cxnSp>
        <p:nvCxnSpPr>
          <p:cNvPr id="829" name="Google Shape;829;p59"/>
          <p:cNvCxnSpPr>
            <a:stCxn id="821" idx="1"/>
            <a:endCxn id="822" idx="3"/>
          </p:cNvCxnSpPr>
          <p:nvPr/>
        </p:nvCxnSpPr>
        <p:spPr>
          <a:xfrm>
            <a:off x="2516800" y="2755560"/>
            <a:ext cx="336000" cy="5985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30" name="Google Shape;830;p59"/>
          <p:cNvCxnSpPr>
            <a:stCxn id="822" idx="1"/>
            <a:endCxn id="823" idx="3"/>
          </p:cNvCxnSpPr>
          <p:nvPr/>
        </p:nvCxnSpPr>
        <p:spPr>
          <a:xfrm rot="10800000" flipH="1">
            <a:off x="4387674" y="2755610"/>
            <a:ext cx="336000" cy="5985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31" name="Google Shape;831;p59"/>
          <p:cNvCxnSpPr>
            <a:stCxn id="823" idx="1"/>
            <a:endCxn id="824" idx="3"/>
          </p:cNvCxnSpPr>
          <p:nvPr/>
        </p:nvCxnSpPr>
        <p:spPr>
          <a:xfrm>
            <a:off x="6258549" y="2755564"/>
            <a:ext cx="336000" cy="5985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32" name="Google Shape;832;p59"/>
          <p:cNvCxnSpPr>
            <a:stCxn id="824" idx="1"/>
          </p:cNvCxnSpPr>
          <p:nvPr/>
        </p:nvCxnSpPr>
        <p:spPr>
          <a:xfrm rot="10800000" flipH="1">
            <a:off x="8129423" y="2892710"/>
            <a:ext cx="500400" cy="461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833" name="Google Shape;833;p5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308575" y="4291245"/>
            <a:ext cx="1642600" cy="63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501400" y="942183"/>
            <a:ext cx="1642600" cy="63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9"/>
          <p:cNvPicPr preferRelativeResize="0"/>
          <p:nvPr/>
        </p:nvPicPr>
        <p:blipFill rotWithShape="1">
          <a:blip r:embed="rId3">
            <a:alphaModFix amt="76000"/>
          </a:blip>
          <a:srcRect l="27330"/>
          <a:stretch/>
        </p:blipFill>
        <p:spPr>
          <a:xfrm>
            <a:off x="0" y="445025"/>
            <a:ext cx="1193625" cy="6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5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NỘI DUNG BÀI HỌC</a:t>
            </a:r>
            <a:endParaRPr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8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6622" y="445025"/>
            <a:ext cx="1833480" cy="10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5058" y="1769899"/>
            <a:ext cx="2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5624" y="3761084"/>
            <a:ext cx="361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28154" y="1778672"/>
            <a:ext cx="2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71901" y="3730449"/>
            <a:ext cx="2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1353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" grpId="0"/>
      <p:bldP spid="822" grpId="0"/>
      <p:bldP spid="823" grpId="0"/>
      <p:bldP spid="824" grpId="0"/>
      <p:bldP spid="3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201" y="350619"/>
            <a:ext cx="751554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3. </a:t>
            </a:r>
            <a:r>
              <a:rPr lang="en-US" sz="2000" b="1" dirty="0" err="1">
                <a:solidFill>
                  <a:srgbClr val="C00000"/>
                </a:solidFill>
              </a:rPr>
              <a:t>Tìm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hiểu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những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việc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cần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làm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để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thể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hiện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tình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yêu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Tổ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quốc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690" y="918646"/>
            <a:ext cx="44625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Quan</a:t>
            </a:r>
            <a:r>
              <a:rPr lang="en-US" sz="1800" b="1" i="1" dirty="0"/>
              <a:t>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1 - 8 SGK </a:t>
            </a:r>
            <a:r>
              <a:rPr lang="en-US" sz="1800" b="1" i="1" dirty="0" err="1"/>
              <a:t>trang</a:t>
            </a:r>
            <a:r>
              <a:rPr lang="en-US" sz="1800" b="1" i="1" dirty="0"/>
              <a:t> 12, 13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trả</a:t>
            </a:r>
            <a:r>
              <a:rPr lang="en-US" sz="1800" b="1" i="1" dirty="0"/>
              <a:t> </a:t>
            </a:r>
            <a:r>
              <a:rPr lang="en-US" sz="1800" b="1" i="1" dirty="0" err="1"/>
              <a:t>lời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hỏi</a:t>
            </a:r>
            <a:r>
              <a:rPr lang="en-US" sz="1800" b="1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đang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thêm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yêu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958639"/>
            <a:ext cx="3094729" cy="4088993"/>
          </a:xfrm>
          <a:prstGeom prst="rect">
            <a:avLst/>
          </a:prstGeom>
        </p:spPr>
      </p:pic>
      <p:pic>
        <p:nvPicPr>
          <p:cNvPr id="28" name="Google Shape;698;p51"/>
          <p:cNvPicPr preferRelativeResize="0"/>
          <p:nvPr/>
        </p:nvPicPr>
        <p:blipFill rotWithShape="1">
          <a:blip r:embed="rId4">
            <a:alphaModFix/>
          </a:blip>
          <a:srcRect l="53074" t="-62180" r="13907" b="62179"/>
          <a:stretch/>
        </p:blipFill>
        <p:spPr>
          <a:xfrm>
            <a:off x="7922747" y="85061"/>
            <a:ext cx="1024200" cy="102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" name="Google Shape;71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5397" y="208845"/>
            <a:ext cx="618900" cy="78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1" y="3575001"/>
            <a:ext cx="3523928" cy="147263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6" y="3862376"/>
            <a:ext cx="850225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500" y="3893107"/>
            <a:ext cx="850225" cy="107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14912" y="373286"/>
            <a:ext cx="1289750" cy="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100" y="3996711"/>
            <a:ext cx="515125" cy="5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entagon 12"/>
          <p:cNvSpPr/>
          <p:nvPr/>
        </p:nvSpPr>
        <p:spPr>
          <a:xfrm flipH="1">
            <a:off x="6986426" y="421240"/>
            <a:ext cx="2157573" cy="55152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</a:rPr>
              <a:t>KẾT LUẬN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482" y="1262219"/>
            <a:ext cx="52500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Mỗi chúng ta cần thể hiện tình yêu Tổ quốc bằng những hành động thiết thực, phù hợp như: yêu quý, bảo vệ thiên nhiên, trân trọng và tự hào về truyền thống lịch sử, văn hóa của đất nước.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94" y="1104702"/>
            <a:ext cx="2360598" cy="374224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176" y="108021"/>
            <a:ext cx="3826026" cy="148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69924" y="588648"/>
            <a:ext cx="242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85" y="1297751"/>
            <a:ext cx="318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1: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Bày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tỏ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ý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kiến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1067" y="1740396"/>
            <a:ext cx="6087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tán thành hoặc không tán thành với ý kiến nào dưới đây? Vì sao?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15683" y="2899316"/>
            <a:ext cx="3534310" cy="5431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000000"/>
                </a:solidFill>
              </a:rPr>
              <a:t>a) </a:t>
            </a:r>
            <a:r>
              <a:rPr lang="en-US" sz="1600" dirty="0" err="1">
                <a:solidFill>
                  <a:srgbClr val="000000"/>
                </a:solidFill>
              </a:rPr>
              <a:t>Chỉ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cần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yêu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gia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đình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mình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là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đủ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765189" y="2899316"/>
            <a:ext cx="3534310" cy="543110"/>
          </a:xfrm>
          <a:prstGeom prst="roundRect">
            <a:avLst/>
          </a:prstGeom>
          <a:solidFill>
            <a:srgbClr val="A9DA74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000000"/>
                </a:solidFill>
              </a:rPr>
              <a:t>b) </a:t>
            </a:r>
            <a:r>
              <a:rPr lang="en-US" sz="1600" dirty="0" err="1">
                <a:solidFill>
                  <a:srgbClr val="000000"/>
                </a:solidFill>
              </a:rPr>
              <a:t>Tìm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hiểu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lịch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đất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nước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15683" y="3556279"/>
            <a:ext cx="3534310" cy="5431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</a:rPr>
              <a:t>c) </a:t>
            </a:r>
            <a:r>
              <a:rPr lang="en-US" sz="1600" dirty="0" err="1">
                <a:solidFill>
                  <a:srgbClr val="000000"/>
                </a:solidFill>
              </a:rPr>
              <a:t>Biết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ơn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những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người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có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công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với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quê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hương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đất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nước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765189" y="3565970"/>
            <a:ext cx="3534310" cy="543110"/>
          </a:xfrm>
          <a:prstGeom prst="roundRect">
            <a:avLst/>
          </a:prstGeom>
          <a:solidFill>
            <a:srgbClr val="B482DA"/>
          </a:solidFill>
          <a:ln>
            <a:solidFill>
              <a:srgbClr val="B48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</a:rPr>
              <a:t>d) </a:t>
            </a:r>
            <a:r>
              <a:rPr lang="en-US" sz="1600" dirty="0" err="1">
                <a:solidFill>
                  <a:srgbClr val="000000"/>
                </a:solidFill>
              </a:rPr>
              <a:t>Học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tập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tốt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15683" y="4213242"/>
            <a:ext cx="3534310" cy="54311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</a:rPr>
              <a:t>e) </a:t>
            </a:r>
            <a:r>
              <a:rPr lang="en-US" sz="1600" dirty="0" err="1">
                <a:solidFill>
                  <a:srgbClr val="000000"/>
                </a:solidFill>
              </a:rPr>
              <a:t>Bảo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vệ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thiên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nhiên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765189" y="4232878"/>
            <a:ext cx="3534310" cy="5431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</a:rPr>
              <a:t>g) </a:t>
            </a:r>
            <a:r>
              <a:rPr lang="en-US" sz="1600" dirty="0" err="1">
                <a:solidFill>
                  <a:srgbClr val="000000"/>
                </a:solidFill>
              </a:rPr>
              <a:t>Tự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hào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được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là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người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Việt</a:t>
            </a:r>
            <a:r>
              <a:rPr lang="en-US" sz="1600" dirty="0">
                <a:solidFill>
                  <a:srgbClr val="000000"/>
                </a:solidFill>
              </a:rPr>
              <a:t>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" y="2666373"/>
            <a:ext cx="979593" cy="97959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05" y="2703093"/>
            <a:ext cx="851658" cy="85165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05" y="3361644"/>
            <a:ext cx="851658" cy="85165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05" y="4038243"/>
            <a:ext cx="851658" cy="85165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1" y="4037316"/>
            <a:ext cx="835020" cy="8350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1" y="3418241"/>
            <a:ext cx="838568" cy="83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" y="1628568"/>
            <a:ext cx="1239321" cy="1239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500" y="604951"/>
            <a:ext cx="6822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2: </a:t>
            </a:r>
            <a:r>
              <a:rPr lang="nl-NL" sz="2000" dirty="0">
                <a:solidFill>
                  <a:schemeClr val="bg2">
                    <a:lumMod val="75000"/>
                  </a:schemeClr>
                </a:solidFill>
              </a:rPr>
              <a:t>Em hãy nhận xét hành vi của các bạn dưới đây: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Google Shape;744;p53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50065" y="1279900"/>
            <a:ext cx="5108450" cy="223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64574" y="1727417"/>
            <a:ext cx="35552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/>
              <a:t>a) </a:t>
            </a:r>
            <a:r>
              <a:rPr lang="en-US" sz="1800" dirty="0" err="1"/>
              <a:t>Ngân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rằng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món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không</a:t>
            </a:r>
            <a:r>
              <a:rPr lang="en-US" sz="1800" dirty="0"/>
              <a:t> sang </a:t>
            </a:r>
            <a:r>
              <a:rPr lang="en-US" sz="1800" dirty="0" err="1"/>
              <a:t>trọng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món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ngoài</a:t>
            </a:r>
            <a:r>
              <a:rPr lang="en-US" sz="18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4360" y="2557912"/>
            <a:ext cx="39753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/>
              <a:t>b)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mơ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hướng</a:t>
            </a:r>
            <a:r>
              <a:rPr lang="en-US" sz="1800" dirty="0"/>
              <a:t> </a:t>
            </a:r>
            <a:r>
              <a:rPr lang="en-US" sz="1800" dirty="0" err="1"/>
              <a:t>dẫn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giới</a:t>
            </a:r>
            <a:r>
              <a:rPr lang="en-US" sz="1800" dirty="0"/>
              <a:t> </a:t>
            </a:r>
            <a:r>
              <a:rPr lang="en-US" sz="1800" dirty="0" err="1"/>
              <a:t>thiệu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quê</a:t>
            </a:r>
            <a:r>
              <a:rPr lang="en-US" sz="1800" dirty="0"/>
              <a:t> </a:t>
            </a:r>
            <a:r>
              <a:rPr lang="en-US" sz="1800" dirty="0" err="1"/>
              <a:t>hương</a:t>
            </a:r>
            <a:r>
              <a:rPr lang="en-US" sz="1800" dirty="0"/>
              <a:t>, </a:t>
            </a:r>
            <a:r>
              <a:rPr lang="en-US" sz="1800" dirty="0" err="1"/>
              <a:t>đất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50" y="1573175"/>
            <a:ext cx="1595876" cy="6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1"/>
          <p:cNvPicPr preferRelativeResize="0"/>
          <p:nvPr/>
        </p:nvPicPr>
        <p:blipFill rotWithShape="1">
          <a:blip r:embed="rId4">
            <a:alphaModFix/>
          </a:blip>
          <a:srcRect l="33984"/>
          <a:stretch/>
        </p:blipFill>
        <p:spPr>
          <a:xfrm flipH="1">
            <a:off x="6792195" y="87229"/>
            <a:ext cx="2351805" cy="148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41" y="368288"/>
            <a:ext cx="991415" cy="546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554806" y="1015137"/>
            <a:ext cx="3977810" cy="14506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c) </a:t>
            </a:r>
            <a:r>
              <a:rPr lang="en-US" sz="1800" dirty="0" err="1">
                <a:solidFill>
                  <a:srgbClr val="000000"/>
                </a:solidFill>
              </a:rPr>
              <a:t>Cường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thường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viết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vẽ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vẻ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đẹp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của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quê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hương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đất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nước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4806" y="2668375"/>
            <a:ext cx="3977810" cy="145066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e) </a:t>
            </a:r>
            <a:r>
              <a:rPr lang="en-US" sz="1800" dirty="0" err="1">
                <a:solidFill>
                  <a:srgbClr val="000000"/>
                </a:solidFill>
              </a:rPr>
              <a:t>Đô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chỉ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thích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sống</a:t>
            </a:r>
            <a:r>
              <a:rPr lang="en-US" sz="1800" dirty="0">
                <a:solidFill>
                  <a:srgbClr val="000000"/>
                </a:solidFill>
              </a:rPr>
              <a:t> ở </a:t>
            </a:r>
            <a:r>
              <a:rPr lang="en-US" sz="1800" dirty="0" err="1">
                <a:solidFill>
                  <a:srgbClr val="000000"/>
                </a:solidFill>
              </a:rPr>
              <a:t>nước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ngoài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không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thích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Việt</a:t>
            </a:r>
            <a:r>
              <a:rPr lang="en-US" sz="1800" dirty="0">
                <a:solidFill>
                  <a:srgbClr val="000000"/>
                </a:solidFill>
              </a:rPr>
              <a:t> Nam.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08836" y="1015137"/>
            <a:ext cx="3959811" cy="14506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d) </a:t>
            </a:r>
            <a:r>
              <a:rPr lang="en-US" sz="1800" dirty="0" err="1">
                <a:solidFill>
                  <a:srgbClr val="000000"/>
                </a:solidFill>
              </a:rPr>
              <a:t>Mặc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dù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sống</a:t>
            </a:r>
            <a:r>
              <a:rPr lang="en-US" sz="1800" dirty="0">
                <a:solidFill>
                  <a:srgbClr val="000000"/>
                </a:solidFill>
              </a:rPr>
              <a:t> ở </a:t>
            </a:r>
            <a:r>
              <a:rPr lang="en-US" sz="1800" dirty="0" err="1">
                <a:solidFill>
                  <a:srgbClr val="000000"/>
                </a:solidFill>
              </a:rPr>
              <a:t>nước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từ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nhỏ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nhưng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Thương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vẫn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nói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tiếng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Việt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tốt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08836" y="2668375"/>
            <a:ext cx="3959811" cy="14506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g) </a:t>
            </a:r>
            <a:r>
              <a:rPr lang="en-US" sz="1800" dirty="0" err="1">
                <a:solidFill>
                  <a:srgbClr val="000000"/>
                </a:solidFill>
              </a:rPr>
              <a:t>Hoàng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người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Việt</a:t>
            </a:r>
            <a:r>
              <a:rPr lang="en-US" sz="1800" dirty="0">
                <a:solidFill>
                  <a:srgbClr val="000000"/>
                </a:solidFill>
              </a:rPr>
              <a:t> Nam </a:t>
            </a:r>
            <a:r>
              <a:rPr lang="en-US" sz="1800" dirty="0" err="1">
                <a:solidFill>
                  <a:srgbClr val="000000"/>
                </a:solidFill>
              </a:rPr>
              <a:t>nhưng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giới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thiệu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khách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nước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mình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người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Hàn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Quốc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80" y="2481202"/>
            <a:ext cx="1428503" cy="18949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0287" y="472611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Bài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tập</a:t>
            </a:r>
            <a:r>
              <a:rPr lang="en-US" sz="2000" b="1" dirty="0">
                <a:solidFill>
                  <a:srgbClr val="C00000"/>
                </a:solidFill>
              </a:rPr>
              <a:t> 3: </a:t>
            </a:r>
            <a:r>
              <a:rPr lang="en-US" sz="2000" dirty="0" err="1">
                <a:solidFill>
                  <a:srgbClr val="C00000"/>
                </a:solidFill>
              </a:rPr>
              <a:t>Lời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khuyên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287" y="922572"/>
            <a:ext cx="6775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</a:t>
            </a:r>
            <a:r>
              <a:rPr lang="vi-VN" sz="2000" dirty="0"/>
              <a:t>hia lớp thành 4 nhóm, mỗi nhóm đưa ra một lời khuyên tình huống cho bạn trong các trường hợp sau: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61" y="1988087"/>
            <a:ext cx="5190582" cy="2696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438584">
            <a:off x="2945134" y="2428216"/>
            <a:ext cx="4788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a) Minh </a:t>
            </a:r>
            <a:r>
              <a:rPr lang="en-US" sz="1800" dirty="0" err="1">
                <a:solidFill>
                  <a:srgbClr val="002060"/>
                </a:solidFill>
              </a:rPr>
              <a:t>rủ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cuộc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thi</a:t>
            </a:r>
            <a:r>
              <a:rPr lang="en-US" sz="1800" dirty="0">
                <a:solidFill>
                  <a:srgbClr val="002060"/>
                </a:solidFill>
              </a:rPr>
              <a:t> “</a:t>
            </a:r>
            <a:r>
              <a:rPr lang="en-US" sz="1800" b="1" i="1" dirty="0" err="1">
                <a:solidFill>
                  <a:srgbClr val="002060"/>
                </a:solidFill>
              </a:rPr>
              <a:t>Tìm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về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đất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nước</a:t>
            </a:r>
            <a:r>
              <a:rPr lang="en-US" sz="1800" b="1" i="1" dirty="0">
                <a:solidFill>
                  <a:srgbClr val="002060"/>
                </a:solidFill>
              </a:rPr>
              <a:t>, con </a:t>
            </a:r>
            <a:r>
              <a:rPr lang="en-US" sz="1800" b="1" i="1" dirty="0" err="1">
                <a:solidFill>
                  <a:srgbClr val="002060"/>
                </a:solidFill>
              </a:rPr>
              <a:t>người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</a:t>
            </a:r>
            <a:r>
              <a:rPr lang="en-US" sz="1800" dirty="0">
                <a:solidFill>
                  <a:srgbClr val="002060"/>
                </a:solidFill>
              </a:rPr>
              <a:t>”. </a:t>
            </a:r>
            <a:r>
              <a:rPr lang="en-US" sz="1800" dirty="0" err="1">
                <a:solidFill>
                  <a:srgbClr val="002060"/>
                </a:solidFill>
              </a:rPr>
              <a:t>Ngọc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lại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vì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mất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thời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gian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Science Subject for Elementary - 5th Grade: Water &amp; Earth by Slidesgo">
  <a:themeElements>
    <a:clrScheme name="Simple Light">
      <a:dk1>
        <a:srgbClr val="191919"/>
      </a:dk1>
      <a:lt1>
        <a:srgbClr val="FFFFFF"/>
      </a:lt1>
      <a:dk2>
        <a:srgbClr val="303F8F"/>
      </a:dk2>
      <a:lt2>
        <a:srgbClr val="4DE5F4"/>
      </a:lt2>
      <a:accent1>
        <a:srgbClr val="B4F5FC"/>
      </a:accent1>
      <a:accent2>
        <a:srgbClr val="FFC800"/>
      </a:accent2>
      <a:accent3>
        <a:srgbClr val="E6753A"/>
      </a:accent3>
      <a:accent4>
        <a:srgbClr val="37803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ience Subject for Elementary - 5th Grade: Water &amp; Earth by Slidesgo">
  <a:themeElements>
    <a:clrScheme name="Simple Light">
      <a:dk1>
        <a:srgbClr val="191919"/>
      </a:dk1>
      <a:lt1>
        <a:srgbClr val="FFFFFF"/>
      </a:lt1>
      <a:dk2>
        <a:srgbClr val="303F8F"/>
      </a:dk2>
      <a:lt2>
        <a:srgbClr val="4DE5F4"/>
      </a:lt2>
      <a:accent1>
        <a:srgbClr val="B4F5FC"/>
      </a:accent1>
      <a:accent2>
        <a:srgbClr val="FFC800"/>
      </a:accent2>
      <a:accent3>
        <a:srgbClr val="E6753A"/>
      </a:accent3>
      <a:accent4>
        <a:srgbClr val="37803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624</Words>
  <Application>Microsoft Office PowerPoint</Application>
  <PresentationFormat>On-screen Show (16:9)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Jua</vt:lpstr>
      <vt:lpstr>Roboto Condensed Light</vt:lpstr>
      <vt:lpstr>PT Sans</vt:lpstr>
      <vt:lpstr>Arial</vt:lpstr>
      <vt:lpstr>Nunito Light</vt:lpstr>
      <vt:lpstr>Quicksand Medium</vt:lpstr>
      <vt:lpstr>Science Subject for Elementary - 5th Grade: Water &amp; Earth by Slidesgo</vt:lpstr>
      <vt:lpstr>1_Science Subject for Elementary - 5th Grade: Water &amp; Earth by Slidesgo</vt:lpstr>
      <vt:lpstr>CHÀO MỪNG CÁC EM  ĐẾN VỚI TIẾT HỌC HÔM NAY!</vt:lpstr>
      <vt:lpstr>Bài 2: TỰ HÀO TỔ QUỐC VIỆT NAM (3 Tiết)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Elementary: Water &amp; Earth </dc:title>
  <dc:creator>User</dc:creator>
  <cp:lastModifiedBy>Administrator</cp:lastModifiedBy>
  <cp:revision>36</cp:revision>
  <dcterms:modified xsi:type="dcterms:W3CDTF">2025-09-22T09:35:57Z</dcterms:modified>
</cp:coreProperties>
</file>