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22"/>
  </p:notesMasterIdLst>
  <p:sldIdLst>
    <p:sldId id="312" r:id="rId3"/>
    <p:sldId id="313" r:id="rId4"/>
    <p:sldId id="314" r:id="rId5"/>
    <p:sldId id="315" r:id="rId6"/>
    <p:sldId id="316" r:id="rId7"/>
    <p:sldId id="317" r:id="rId8"/>
    <p:sldId id="257" r:id="rId9"/>
    <p:sldId id="318" r:id="rId10"/>
    <p:sldId id="258" r:id="rId11"/>
    <p:sldId id="319" r:id="rId12"/>
    <p:sldId id="262" r:id="rId13"/>
    <p:sldId id="320" r:id="rId14"/>
    <p:sldId id="321" r:id="rId15"/>
    <p:sldId id="279" r:id="rId16"/>
    <p:sldId id="271" r:id="rId17"/>
    <p:sldId id="322" r:id="rId18"/>
    <p:sldId id="263" r:id="rId19"/>
    <p:sldId id="266" r:id="rId20"/>
    <p:sldId id="323" r:id="rId21"/>
  </p:sldIdLst>
  <p:sldSz cx="9144000" cy="5143500" type="screen16x9"/>
  <p:notesSz cx="6858000" cy="9144000"/>
  <p:embeddedFontLst>
    <p:embeddedFont>
      <p:font typeface="Jua" panose="020B0604020202020204" charset="-127"/>
      <p:regular r:id="rId23"/>
    </p:embeddedFont>
    <p:embeddedFont>
      <p:font typeface="PT Sans" panose="020F0502020204030204" pitchFamily="34" charset="0"/>
      <p:italic r:id="rId24"/>
      <p:boldItalic r:id="rId25"/>
    </p:embeddedFont>
    <p:embeddedFont>
      <p:font typeface="Quicksand Medium" panose="020B0604020202020204" charset="0"/>
      <p:regular r:id="rId26"/>
      <p:bold r:id="rId27"/>
    </p:embeddedFont>
    <p:embeddedFont>
      <p:font typeface="Roboto Condensed Light" panose="02000000000000000000" pitchFamily="2" charset="0"/>
      <p:regular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800"/>
    <a:srgbClr val="B482DA"/>
    <a:srgbClr val="A9DA74"/>
    <a:srgbClr val="DB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8C52F1-8E9B-4479-938D-1678587132AA}">
  <a:tblStyle styleId="{BF8C52F1-8E9B-4479-938D-1678587132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8DC3A9-F56E-4BCC-AF3F-3CE195D12C4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8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195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36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532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261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508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833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203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48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06bfee995c_0_2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06bfee995c_0_2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60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834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240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09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60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5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4479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26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57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095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67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6219550" y="83025"/>
            <a:ext cx="2750174" cy="138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0" y="3165225"/>
            <a:ext cx="1097525" cy="8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1475" y="7100"/>
            <a:ext cx="9433400" cy="5136401"/>
            <a:chOff x="-51475" y="7100"/>
            <a:chExt cx="9433400" cy="51364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l="31982" b="40726"/>
            <a:stretch/>
          </p:blipFill>
          <p:spPr>
            <a:xfrm>
              <a:off x="3195541" y="1723525"/>
              <a:ext cx="5939174" cy="3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t="-3820" r="21935"/>
            <a:stretch/>
          </p:blipFill>
          <p:spPr>
            <a:xfrm flipH="1">
              <a:off x="0" y="7100"/>
              <a:ext cx="2509350" cy="2336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/>
            </a:blip>
            <a:srcRect l="19620" b="21795"/>
            <a:stretch/>
          </p:blipFill>
          <p:spPr>
            <a:xfrm>
              <a:off x="-51475" y="2706900"/>
              <a:ext cx="4113014" cy="243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883350" y="2468950"/>
              <a:ext cx="1498575" cy="82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811800" y="1086100"/>
            <a:ext cx="5520300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05575" y="3369025"/>
            <a:ext cx="5172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467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r="40387"/>
          <a:stretch/>
        </p:blipFill>
        <p:spPr>
          <a:xfrm>
            <a:off x="6925300" y="2507825"/>
            <a:ext cx="2218701" cy="14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862225" y="215085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518001" y="103302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038200" y="290357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774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6219550" y="83025"/>
            <a:ext cx="2750174" cy="138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0" y="3165225"/>
            <a:ext cx="1097525" cy="8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930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47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888204"/>
            <a:ext cx="50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1762354"/>
            <a:ext cx="45657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987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967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575099" y="4212250"/>
            <a:ext cx="2030549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20000" y="880125"/>
            <a:ext cx="32985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20000" y="2975400"/>
            <a:ext cx="32985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45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18580" b="36876"/>
          <a:stretch/>
        </p:blipFill>
        <p:spPr>
          <a:xfrm rot="10800000">
            <a:off x="0" y="0"/>
            <a:ext cx="6500975" cy="333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1464625" y="3251398"/>
            <a:ext cx="2742600" cy="2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4936785" y="3251398"/>
            <a:ext cx="2742600" cy="2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5055284" y="38373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1583300" y="38373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2250" y="1528050"/>
            <a:ext cx="1830374" cy="70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2475" y="445025"/>
            <a:ext cx="1830374" cy="707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720000" y="1072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7218225" y="289275"/>
            <a:ext cx="2084125" cy="8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0"/>
          <p:cNvPicPr preferRelativeResize="0"/>
          <p:nvPr/>
        </p:nvPicPr>
        <p:blipFill rotWithShape="1">
          <a:blip r:embed="rId3">
            <a:alphaModFix/>
          </a:blip>
          <a:srcRect t="14507" r="4479" b="25518"/>
          <a:stretch/>
        </p:blipFill>
        <p:spPr>
          <a:xfrm flipH="1">
            <a:off x="1" y="0"/>
            <a:ext cx="2789799" cy="12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4200" y="184912"/>
            <a:ext cx="1285375" cy="70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 amt="78000"/>
          </a:blip>
          <a:srcRect/>
          <a:stretch/>
        </p:blipFill>
        <p:spPr>
          <a:xfrm flipH="1">
            <a:off x="4044250" y="630895"/>
            <a:ext cx="946775" cy="36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367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404975" y="712025"/>
            <a:ext cx="8739026" cy="3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260025"/>
            <a:ext cx="4369500" cy="36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682276" y="3793575"/>
            <a:ext cx="2953374" cy="11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925500"/>
            <a:ext cx="65760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284000" y="28018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865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959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1"/>
            <a:ext cx="9160276" cy="51418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720000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3419271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720000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720000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3419271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3419269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6118549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6118550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6118545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1505400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1505400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4204669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4204669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6903945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6903945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789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609600"/>
            <a:ext cx="9144000" cy="458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7896000" y="2824275"/>
            <a:ext cx="1289401" cy="6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9525" y="445025"/>
            <a:ext cx="1099799" cy="6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891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16600"/>
            <a:ext cx="8923326" cy="3729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3536219"/>
            <a:ext cx="9144048" cy="1607386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1862250" y="22505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2433925" y="11326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038200" y="30032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3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0"/>
            <a:ext cx="9144000" cy="5166675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32550" y="27077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08525" y="34604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853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14625" y="0"/>
            <a:ext cx="9730125" cy="5163082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450650" y="1009700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158550" y="22391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473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281375" y="2947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281375" y="983275"/>
            <a:ext cx="6178800" cy="18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94091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9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>
            <a:off x="-1" y="0"/>
            <a:ext cx="9144002" cy="5143501"/>
            <a:chOff x="-1" y="0"/>
            <a:chExt cx="9144002" cy="5143501"/>
          </a:xfrm>
        </p:grpSpPr>
        <p:pic>
          <p:nvPicPr>
            <p:cNvPr id="137" name="Google Shape;137;p22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3">
              <a:alphaModFix/>
            </a:blip>
            <a:srcRect r="9477"/>
            <a:stretch/>
          </p:blipFill>
          <p:spPr>
            <a:xfrm flipH="1">
              <a:off x="-1" y="1367850"/>
              <a:ext cx="4503776" cy="208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4">
              <a:alphaModFix/>
            </a:blip>
            <a:srcRect l="37857" r="7497" b="17965"/>
            <a:stretch/>
          </p:blipFill>
          <p:spPr>
            <a:xfrm>
              <a:off x="4147450" y="1883150"/>
              <a:ext cx="4996551" cy="326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5">
              <a:alphaModFix/>
            </a:blip>
            <a:srcRect r="14251" b="24947"/>
            <a:stretch/>
          </p:blipFill>
          <p:spPr>
            <a:xfrm>
              <a:off x="5976950" y="630925"/>
              <a:ext cx="3167049" cy="194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2"/>
          </p:nvPr>
        </p:nvSpPr>
        <p:spPr>
          <a:xfrm>
            <a:off x="1250525" y="1802450"/>
            <a:ext cx="25056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3"/>
          </p:nvPr>
        </p:nvSpPr>
        <p:spPr>
          <a:xfrm>
            <a:off x="5304250" y="2564475"/>
            <a:ext cx="25056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5304250" y="2980825"/>
            <a:ext cx="2505600" cy="8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1250526" y="2216725"/>
            <a:ext cx="2505600" cy="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13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805825" y="1964288"/>
            <a:ext cx="23427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805816" y="2265325"/>
            <a:ext cx="2342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3395303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3395304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5982981" y="1964288"/>
            <a:ext cx="23409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5982991" y="2265325"/>
            <a:ext cx="23409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93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128325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128325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4436077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4436074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265232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2652325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596007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5960074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90373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711" y="539500"/>
            <a:ext cx="2009564" cy="11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>
            <a:spLocks noGrp="1"/>
          </p:cNvSpPr>
          <p:nvPr>
            <p:ph type="title" hasCustomPrompt="1"/>
          </p:nvPr>
        </p:nvSpPr>
        <p:spPr>
          <a:xfrm>
            <a:off x="806225" y="830075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1"/>
          </p:nvPr>
        </p:nvSpPr>
        <p:spPr>
          <a:xfrm>
            <a:off x="806225" y="1548025"/>
            <a:ext cx="38463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title" idx="2" hasCustomPrompt="1"/>
          </p:nvPr>
        </p:nvSpPr>
        <p:spPr>
          <a:xfrm>
            <a:off x="4461775" y="1866995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3"/>
          </p:nvPr>
        </p:nvSpPr>
        <p:spPr>
          <a:xfrm>
            <a:off x="4461775" y="2590891"/>
            <a:ext cx="38463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 idx="4" hasCustomPrompt="1"/>
          </p:nvPr>
        </p:nvSpPr>
        <p:spPr>
          <a:xfrm>
            <a:off x="2113300" y="3295564"/>
            <a:ext cx="38463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5"/>
          </p:nvPr>
        </p:nvSpPr>
        <p:spPr>
          <a:xfrm>
            <a:off x="1094200" y="4017018"/>
            <a:ext cx="58845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36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029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3445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36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575099" y="4212250"/>
            <a:ext cx="2030549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720000" y="880125"/>
            <a:ext cx="32985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720000" y="2975400"/>
            <a:ext cx="3298500" cy="1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1"/>
            <a:ext cx="9160276" cy="51418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720000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3419271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720000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720000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3419271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3419269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6118549" y="1924575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6118550" y="3738900"/>
            <a:ext cx="2305500" cy="3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6118545" y="408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1505400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1505400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4204669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4204669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6903945" y="1420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6903945" y="32353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0"/>
            <a:ext cx="9144000" cy="5166675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32550" y="27077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08525" y="34604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128325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128325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4436077" y="2032413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4436074" y="22809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265232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2652325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5960075" y="3389600"/>
            <a:ext cx="20556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5960074" y="3638175"/>
            <a:ext cx="2055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0" y="4522825"/>
            <a:ext cx="9144001" cy="6654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4703650"/>
            <a:ext cx="9144000" cy="5727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101175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101175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3578948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3578948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101175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101175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3578948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3578948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6056726" y="217115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6056726" y="2497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6056726" y="3756900"/>
            <a:ext cx="1986000" cy="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6056726" y="4083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58" r:id="rId5"/>
    <p:sldLayoutId id="2147483659" r:id="rId6"/>
    <p:sldLayoutId id="2147483663" r:id="rId7"/>
    <p:sldLayoutId id="2147483671" r:id="rId8"/>
    <p:sldLayoutId id="2147483672" r:id="rId9"/>
    <p:sldLayoutId id="2147483675" r:id="rId10"/>
    <p:sldLayoutId id="2147483676" r:id="rId11"/>
    <p:sldLayoutId id="214748367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5256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5"/>
          <p:cNvSpPr txBox="1">
            <a:spLocks noGrp="1"/>
          </p:cNvSpPr>
          <p:nvPr>
            <p:ph type="ctrTitle"/>
          </p:nvPr>
        </p:nvSpPr>
        <p:spPr>
          <a:xfrm>
            <a:off x="537803" y="841418"/>
            <a:ext cx="8000021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  <a:t>CHÀO MỪNG CÁC EM </a:t>
            </a:r>
            <a:b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</a:b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  <a:ea typeface="Patrick Hand SC"/>
                <a:cs typeface="Patrick Hand SC"/>
                <a:sym typeface="Patrick Hand SC"/>
              </a:rPr>
              <a:t>ĐẾN VỚI TIẾT HỌC HÔM NAY!</a:t>
            </a:r>
            <a:endParaRPr sz="4000" b="1" dirty="0">
              <a:solidFill>
                <a:schemeClr val="bg2">
                  <a:lumMod val="75000"/>
                </a:schemeClr>
              </a:solidFill>
              <a:latin typeface="+mn-lt"/>
              <a:ea typeface="Patrick Hand SC"/>
              <a:cs typeface="Patrick Hand SC"/>
              <a:sym typeface="Patrick Hand SC"/>
            </a:endParaRPr>
          </a:p>
        </p:txBody>
      </p:sp>
      <p:pic>
        <p:nvPicPr>
          <p:cNvPr id="237" name="Google Shape;237;p35"/>
          <p:cNvPicPr preferRelativeResize="0"/>
          <p:nvPr/>
        </p:nvPicPr>
        <p:blipFill rotWithShape="1">
          <a:blip r:embed="rId3">
            <a:alphaModFix/>
          </a:blip>
          <a:srcRect r="62493" b="30608"/>
          <a:stretch/>
        </p:blipFill>
        <p:spPr>
          <a:xfrm>
            <a:off x="6287175" y="229900"/>
            <a:ext cx="2509350" cy="193648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6714575" y="548850"/>
            <a:ext cx="167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err="1">
                <a:solidFill>
                  <a:srgbClr val="303F8F"/>
                </a:solidFill>
                <a:ea typeface="Jua"/>
                <a:cs typeface="Jua"/>
                <a:sym typeface="Jua"/>
              </a:rPr>
              <a:t>Đạo</a:t>
            </a:r>
            <a:r>
              <a:rPr lang="en-US" sz="2000" dirty="0">
                <a:solidFill>
                  <a:srgbClr val="303F8F"/>
                </a:solidFill>
                <a:ea typeface="Jua"/>
                <a:cs typeface="Jua"/>
                <a:sym typeface="Jua"/>
              </a:rPr>
              <a:t> </a:t>
            </a:r>
            <a:r>
              <a:rPr lang="en-US" sz="2000" dirty="0" err="1">
                <a:solidFill>
                  <a:srgbClr val="303F8F"/>
                </a:solidFill>
                <a:ea typeface="Jua"/>
                <a:cs typeface="Jua"/>
                <a:sym typeface="Jua"/>
              </a:rPr>
              <a:t>đức</a:t>
            </a:r>
            <a:r>
              <a:rPr lang="en-US" sz="2000" dirty="0">
                <a:solidFill>
                  <a:srgbClr val="303F8F"/>
                </a:solidFill>
                <a:ea typeface="Jua"/>
                <a:cs typeface="Jua"/>
                <a:sym typeface="Jua"/>
              </a:rPr>
              <a:t> 3</a:t>
            </a:r>
            <a:endParaRPr sz="2000" dirty="0">
              <a:solidFill>
                <a:srgbClr val="303F8F"/>
              </a:solidFill>
              <a:ea typeface="Jua"/>
              <a:cs typeface="Jua"/>
              <a:sym typeface="Jua"/>
            </a:endParaRPr>
          </a:p>
        </p:txBody>
      </p:sp>
    </p:spTree>
    <p:extLst>
      <p:ext uri="{BB962C8B-B14F-4D97-AF65-F5344CB8AC3E}">
        <p14:creationId xmlns:p14="http://schemas.microsoft.com/office/powerpoint/2010/main" val="1367614459"/>
      </p:ext>
    </p:extLst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" y="595903"/>
            <a:ext cx="4212403" cy="3048536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541960" y="3863083"/>
            <a:ext cx="345725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Phú</a:t>
            </a:r>
            <a:r>
              <a:rPr lang="en-US" sz="2000" dirty="0"/>
              <a:t> </a:t>
            </a:r>
            <a:r>
              <a:rPr lang="en-US" sz="2000" dirty="0" err="1"/>
              <a:t>Quốc</a:t>
            </a:r>
            <a:r>
              <a:rPr lang="en-US" sz="2000" dirty="0"/>
              <a:t> (</a:t>
            </a:r>
            <a:r>
              <a:rPr lang="en-US" sz="2000" dirty="0" err="1"/>
              <a:t>Kiên</a:t>
            </a:r>
            <a:r>
              <a:rPr lang="en-US" sz="2000" dirty="0"/>
              <a:t> </a:t>
            </a:r>
            <a:r>
              <a:rPr lang="en-US" sz="2000" dirty="0" err="1"/>
              <a:t>Giang</a:t>
            </a:r>
            <a:r>
              <a:rPr lang="en-US" sz="2000" dirty="0"/>
              <a:t>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6" b="4073"/>
          <a:stretch/>
        </p:blipFill>
        <p:spPr>
          <a:xfrm>
            <a:off x="4572890" y="595903"/>
            <a:ext cx="4423024" cy="304853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731301" y="3863083"/>
            <a:ext cx="2106202" cy="4006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 Pa (</a:t>
            </a:r>
            <a:r>
              <a:rPr lang="en-US" sz="2000" dirty="0" err="1"/>
              <a:t>Lào</a:t>
            </a:r>
            <a:r>
              <a:rPr lang="en-US" sz="2000" dirty="0"/>
              <a:t> </a:t>
            </a:r>
            <a:r>
              <a:rPr lang="en-US" sz="2000" dirty="0" err="1"/>
              <a:t>Cai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677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627" y="1324272"/>
            <a:ext cx="2632626" cy="10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21241" y="493159"/>
            <a:ext cx="44384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b. </a:t>
            </a:r>
            <a:r>
              <a:rPr lang="en-US" sz="2000" b="1" dirty="0" err="1">
                <a:solidFill>
                  <a:srgbClr val="C00000"/>
                </a:solidFill>
              </a:rPr>
              <a:t>Vẻ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đẹp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con </a:t>
            </a:r>
            <a:r>
              <a:rPr lang="en-US" sz="2000" b="1" dirty="0" err="1">
                <a:solidFill>
                  <a:srgbClr val="C00000"/>
                </a:solidFill>
              </a:rPr>
              <a:t>người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Việt</a:t>
            </a:r>
            <a:r>
              <a:rPr lang="en-US" sz="2000" b="1" dirty="0">
                <a:solidFill>
                  <a:srgbClr val="C00000"/>
                </a:solidFill>
              </a:rPr>
              <a:t> 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9047" y="1226687"/>
            <a:ext cx="4438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/>
              <a:t>Q</a:t>
            </a:r>
            <a:r>
              <a:rPr lang="vi-VN" sz="2000" b="1" i="1" dirty="0"/>
              <a:t>uan sát Hình 1</a:t>
            </a:r>
            <a:r>
              <a:rPr lang="en-US" sz="2000" b="1" i="1" dirty="0"/>
              <a:t> </a:t>
            </a:r>
            <a:r>
              <a:rPr lang="vi-VN" sz="2000" b="1" i="1" dirty="0"/>
              <a:t>-</a:t>
            </a:r>
            <a:r>
              <a:rPr lang="en-US" sz="2000" b="1" i="1" dirty="0"/>
              <a:t> </a:t>
            </a:r>
            <a:r>
              <a:rPr lang="vi-VN" sz="2000" b="1" i="1" dirty="0"/>
              <a:t>4 SGK tr</a:t>
            </a:r>
            <a:r>
              <a:rPr lang="en-US" sz="2000" b="1" i="1" dirty="0" err="1"/>
              <a:t>ang</a:t>
            </a:r>
            <a:r>
              <a:rPr lang="en-US" sz="2000" b="1" i="1" dirty="0"/>
              <a:t> </a:t>
            </a:r>
            <a:r>
              <a:rPr lang="vi-VN" sz="2000" b="1" i="1" dirty="0"/>
              <a:t>10, 11, thảo luận theo nhóm và trả lời câu hỏi: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Những hình ảnh trên thể hiện vẻ đẹp gì của con người Việt Nam?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/>
              <a:t>Em có cảm nhận gì về vẻ đẹp đó?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68" y="1069466"/>
            <a:ext cx="3989318" cy="1862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68" y="2931757"/>
            <a:ext cx="3989318" cy="1294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35" y="123527"/>
            <a:ext cx="823031" cy="810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627" y="1324272"/>
            <a:ext cx="2632626" cy="101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21241" y="493159"/>
            <a:ext cx="44384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b. </a:t>
            </a:r>
            <a:r>
              <a:rPr lang="en-US" sz="2000" b="1" dirty="0" err="1">
                <a:solidFill>
                  <a:srgbClr val="C00000"/>
                </a:solidFill>
              </a:rPr>
              <a:t>Vẻ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đẹp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con </a:t>
            </a:r>
            <a:r>
              <a:rPr lang="en-US" sz="2000" b="1" dirty="0" err="1">
                <a:solidFill>
                  <a:srgbClr val="C00000"/>
                </a:solidFill>
              </a:rPr>
              <a:t>người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Việt</a:t>
            </a:r>
            <a:r>
              <a:rPr lang="en-US" sz="2000" b="1" dirty="0">
                <a:solidFill>
                  <a:srgbClr val="C00000"/>
                </a:solidFill>
              </a:rPr>
              <a:t> 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68" y="1069466"/>
            <a:ext cx="3989318" cy="1862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68" y="2931757"/>
            <a:ext cx="3989318" cy="12946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459" y="1197843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dirty="0">
                <a:solidFill>
                  <a:schemeClr val="accent4">
                    <a:lumMod val="75000"/>
                  </a:schemeClr>
                </a:solidFill>
              </a:rPr>
              <a:t>Hình 1</a:t>
            </a:r>
            <a:r>
              <a:rPr lang="vi-VN" sz="2000" b="1" dirty="0"/>
              <a:t>: </a:t>
            </a:r>
            <a:r>
              <a:rPr lang="en-US" sz="2000" dirty="0"/>
              <a:t>V</a:t>
            </a:r>
            <a:r>
              <a:rPr lang="vi-VN" sz="2000" dirty="0"/>
              <a:t>ẻ đẹp của tình yêu nước, chống ngoại xâm</a:t>
            </a:r>
            <a:r>
              <a:rPr lang="en-US" sz="2000" dirty="0"/>
              <a:t>.</a:t>
            </a:r>
            <a:r>
              <a:rPr lang="vi-VN" sz="2000" dirty="0"/>
              <a:t>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dirty="0">
                <a:solidFill>
                  <a:schemeClr val="bg2">
                    <a:lumMod val="75000"/>
                  </a:schemeClr>
                </a:solidFill>
              </a:rPr>
              <a:t>Hình 2: </a:t>
            </a:r>
            <a:r>
              <a:rPr lang="en-US" sz="2000" dirty="0"/>
              <a:t>V</a:t>
            </a:r>
            <a:r>
              <a:rPr lang="vi-VN" sz="2000" dirty="0"/>
              <a:t>ẻ đẹp của truyền thống lao động cần cù, sáng tạo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dirty="0">
                <a:solidFill>
                  <a:srgbClr val="C00000"/>
                </a:solidFill>
              </a:rPr>
              <a:t>Hình 3: </a:t>
            </a:r>
            <a:r>
              <a:rPr lang="en-US" sz="2000" dirty="0"/>
              <a:t>V</a:t>
            </a:r>
            <a:r>
              <a:rPr lang="vi-VN" sz="2000" dirty="0"/>
              <a:t>ẻ đẹp của lòng nhân ái</a:t>
            </a:r>
            <a:r>
              <a:rPr lang="en-US" sz="2000" dirty="0"/>
              <a:t>.</a:t>
            </a:r>
            <a:r>
              <a:rPr lang="vi-VN" sz="2000" dirty="0"/>
              <a:t> 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b="1" dirty="0"/>
              <a:t>Hình 4: </a:t>
            </a:r>
            <a:r>
              <a:rPr lang="en-US" sz="2000" dirty="0"/>
              <a:t>V</a:t>
            </a:r>
            <a:r>
              <a:rPr lang="vi-VN" sz="2000" dirty="0"/>
              <a:t>ẻ đẹp của truyền thống hiếu học, tôn sư trọng đạo.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35" y="123527"/>
            <a:ext cx="823031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50"/>
          <p:cNvPicPr preferRelativeResize="0"/>
          <p:nvPr/>
        </p:nvPicPr>
        <p:blipFill rotWithShape="1">
          <a:blip r:embed="rId3">
            <a:alphaModFix/>
          </a:blip>
          <a:srcRect l="-1853" t="2400"/>
          <a:stretch/>
        </p:blipFill>
        <p:spPr>
          <a:xfrm>
            <a:off x="6374100" y="668348"/>
            <a:ext cx="2769900" cy="11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0"/>
          <p:cNvPicPr preferRelativeResize="0"/>
          <p:nvPr/>
        </p:nvPicPr>
        <p:blipFill rotWithShape="1">
          <a:blip r:embed="rId3">
            <a:alphaModFix/>
          </a:blip>
          <a:srcRect l="-3263" t="2400"/>
          <a:stretch/>
        </p:blipFill>
        <p:spPr>
          <a:xfrm>
            <a:off x="4471838" y="3892479"/>
            <a:ext cx="2295849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87" y="335954"/>
            <a:ext cx="1436686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2441575" y="246085"/>
            <a:ext cx="4486825" cy="882519"/>
          </a:xfrm>
          <a:prstGeom prst="wedgeRoundRectCallout">
            <a:avLst>
              <a:gd name="adj1" fmla="val -54282"/>
              <a:gd name="adj2" fmla="val 40278"/>
              <a:gd name="adj3" fmla="val 16667"/>
            </a:avLst>
          </a:prstGeom>
          <a:solidFill>
            <a:srgbClr val="00B0F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2000" b="1" dirty="0">
                <a:solidFill>
                  <a:srgbClr val="191919"/>
                </a:solidFill>
              </a:rPr>
              <a:t>Kể thêm những vẻ đẹp khác về con người Việt Nam.</a:t>
            </a:r>
            <a:endParaRPr lang="en-US" sz="2000" b="1" dirty="0">
              <a:solidFill>
                <a:srgbClr val="19191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6" y="1428014"/>
            <a:ext cx="4035754" cy="271740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9803" y="4291713"/>
            <a:ext cx="3414219" cy="40069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Vẻ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đẹp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ngây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thơ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hồn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nhiên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75" y="1428014"/>
            <a:ext cx="4069851" cy="271740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320495" y="4271629"/>
            <a:ext cx="3215810" cy="40069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địu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lưng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5" y="278250"/>
            <a:ext cx="4596809" cy="306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6422" y="3519376"/>
            <a:ext cx="321103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Vẻ</a:t>
            </a:r>
            <a:r>
              <a:rPr lang="en-US" sz="2000" dirty="0"/>
              <a:t> </a:t>
            </a:r>
            <a:r>
              <a:rPr lang="en-US" sz="2000" dirty="0" err="1"/>
              <a:t>đẹp</a:t>
            </a:r>
            <a:r>
              <a:rPr lang="en-US" sz="2000" dirty="0"/>
              <a:t> </a:t>
            </a:r>
            <a:r>
              <a:rPr lang="en-US" sz="2000" dirty="0" err="1"/>
              <a:t>tần</a:t>
            </a:r>
            <a:r>
              <a:rPr lang="en-US" sz="2000" dirty="0"/>
              <a:t> </a:t>
            </a:r>
            <a:r>
              <a:rPr lang="en-US" sz="2000" dirty="0" err="1"/>
              <a:t>tảo</a:t>
            </a:r>
            <a:r>
              <a:rPr lang="en-US" sz="2000" dirty="0"/>
              <a:t>, lam </a:t>
            </a:r>
            <a:r>
              <a:rPr lang="en-US" sz="2000" dirty="0" err="1"/>
              <a:t>lũ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nông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r="14539"/>
          <a:stretch/>
        </p:blipFill>
        <p:spPr>
          <a:xfrm>
            <a:off x="5071729" y="1460903"/>
            <a:ext cx="3720627" cy="3302483"/>
          </a:xfrm>
          <a:prstGeom prst="rect">
            <a:avLst/>
          </a:prstGeom>
        </p:spPr>
      </p:pic>
      <p:pic>
        <p:nvPicPr>
          <p:cNvPr id="23" name="Google Shape;80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7455" y="105494"/>
            <a:ext cx="1231137" cy="6792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991600" y="784733"/>
            <a:ext cx="3880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hồn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,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50"/>
          <p:cNvPicPr preferRelativeResize="0"/>
          <p:nvPr/>
        </p:nvPicPr>
        <p:blipFill rotWithShape="1">
          <a:blip r:embed="rId3">
            <a:alphaModFix/>
          </a:blip>
          <a:srcRect l="-1853" t="2400"/>
          <a:stretch/>
        </p:blipFill>
        <p:spPr>
          <a:xfrm>
            <a:off x="3658927" y="337986"/>
            <a:ext cx="2769900" cy="11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0"/>
          <p:cNvPicPr preferRelativeResize="0"/>
          <p:nvPr/>
        </p:nvPicPr>
        <p:blipFill rotWithShape="1">
          <a:blip r:embed="rId3">
            <a:alphaModFix/>
          </a:blip>
          <a:srcRect l="-3263" t="2400"/>
          <a:stretch/>
        </p:blipFill>
        <p:spPr>
          <a:xfrm>
            <a:off x="6632143" y="4122225"/>
            <a:ext cx="2295849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7001" y="337986"/>
            <a:ext cx="1436686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2337" y="490295"/>
            <a:ext cx="714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2. </a:t>
            </a:r>
            <a:r>
              <a:rPr lang="en-US" sz="2000" b="1" dirty="0" err="1">
                <a:solidFill>
                  <a:srgbClr val="C00000"/>
                </a:solidFill>
              </a:rPr>
              <a:t>Khám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phá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sự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phát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triển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quê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hương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đất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nước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553" y="1598645"/>
            <a:ext cx="399664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/>
              <a:t>Q</a:t>
            </a:r>
            <a:r>
              <a:rPr lang="vi-VN" sz="1800" b="1" i="1" dirty="0"/>
              <a:t>uan sát Hình 1</a:t>
            </a:r>
            <a:r>
              <a:rPr lang="en-US" sz="1800" b="1" i="1" dirty="0"/>
              <a:t> </a:t>
            </a:r>
            <a:r>
              <a:rPr lang="vi-VN" sz="1800" b="1" i="1" dirty="0"/>
              <a:t>-</a:t>
            </a:r>
            <a:r>
              <a:rPr lang="en-US" sz="1800" b="1" i="1" dirty="0"/>
              <a:t> </a:t>
            </a:r>
            <a:r>
              <a:rPr lang="vi-VN" sz="1800" b="1" i="1" dirty="0"/>
              <a:t>6 SGK tr</a:t>
            </a:r>
            <a:r>
              <a:rPr lang="en-US" sz="1800" b="1" i="1" dirty="0" err="1"/>
              <a:t>ang</a:t>
            </a:r>
            <a:r>
              <a:rPr lang="en-US" sz="1800" b="1" i="1" dirty="0"/>
              <a:t> </a:t>
            </a:r>
            <a:r>
              <a:rPr lang="vi-VN" sz="1800" b="1" i="1" dirty="0"/>
              <a:t>11 và trả lời câu hỏi: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Nêu cảm nhận của em về sự phát triển của đất nước Việt Nam qua những bức </a:t>
            </a:r>
            <a:r>
              <a:rPr lang="en-US" sz="1800" dirty="0"/>
              <a:t>ả</a:t>
            </a:r>
            <a:r>
              <a:rPr lang="vi-VN" sz="1800" dirty="0"/>
              <a:t>nh trên.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Chia sẻ thêm về sự phát triển của quê hương, đất nước mà em biết.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04" y="1200523"/>
            <a:ext cx="4304620" cy="3723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16" y="1042714"/>
            <a:ext cx="664074" cy="608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50"/>
          <p:cNvPicPr preferRelativeResize="0"/>
          <p:nvPr/>
        </p:nvPicPr>
        <p:blipFill rotWithShape="1">
          <a:blip r:embed="rId3">
            <a:alphaModFix/>
          </a:blip>
          <a:srcRect l="-1853" t="2400"/>
          <a:stretch/>
        </p:blipFill>
        <p:spPr>
          <a:xfrm>
            <a:off x="3658927" y="337986"/>
            <a:ext cx="2769900" cy="11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0"/>
          <p:cNvPicPr preferRelativeResize="0"/>
          <p:nvPr/>
        </p:nvPicPr>
        <p:blipFill rotWithShape="1">
          <a:blip r:embed="rId3">
            <a:alphaModFix/>
          </a:blip>
          <a:srcRect l="-3263" t="2400"/>
          <a:stretch/>
        </p:blipFill>
        <p:spPr>
          <a:xfrm>
            <a:off x="6632143" y="4122225"/>
            <a:ext cx="2295849" cy="9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7001" y="337986"/>
            <a:ext cx="1436686" cy="7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62337" y="490295"/>
            <a:ext cx="7140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2. </a:t>
            </a:r>
            <a:r>
              <a:rPr lang="en-US" sz="2000" b="1" dirty="0" err="1">
                <a:solidFill>
                  <a:srgbClr val="C00000"/>
                </a:solidFill>
              </a:rPr>
              <a:t>Khám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phá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sự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phát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triển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quê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hương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đất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nước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04" y="1200523"/>
            <a:ext cx="4304620" cy="3723446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>
            <a:off x="4068566" y="1726057"/>
            <a:ext cx="328773" cy="32877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4068566" y="2897859"/>
            <a:ext cx="328773" cy="328773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4068565" y="4225927"/>
            <a:ext cx="328773" cy="32877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2292" y="1294023"/>
            <a:ext cx="343300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/>
              <a:t>Hình</a:t>
            </a:r>
            <a:r>
              <a:rPr lang="en-US" sz="2000" b="1" dirty="0"/>
              <a:t> 1, 2: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thắp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dầu</a:t>
            </a:r>
            <a:r>
              <a:rPr lang="en-US" sz="2000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82292" y="2294326"/>
            <a:ext cx="3513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Hình 3, 4: </a:t>
            </a:r>
            <a:r>
              <a:rPr lang="vi-VN" sz="2000" dirty="0"/>
              <a:t>trường học kiên cố, khang trang thay cho lớp học nhà tranh, vách đất.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459432" y="3793843"/>
            <a:ext cx="3455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Hình 5, 6: </a:t>
            </a:r>
            <a:r>
              <a:rPr lang="vi-VN" sz="2000" dirty="0"/>
              <a:t>Cầu đường hiện đại thay cho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tre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9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3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789" y="311345"/>
            <a:ext cx="827086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867" y="3672916"/>
            <a:ext cx="2041318" cy="78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453898" y="3466310"/>
            <a:ext cx="838238" cy="32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69" y="500358"/>
            <a:ext cx="827086" cy="4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2"/>
          <p:cNvPicPr preferRelativeResize="0"/>
          <p:nvPr/>
        </p:nvPicPr>
        <p:blipFill rotWithShape="1">
          <a:blip r:embed="rId4">
            <a:alphaModFix/>
          </a:blip>
          <a:srcRect r="46161"/>
          <a:stretch/>
        </p:blipFill>
        <p:spPr>
          <a:xfrm>
            <a:off x="8044972" y="1017725"/>
            <a:ext cx="1099025" cy="7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2"/>
          <p:cNvPicPr preferRelativeResize="0"/>
          <p:nvPr/>
        </p:nvPicPr>
        <p:blipFill rotWithShape="1">
          <a:blip r:embed="rId4">
            <a:alphaModFix/>
          </a:blip>
          <a:srcRect l="38845"/>
          <a:stretch/>
        </p:blipFill>
        <p:spPr>
          <a:xfrm>
            <a:off x="1" y="1655950"/>
            <a:ext cx="1064126" cy="6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ounded Rectangular Callout 44"/>
          <p:cNvSpPr/>
          <p:nvPr/>
        </p:nvSpPr>
        <p:spPr>
          <a:xfrm>
            <a:off x="2729252" y="311345"/>
            <a:ext cx="3825661" cy="606670"/>
          </a:xfrm>
          <a:prstGeom prst="wedgeRoundRectCallout">
            <a:avLst>
              <a:gd name="adj1" fmla="val -54282"/>
              <a:gd name="adj2" fmla="val 40278"/>
              <a:gd name="adj3" fmla="val 16667"/>
            </a:avLst>
          </a:prstGeom>
          <a:solidFill>
            <a:schemeClr val="accent2">
              <a:lumMod val="40000"/>
              <a:lumOff val="6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solidFill>
                  <a:srgbClr val="191919"/>
                </a:solidFill>
              </a:rPr>
              <a:t>Một</a:t>
            </a:r>
            <a:r>
              <a:rPr lang="en-US" sz="2000" b="1" dirty="0">
                <a:solidFill>
                  <a:srgbClr val="191919"/>
                </a:solidFill>
              </a:rPr>
              <a:t> </a:t>
            </a:r>
            <a:r>
              <a:rPr lang="en-US" sz="2000" b="1" dirty="0" err="1">
                <a:solidFill>
                  <a:srgbClr val="191919"/>
                </a:solidFill>
              </a:rPr>
              <a:t>số</a:t>
            </a:r>
            <a:r>
              <a:rPr lang="en-US" sz="2000" b="1" dirty="0">
                <a:solidFill>
                  <a:srgbClr val="191919"/>
                </a:solidFill>
              </a:rPr>
              <a:t> </a:t>
            </a:r>
            <a:r>
              <a:rPr lang="en-US" sz="2000" b="1" dirty="0" err="1">
                <a:solidFill>
                  <a:srgbClr val="191919"/>
                </a:solidFill>
              </a:rPr>
              <a:t>sự</a:t>
            </a:r>
            <a:r>
              <a:rPr lang="en-US" sz="2000" b="1" dirty="0">
                <a:solidFill>
                  <a:srgbClr val="191919"/>
                </a:solidFill>
              </a:rPr>
              <a:t> </a:t>
            </a:r>
            <a:r>
              <a:rPr lang="en-US" sz="2000" b="1" dirty="0" err="1">
                <a:solidFill>
                  <a:srgbClr val="191919"/>
                </a:solidFill>
              </a:rPr>
              <a:t>phát</a:t>
            </a:r>
            <a:r>
              <a:rPr lang="en-US" sz="2000" b="1" dirty="0">
                <a:solidFill>
                  <a:srgbClr val="191919"/>
                </a:solidFill>
              </a:rPr>
              <a:t> </a:t>
            </a:r>
            <a:r>
              <a:rPr lang="en-US" sz="2000" b="1" dirty="0" err="1">
                <a:solidFill>
                  <a:srgbClr val="191919"/>
                </a:solidFill>
              </a:rPr>
              <a:t>triển</a:t>
            </a:r>
            <a:r>
              <a:rPr lang="en-US" sz="2000" b="1" dirty="0">
                <a:solidFill>
                  <a:srgbClr val="191919"/>
                </a:solidFill>
              </a:rPr>
              <a:t> </a:t>
            </a:r>
            <a:r>
              <a:rPr lang="en-US" sz="2000" b="1" dirty="0" err="1">
                <a:solidFill>
                  <a:srgbClr val="191919"/>
                </a:solidFill>
              </a:rPr>
              <a:t>khác</a:t>
            </a:r>
            <a:endParaRPr lang="en-US" sz="2000" b="1" dirty="0">
              <a:solidFill>
                <a:srgbClr val="19191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r="14355"/>
          <a:stretch/>
        </p:blipFill>
        <p:spPr>
          <a:xfrm>
            <a:off x="1087020" y="1136636"/>
            <a:ext cx="2311686" cy="1923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19" y="1144281"/>
            <a:ext cx="3207253" cy="192435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770616" y="1900719"/>
            <a:ext cx="657546" cy="3287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1" y="3219046"/>
            <a:ext cx="2311686" cy="1733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26767" r="606" b="20299"/>
          <a:stretch/>
        </p:blipFill>
        <p:spPr>
          <a:xfrm>
            <a:off x="4839128" y="3174489"/>
            <a:ext cx="3205844" cy="1785548"/>
          </a:xfrm>
          <a:prstGeom prst="rect">
            <a:avLst/>
          </a:prstGeom>
        </p:spPr>
      </p:pic>
      <p:sp>
        <p:nvSpPr>
          <p:cNvPr id="52" name="Right Arrow 51"/>
          <p:cNvSpPr/>
          <p:nvPr/>
        </p:nvSpPr>
        <p:spPr>
          <a:xfrm>
            <a:off x="3770616" y="3902876"/>
            <a:ext cx="657546" cy="32877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457">
            <a:off x="411610" y="490591"/>
            <a:ext cx="3728876" cy="2237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94" y="1393844"/>
            <a:ext cx="4628187" cy="308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120">
            <a:off x="2928715" y="2750782"/>
            <a:ext cx="841321" cy="957155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94752" y="-9186"/>
            <a:ext cx="2936238" cy="205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6"/>
          <p:cNvPicPr preferRelativeResize="0"/>
          <p:nvPr/>
        </p:nvPicPr>
        <p:blipFill rotWithShape="1">
          <a:blip r:embed="rId4">
            <a:alphaModFix/>
          </a:blip>
          <a:srcRect r="-1698"/>
          <a:stretch/>
        </p:blipFill>
        <p:spPr>
          <a:xfrm>
            <a:off x="4943225" y="539500"/>
            <a:ext cx="3784875" cy="14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2955" y="236409"/>
            <a:ext cx="1642600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7038" y="2465950"/>
            <a:ext cx="19145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48" y="1848311"/>
            <a:ext cx="2329427" cy="31307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74709" y="3652508"/>
            <a:ext cx="4838371" cy="105305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C00000"/>
                </a:solidFill>
              </a:rPr>
              <a:t>Là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người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Việt</a:t>
            </a:r>
            <a:r>
              <a:rPr lang="en-US" sz="2000" dirty="0">
                <a:solidFill>
                  <a:srgbClr val="C00000"/>
                </a:solidFill>
              </a:rPr>
              <a:t> Nam, </a:t>
            </a:r>
            <a:r>
              <a:rPr lang="en-US" sz="2000" dirty="0" err="1">
                <a:solidFill>
                  <a:srgbClr val="C00000"/>
                </a:solidFill>
              </a:rPr>
              <a:t>chúng</a:t>
            </a:r>
            <a:r>
              <a:rPr lang="en-US" sz="2000" dirty="0">
                <a:solidFill>
                  <a:srgbClr val="C00000"/>
                </a:solidFill>
              </a:rPr>
              <a:t> ta </a:t>
            </a:r>
            <a:r>
              <a:rPr lang="en-US" sz="2000" dirty="0" err="1">
                <a:solidFill>
                  <a:srgbClr val="C00000"/>
                </a:solidFill>
              </a:rPr>
              <a:t>cần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tự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hào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về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sự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phát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triển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mạnh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mẽ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đó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81346" y="619439"/>
            <a:ext cx="2574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KẾT LUẬN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5026">
            <a:off x="4695080" y="2945881"/>
            <a:ext cx="252231" cy="590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5761" y="1254471"/>
            <a:ext cx="58273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Từ khi đổi mới (1986) đến nay, đất nước ta đã phát triển rất mạnh mẽ. Đời sống vật chất của người dân ngày càng no đủ, đời sống t</a:t>
            </a:r>
            <a:r>
              <a:rPr lang="en-US" sz="2000" dirty="0" err="1"/>
              <a:t>i</a:t>
            </a:r>
            <a:r>
              <a:rPr lang="vi-VN" sz="2000" dirty="0"/>
              <a:t>nh thần ngày càng phong phú.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57561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472;p44"/>
          <p:cNvSpPr txBox="1">
            <a:spLocks noGrp="1"/>
          </p:cNvSpPr>
          <p:nvPr>
            <p:ph type="title"/>
          </p:nvPr>
        </p:nvSpPr>
        <p:spPr>
          <a:xfrm>
            <a:off x="641908" y="1070033"/>
            <a:ext cx="613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Bài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2: TỰ HÀO TỔ QUỐC VIỆT NAM (3 </a:t>
            </a:r>
            <a:r>
              <a:rPr lang="en-US" sz="3600" b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)</a:t>
            </a:r>
            <a:endParaRPr sz="36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47" y="210245"/>
            <a:ext cx="2569920" cy="40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2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212" y="2348536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061" y="2917325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910" y="2348536"/>
            <a:ext cx="2046825" cy="79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3759" y="2917325"/>
            <a:ext cx="2046825" cy="790845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59"/>
          <p:cNvSpPr txBox="1"/>
          <p:nvPr/>
        </p:nvSpPr>
        <p:spPr>
          <a:xfrm flipH="1">
            <a:off x="982000" y="256311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01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2" name="Google Shape;822;p59"/>
          <p:cNvSpPr txBox="1"/>
          <p:nvPr/>
        </p:nvSpPr>
        <p:spPr>
          <a:xfrm flipH="1">
            <a:off x="2852874" y="316166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02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3" name="Google Shape;823;p59"/>
          <p:cNvSpPr txBox="1"/>
          <p:nvPr/>
        </p:nvSpPr>
        <p:spPr>
          <a:xfrm flipH="1">
            <a:off x="4723749" y="2563114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03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sp>
        <p:nvSpPr>
          <p:cNvPr id="824" name="Google Shape;824;p59"/>
          <p:cNvSpPr txBox="1"/>
          <p:nvPr/>
        </p:nvSpPr>
        <p:spPr>
          <a:xfrm flipH="1">
            <a:off x="6594623" y="3161660"/>
            <a:ext cx="1534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E6753A">
                    <a:lumMod val="75000"/>
                  </a:srgbClr>
                </a:solidFill>
                <a:ea typeface="Jua"/>
                <a:cs typeface="Jua"/>
                <a:sym typeface="Jua"/>
              </a:rPr>
              <a:t>04</a:t>
            </a:r>
            <a:endParaRPr sz="2800" b="1" dirty="0">
              <a:solidFill>
                <a:srgbClr val="E6753A">
                  <a:lumMod val="75000"/>
                </a:srgbClr>
              </a:solidFill>
              <a:ea typeface="Jua"/>
              <a:cs typeface="Jua"/>
              <a:sym typeface="Jua"/>
            </a:endParaRPr>
          </a:p>
        </p:txBody>
      </p:sp>
      <p:cxnSp>
        <p:nvCxnSpPr>
          <p:cNvPr id="829" name="Google Shape;829;p59"/>
          <p:cNvCxnSpPr>
            <a:stCxn id="821" idx="1"/>
            <a:endCxn id="822" idx="3"/>
          </p:cNvCxnSpPr>
          <p:nvPr/>
        </p:nvCxnSpPr>
        <p:spPr>
          <a:xfrm>
            <a:off x="2516800" y="2755560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0" name="Google Shape;830;p59"/>
          <p:cNvCxnSpPr>
            <a:stCxn id="822" idx="1"/>
            <a:endCxn id="823" idx="3"/>
          </p:cNvCxnSpPr>
          <p:nvPr/>
        </p:nvCxnSpPr>
        <p:spPr>
          <a:xfrm rot="10800000" flipH="1">
            <a:off x="4387674" y="2755610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1" name="Google Shape;831;p59"/>
          <p:cNvCxnSpPr>
            <a:stCxn id="823" idx="1"/>
            <a:endCxn id="824" idx="3"/>
          </p:cNvCxnSpPr>
          <p:nvPr/>
        </p:nvCxnSpPr>
        <p:spPr>
          <a:xfrm>
            <a:off x="6258549" y="2755564"/>
            <a:ext cx="336000" cy="598500"/>
          </a:xfrm>
          <a:prstGeom prst="curvedConnector3">
            <a:avLst>
              <a:gd name="adj1" fmla="val 5001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32" name="Google Shape;832;p59"/>
          <p:cNvCxnSpPr>
            <a:stCxn id="824" idx="1"/>
          </p:cNvCxnSpPr>
          <p:nvPr/>
        </p:nvCxnSpPr>
        <p:spPr>
          <a:xfrm rot="10800000" flipH="1">
            <a:off x="8129423" y="2892710"/>
            <a:ext cx="500400" cy="461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3" name="Google Shape;833;p5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308575" y="4291245"/>
            <a:ext cx="1642600" cy="63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59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7501400" y="942183"/>
            <a:ext cx="1642600" cy="63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59"/>
          <p:cNvPicPr preferRelativeResize="0"/>
          <p:nvPr/>
        </p:nvPicPr>
        <p:blipFill rotWithShape="1">
          <a:blip r:embed="rId3">
            <a:alphaModFix amt="76000"/>
          </a:blip>
          <a:srcRect l="27330"/>
          <a:stretch/>
        </p:blipFill>
        <p:spPr>
          <a:xfrm>
            <a:off x="0" y="445025"/>
            <a:ext cx="1193625" cy="634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5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n-lt"/>
              </a:rPr>
              <a:t>NỘI DUNG BÀI HỌC</a:t>
            </a:r>
            <a:endParaRPr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8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26622" y="445025"/>
            <a:ext cx="1833480" cy="10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35058" y="1769899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động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825624" y="3761084"/>
            <a:ext cx="361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Khám</a:t>
            </a:r>
            <a:r>
              <a:rPr lang="en-US" sz="2400" b="1" dirty="0"/>
              <a:t> </a:t>
            </a:r>
            <a:r>
              <a:rPr lang="en-US" sz="2400" b="1" dirty="0" err="1"/>
              <a:t>phá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328154" y="1778672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271901" y="3730449"/>
            <a:ext cx="2228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Vận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31353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" grpId="0"/>
      <p:bldP spid="822" grpId="0"/>
      <p:bldP spid="823" grpId="0"/>
      <p:bldP spid="824" grpId="0"/>
      <p:bldP spid="3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5821" y="-119615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76" y="3862376"/>
            <a:ext cx="850225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54500" y="3893107"/>
            <a:ext cx="850225" cy="107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68976" y="1098138"/>
            <a:ext cx="1289750" cy="7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47100" y="3996711"/>
            <a:ext cx="515125" cy="5772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1099336" y="1769567"/>
            <a:ext cx="6841880" cy="1305178"/>
          </a:xfrm>
          <a:prstGeom prst="roundRect">
            <a:avLst/>
          </a:prstGeom>
          <a:solidFill>
            <a:srgbClr val="FFC8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72440" y="1820051"/>
            <a:ext cx="6768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vi-VN" sz="2400" dirty="0"/>
              <a:t> cùng lắng nghe và hát theo giai điệu của bài hát </a:t>
            </a:r>
            <a:r>
              <a:rPr lang="en-US" sz="2400" dirty="0"/>
              <a:t>“</a:t>
            </a:r>
            <a:r>
              <a:rPr lang="vi-VN" sz="2400" b="1" i="1" dirty="0">
                <a:solidFill>
                  <a:srgbClr val="C00000"/>
                </a:solidFill>
              </a:rPr>
              <a:t>Việt Nam</a:t>
            </a:r>
            <a:r>
              <a:rPr lang="en-US" sz="2400" b="1" i="1" dirty="0">
                <a:solidFill>
                  <a:srgbClr val="C00000"/>
                </a:solidFill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</a:rPr>
              <a:t>ơi</a:t>
            </a:r>
            <a:r>
              <a:rPr lang="en-US" sz="2400" dirty="0"/>
              <a:t>”</a:t>
            </a:r>
            <a:r>
              <a:rPr lang="vi-VN" sz="2400" dirty="0"/>
              <a:t> (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Thuyên</a:t>
            </a:r>
            <a:r>
              <a:rPr lang="en-US" sz="2400" dirty="0"/>
              <a:t> An</a:t>
            </a:r>
            <a:r>
              <a:rPr lang="vi-VN" sz="2400" dirty="0"/>
              <a:t>).</a:t>
            </a:r>
            <a:endParaRPr lang="en-US" sz="2400" dirty="0"/>
          </a:p>
        </p:txBody>
      </p:sp>
      <p:sp>
        <p:nvSpPr>
          <p:cNvPr id="8" name="Pentagon 7"/>
          <p:cNvSpPr/>
          <p:nvPr/>
        </p:nvSpPr>
        <p:spPr>
          <a:xfrm>
            <a:off x="0" y="339047"/>
            <a:ext cx="2311685" cy="553172"/>
          </a:xfrm>
          <a:prstGeom prst="homePlat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Việt-Nam-Ơi-Full-HD-_Official-MV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7103" y="472234"/>
            <a:ext cx="1237525" cy="12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889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1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821" y="-119615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76" y="3862376"/>
            <a:ext cx="850225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500" y="3893107"/>
            <a:ext cx="850225" cy="107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8976" y="1098138"/>
            <a:ext cx="1289750" cy="7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7100" y="3996711"/>
            <a:ext cx="515125" cy="5772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1958727" y="1726058"/>
            <a:ext cx="5222910" cy="1726059"/>
          </a:xfrm>
          <a:prstGeom prst="roundRect">
            <a:avLst/>
          </a:prstGeom>
          <a:solidFill>
            <a:srgbClr val="FFC8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1645" y="1860197"/>
            <a:ext cx="48391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000" dirty="0"/>
              <a:t>Bài hát thể hiện sự tự hào về điều gì?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000" dirty="0"/>
              <a:t>Chia sẻ cảm xúc của em sau khi lắng nghe và hát bài hát.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55" y="731306"/>
            <a:ext cx="849218" cy="8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39" y="1030547"/>
            <a:ext cx="14822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7344" y="200719"/>
            <a:ext cx="14822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1777" y="4142987"/>
            <a:ext cx="148222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207692" y="267631"/>
            <a:ext cx="1833480" cy="10115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Pentagon 64"/>
          <p:cNvSpPr/>
          <p:nvPr/>
        </p:nvSpPr>
        <p:spPr>
          <a:xfrm>
            <a:off x="1" y="339047"/>
            <a:ext cx="2208944" cy="534256"/>
          </a:xfrm>
          <a:prstGeom prst="homePlat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KHÁM PHÁ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706" y="1079151"/>
            <a:ext cx="6986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1.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hiểu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vẻ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đẹp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đất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, con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Việt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Nam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706" y="1651851"/>
            <a:ext cx="4263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a. </a:t>
            </a:r>
            <a:r>
              <a:rPr lang="en-US" sz="2000" b="1" i="1" dirty="0" err="1">
                <a:solidFill>
                  <a:srgbClr val="C00000"/>
                </a:solidFill>
              </a:rPr>
              <a:t>Vẻ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đẹp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của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đất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nước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Việt</a:t>
            </a:r>
            <a:r>
              <a:rPr lang="en-US" sz="2000" b="1" i="1" dirty="0">
                <a:solidFill>
                  <a:srgbClr val="C00000"/>
                </a:solidFill>
              </a:rPr>
              <a:t> Nam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76764" y="2290781"/>
            <a:ext cx="3123343" cy="67809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Thảo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luận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theo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nhóm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39"/>
          <a:stretch/>
        </p:blipFill>
        <p:spPr>
          <a:xfrm>
            <a:off x="-7139" y="2224551"/>
            <a:ext cx="4014058" cy="295064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006919" y="3280293"/>
            <a:ext cx="4520632" cy="839158"/>
          </a:xfrm>
          <a:prstGeom prst="wedgeRoundRectCallout">
            <a:avLst>
              <a:gd name="adj1" fmla="val -54511"/>
              <a:gd name="adj2" fmla="val 3686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Quan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sát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Hình</a:t>
            </a:r>
            <a:r>
              <a:rPr lang="en-US" sz="2000" dirty="0">
                <a:solidFill>
                  <a:srgbClr val="000000"/>
                </a:solidFill>
              </a:rPr>
              <a:t> 1 - 6 SGK </a:t>
            </a:r>
            <a:r>
              <a:rPr lang="en-US" sz="2000" dirty="0" err="1">
                <a:solidFill>
                  <a:srgbClr val="000000"/>
                </a:solidFill>
              </a:rPr>
              <a:t>trang</a:t>
            </a:r>
            <a:r>
              <a:rPr lang="en-US" sz="2000" dirty="0">
                <a:solidFill>
                  <a:srgbClr val="000000"/>
                </a:solidFill>
              </a:rPr>
              <a:t> 9, 10.</a:t>
            </a:r>
          </a:p>
        </p:txBody>
      </p:sp>
    </p:spTree>
    <p:extLst>
      <p:ext uri="{BB962C8B-B14F-4D97-AF65-F5344CB8AC3E}">
        <p14:creationId xmlns:p14="http://schemas.microsoft.com/office/powerpoint/2010/main" val="2352834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/>
      <p:bldP spid="3" grpId="0"/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8448" cy="227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76" y="1684962"/>
            <a:ext cx="4061824" cy="3458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61152" y="2632720"/>
            <a:ext cx="34058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0" y="2510496"/>
            <a:ext cx="777090" cy="712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1850" y="613880"/>
            <a:ext cx="716352" cy="8108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5597" y="-24673"/>
            <a:ext cx="2936238" cy="205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6"/>
          <p:cNvPicPr preferRelativeResize="0"/>
          <p:nvPr/>
        </p:nvPicPr>
        <p:blipFill rotWithShape="1">
          <a:blip r:embed="rId4">
            <a:alphaModFix/>
          </a:blip>
          <a:srcRect r="-1698"/>
          <a:stretch/>
        </p:blipFill>
        <p:spPr>
          <a:xfrm>
            <a:off x="4943225" y="539500"/>
            <a:ext cx="3784875" cy="14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2955" y="236409"/>
            <a:ext cx="1642600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3214" y="2761893"/>
            <a:ext cx="1472669" cy="1458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3" y="1745569"/>
            <a:ext cx="2329427" cy="31307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23716" y="1604187"/>
            <a:ext cx="5654264" cy="188671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Hãy kể thêm những vẻ đẹp khác của đất nước Việt Nam và chia sẻ cảm xúc của em trước những vẻ đẹp đó.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1369" y="1003294"/>
            <a:ext cx="295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Hoạt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động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cặp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đôi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46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6622" y="445025"/>
            <a:ext cx="1833480" cy="10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9047" y="332010"/>
            <a:ext cx="2496620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 </a:t>
            </a:r>
            <a:r>
              <a:rPr lang="en-US" sz="2000" dirty="0" err="1"/>
              <a:t>Đà</a:t>
            </a:r>
            <a:r>
              <a:rPr lang="en-US" sz="2000" dirty="0"/>
              <a:t> </a:t>
            </a:r>
            <a:r>
              <a:rPr lang="en-US" sz="2000" dirty="0" err="1"/>
              <a:t>Nẵng</a:t>
            </a:r>
            <a:endParaRPr lang="en-US" sz="2000" dirty="0"/>
          </a:p>
        </p:txBody>
      </p:sp>
    </p:spTree>
  </p:cSld>
  <p:clrMapOvr>
    <a:masterClrMapping/>
  </p:clrMapOvr>
  <p:transition spd="slow">
    <p:plus/>
  </p:transition>
</p:sld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571</Words>
  <Application>Microsoft Office PowerPoint</Application>
  <PresentationFormat>On-screen Show (16:9)</PresentationFormat>
  <Paragraphs>54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Quicksand Medium</vt:lpstr>
      <vt:lpstr>Wingdings</vt:lpstr>
      <vt:lpstr>Nunito Light</vt:lpstr>
      <vt:lpstr>Jua</vt:lpstr>
      <vt:lpstr>PT Sans</vt:lpstr>
      <vt:lpstr>Arial</vt:lpstr>
      <vt:lpstr>Roboto Condensed Light</vt:lpstr>
      <vt:lpstr>Science Subject for Elementary - 5th Grade: Water &amp; Earth by Slidesgo</vt:lpstr>
      <vt:lpstr>1_Science Subject for Elementary - 5th Grade: Water &amp; Earth by Slidesgo</vt:lpstr>
      <vt:lpstr>CHÀO MỪNG CÁC EM  ĐẾN VỚI TIẾT HỌC HÔM NAY!</vt:lpstr>
      <vt:lpstr>Bài 2: TỰ HÀO TỔ QUỐC VIỆT NAM (3 Tiết)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Subject for Elementary: Water &amp; Earth </dc:title>
  <dc:creator>User</dc:creator>
  <cp:lastModifiedBy>Administrator</cp:lastModifiedBy>
  <cp:revision>36</cp:revision>
  <dcterms:modified xsi:type="dcterms:W3CDTF">2025-09-22T09:34:56Z</dcterms:modified>
</cp:coreProperties>
</file>