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6" r:id="rId3"/>
    <p:sldId id="258"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65"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Nunito Sans Regular"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5.svg"/><Relationship Id="rId18" Type="http://schemas.openxmlformats.org/officeDocument/2006/relationships/image" Target="../media/image9.png"/><Relationship Id="rId3" Type="http://schemas.openxmlformats.org/officeDocument/2006/relationships/image" Target="../media/image98.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8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7.svg"/><Relationship Id="rId5" Type="http://schemas.openxmlformats.org/officeDocument/2006/relationships/image" Target="../media/image100.svg"/><Relationship Id="rId15" Type="http://schemas.openxmlformats.org/officeDocument/2006/relationships/image" Target="../media/image96.svg"/><Relationship Id="rId10" Type="http://schemas.openxmlformats.org/officeDocument/2006/relationships/image" Target="../media/image5.png"/><Relationship Id="rId19"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4.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4.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4.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3" Type="http://schemas.openxmlformats.org/officeDocument/2006/relationships/image" Target="../media/image28.png"/><Relationship Id="rId3" Type="http://schemas.openxmlformats.org/officeDocument/2006/relationships/image" Target="../media/image4.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3" Type="http://schemas.openxmlformats.org/officeDocument/2006/relationships/image" Target="../media/image29.png"/><Relationship Id="rId3" Type="http://schemas.openxmlformats.org/officeDocument/2006/relationships/image" Target="../media/image4.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3" Type="http://schemas.openxmlformats.org/officeDocument/2006/relationships/image" Target="../media/image30.png"/><Relationship Id="rId3" Type="http://schemas.openxmlformats.org/officeDocument/2006/relationships/image" Target="../media/image4.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 Id="rId14" Type="http://schemas.openxmlformats.org/officeDocument/2006/relationships/image" Target="../media/image106.svg"/></Relationships>
</file>

<file path=ppt/slides/_rels/slide17.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41.svg"/><Relationship Id="rId8" Type="http://schemas.openxmlformats.org/officeDocument/2006/relationships/image" Target="../media/image74.svg"/><Relationship Id="rId3" Type="http://schemas.openxmlformats.org/officeDocument/2006/relationships/image" Target="../media/image4.svg"/><Relationship Id="rId21" Type="http://schemas.openxmlformats.org/officeDocument/2006/relationships/image" Target="../media/image4.png"/><Relationship Id="rId12" Type="http://schemas.openxmlformats.org/officeDocument/2006/relationships/image" Target="../media/image16.png"/><Relationship Id="rId17" Type="http://schemas.openxmlformats.org/officeDocument/2006/relationships/image" Target="../media/image19.png"/><Relationship Id="rId2" Type="http://schemas.openxmlformats.org/officeDocument/2006/relationships/image" Target="../media/image3.png"/><Relationship Id="rId16" Type="http://schemas.openxmlformats.org/officeDocument/2006/relationships/image" Target="../media/image10.svg"/><Relationship Id="rId20" Type="http://schemas.openxmlformats.org/officeDocument/2006/relationships/image" Target="../media/image57.sv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9.svg"/><Relationship Id="rId5" Type="http://schemas.openxmlformats.org/officeDocument/2006/relationships/image" Target="../media/image76.svg"/><Relationship Id="rId15" Type="http://schemas.openxmlformats.org/officeDocument/2006/relationships/image" Target="../media/image12.svg"/><Relationship Id="rId10" Type="http://schemas.openxmlformats.org/officeDocument/2006/relationships/image" Target="../media/image18.png"/><Relationship Id="rId19"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0.sv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5.svg"/><Relationship Id="rId18" Type="http://schemas.openxmlformats.org/officeDocument/2006/relationships/image" Target="../media/image9.png"/><Relationship Id="rId3" Type="http://schemas.openxmlformats.org/officeDocument/2006/relationships/image" Target="../media/image98.svg"/><Relationship Id="rId7" Type="http://schemas.openxmlformats.org/officeDocument/2006/relationships/image" Target="../media/image4.svg"/><Relationship Id="rId12" Type="http://schemas.openxmlformats.org/officeDocument/2006/relationships/image" Target="../media/image6.png"/><Relationship Id="rId17" Type="http://schemas.openxmlformats.org/officeDocument/2006/relationships/image" Target="../media/image8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7.svg"/><Relationship Id="rId5" Type="http://schemas.openxmlformats.org/officeDocument/2006/relationships/image" Target="../media/image100.svg"/><Relationship Id="rId15" Type="http://schemas.openxmlformats.org/officeDocument/2006/relationships/image" Target="../media/image96.svg"/><Relationship Id="rId10" Type="http://schemas.openxmlformats.org/officeDocument/2006/relationships/image" Target="../media/image5.png"/><Relationship Id="rId19"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4.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svg"/><Relationship Id="rId1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6.svg"/><Relationship Id="rId2" Type="http://schemas.openxmlformats.org/officeDocument/2006/relationships/image" Target="../media/image10.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2.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18" Type="http://schemas.openxmlformats.org/officeDocument/2006/relationships/image" Target="../media/image12.png"/><Relationship Id="rId26" Type="http://schemas.openxmlformats.org/officeDocument/2006/relationships/image" Target="../media/image20.png"/><Relationship Id="rId21" Type="http://schemas.openxmlformats.org/officeDocument/2006/relationships/image" Target="../media/image39.svg"/><Relationship Id="rId17" Type="http://schemas.openxmlformats.org/officeDocument/2006/relationships/image" Target="../media/image37.svg"/><Relationship Id="rId25" Type="http://schemas.openxmlformats.org/officeDocument/2006/relationships/image" Target="../media/image41.svg"/><Relationship Id="rId2" Type="http://schemas.openxmlformats.org/officeDocument/2006/relationships/image" Target="../media/image17.png"/><Relationship Id="rId16" Type="http://schemas.openxmlformats.org/officeDocument/2006/relationships/image" Target="../media/image5.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19.pn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4.svg"/><Relationship Id="rId23" Type="http://schemas.openxmlformats.org/officeDocument/2006/relationships/image" Target="../media/image16.svg"/><Relationship Id="rId28" Type="http://schemas.openxmlformats.org/officeDocument/2006/relationships/image" Target="../media/image21.png"/><Relationship Id="rId19" Type="http://schemas.openxmlformats.org/officeDocument/2006/relationships/image" Target="../media/image10.svg"/><Relationship Id="rId22" Type="http://schemas.openxmlformats.org/officeDocument/2006/relationships/image" Target="../media/image15.png"/><Relationship Id="rId27" Type="http://schemas.openxmlformats.org/officeDocument/2006/relationships/image" Target="../media/image43.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5" Type="http://schemas.openxmlformats.org/officeDocument/2006/relationships/image" Target="../media/image26.png"/><Relationship Id="rId10" Type="http://schemas.openxmlformats.org/officeDocument/2006/relationships/image" Target="../media/image14.svg"/><Relationship Id="rId4" Type="http://schemas.openxmlformats.org/officeDocument/2006/relationships/image" Target="../media/image22.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6.png"/><Relationship Id="rId3" Type="http://schemas.openxmlformats.org/officeDocument/2006/relationships/image" Target="../media/image4.svg"/><Relationship Id="rId7" Type="http://schemas.openxmlformats.org/officeDocument/2006/relationships/image" Target="../media/image18.svg"/><Relationship Id="rId12" Type="http://schemas.openxmlformats.org/officeDocument/2006/relationships/image" Target="../media/image2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png"/><Relationship Id="rId5" Type="http://schemas.openxmlformats.org/officeDocument/2006/relationships/image" Target="../media/image20.svg"/><Relationship Id="rId10" Type="http://schemas.openxmlformats.org/officeDocument/2006/relationships/image" Target="../media/image14.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20816" y="6031920"/>
            <a:ext cx="11246369" cy="589432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36659" y="-885922"/>
            <a:ext cx="5487184" cy="484929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419209" y="-1059310"/>
            <a:ext cx="6569748" cy="51960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1616" y="3548761"/>
            <a:ext cx="1215320" cy="12424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767184" y="906442"/>
            <a:ext cx="1236980" cy="126457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7933" flipH="1">
            <a:off x="16004164" y="3228878"/>
            <a:ext cx="1490918" cy="149091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84635">
            <a:off x="15942679" y="6130960"/>
            <a:ext cx="702910" cy="668404"/>
          </a:xfrm>
          <a:prstGeom prst="rect">
            <a:avLst/>
          </a:prstGeom>
        </p:spPr>
      </p:pic>
      <p:sp>
        <p:nvSpPr>
          <p:cNvPr id="10" name="TextBox 10"/>
          <p:cNvSpPr txBox="1"/>
          <p:nvPr/>
        </p:nvSpPr>
        <p:spPr>
          <a:xfrm>
            <a:off x="2295688" y="2377666"/>
            <a:ext cx="13672082" cy="3323987"/>
          </a:xfrm>
          <a:prstGeom prst="rect">
            <a:avLst/>
          </a:prstGeom>
        </p:spPr>
        <p:txBody>
          <a:bodyPr wrap="square" lIns="0" tIns="0" rIns="0" bIns="0" rtlCol="0" anchor="t">
            <a:spAutoFit/>
          </a:bodyPr>
          <a:lstStyle/>
          <a:p>
            <a:pPr marL="0" lvl="0" indent="0" algn="ctr">
              <a:lnSpc>
                <a:spcPct val="150000"/>
              </a:lnSpc>
            </a:pPr>
            <a:r>
              <a:rPr lang="vi-VN" sz="7200" b="1" dirty="0" smtClean="0">
                <a:solidFill>
                  <a:srgbClr val="5E3023"/>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5E3023"/>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17976">
            <a:off x="1720191" y="6021385"/>
            <a:ext cx="668756" cy="746076"/>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04409">
            <a:off x="1494523" y="1682024"/>
            <a:ext cx="599647" cy="570210"/>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flipV="1">
            <a:off x="-31444" y="665061"/>
            <a:ext cx="968916" cy="9689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6066"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9" name="Rectangle 8"/>
          <p:cNvSpPr/>
          <p:nvPr/>
        </p:nvSpPr>
        <p:spPr>
          <a:xfrm>
            <a:off x="6153828" y="1531276"/>
            <a:ext cx="6157455" cy="1002710"/>
          </a:xfrm>
          <a:prstGeom prst="rect">
            <a:avLst/>
          </a:prstGeom>
        </p:spPr>
        <p:txBody>
          <a:bodyPr wrap="none">
            <a:spAutoFit/>
          </a:bodyPr>
          <a:lstStyle/>
          <a:p>
            <a:pPr algn="ctr">
              <a:lnSpc>
                <a:spcPct val="150000"/>
              </a:lnSpc>
              <a:spcBef>
                <a:spcPts val="800"/>
              </a:spcBef>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ĐỘI VIÊN TƯƠNG LAI</a:t>
            </a:r>
            <a:endParaRPr lang="en-US" sz="4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055319" y="2533986"/>
            <a:ext cx="15364138" cy="5909310"/>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	Cả lớp đã ngồi xuống, còn cô giáo đang dịu dàng nhìn Linh.</a:t>
            </a:r>
          </a:p>
          <a:p>
            <a:pPr lvl="1" algn="just">
              <a:lnSpc>
                <a:spcPct val="150000"/>
              </a:lnSpc>
            </a:pPr>
            <a:r>
              <a:rPr lang="vi-VN" sz="4200" dirty="0">
                <a:solidFill>
                  <a:srgbClr val="000000"/>
                </a:solidFill>
                <a:ea typeface="Calibri" panose="020F0502020204030204" pitchFamily="34" charset="0"/>
                <a:cs typeface="Arial" panose="020B0604020202020204" pitchFamily="34" charset="0"/>
              </a:rPr>
              <a:t>- Em gặp chuyện gì phải không?</a:t>
            </a:r>
          </a:p>
          <a:p>
            <a:pPr lvl="1" algn="just">
              <a:lnSpc>
                <a:spcPct val="150000"/>
              </a:lnSpc>
            </a:pPr>
            <a:r>
              <a:rPr lang="vi-VN" sz="4200" dirty="0">
                <a:solidFill>
                  <a:srgbClr val="000000"/>
                </a:solidFill>
                <a:ea typeface="Calibri" panose="020F0502020204030204" pitchFamily="34" charset="0"/>
                <a:cs typeface="Arial" panose="020B0604020202020204" pitchFamily="34" charset="0"/>
              </a:rPr>
              <a:t>- Em… tờ đơn của em bị bẩn, em cố viết lại nên…</a:t>
            </a:r>
          </a:p>
          <a:p>
            <a:pPr lvl="1" algn="just">
              <a:lnSpc>
                <a:spcPct val="150000"/>
              </a:lnSpc>
            </a:pPr>
            <a:r>
              <a:rPr lang="vi-VN" sz="4200" dirty="0">
                <a:solidFill>
                  <a:srgbClr val="000000"/>
                </a:solidFill>
                <a:ea typeface="Calibri" panose="020F0502020204030204" pitchFamily="34" charset="0"/>
                <a:cs typeface="Arial" panose="020B0604020202020204" pitchFamily="34" charset="0"/>
              </a:rPr>
              <a:t>Vừa nói, Linh vừa đưa hai tờ đơn cho cô. Cô giáo cầm lấy hai tờ đơn, nhìn chăm chú. Linh lo quá: “Liệu đi học muộn thì có được kết nạp Đội nữa không?”</a:t>
            </a:r>
          </a:p>
        </p:txBody>
      </p:sp>
    </p:spTree>
    <p:extLst>
      <p:ext uri="{BB962C8B-B14F-4D97-AF65-F5344CB8AC3E}">
        <p14:creationId xmlns:p14="http://schemas.microsoft.com/office/powerpoint/2010/main" val="2056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6066"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9" name="Rectangle 8"/>
          <p:cNvSpPr/>
          <p:nvPr/>
        </p:nvSpPr>
        <p:spPr>
          <a:xfrm>
            <a:off x="6153828" y="1531276"/>
            <a:ext cx="6157455" cy="1002710"/>
          </a:xfrm>
          <a:prstGeom prst="rect">
            <a:avLst/>
          </a:prstGeom>
        </p:spPr>
        <p:txBody>
          <a:bodyPr wrap="none">
            <a:spAutoFit/>
          </a:bodyPr>
          <a:lstStyle/>
          <a:p>
            <a:pPr algn="ctr">
              <a:lnSpc>
                <a:spcPct val="150000"/>
              </a:lnSpc>
              <a:spcBef>
                <a:spcPts val="800"/>
              </a:spcBef>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ĐỘI VIÊN TƯƠNG LAI</a:t>
            </a:r>
            <a:endParaRPr lang="en-US" sz="4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891070" y="2533986"/>
            <a:ext cx="14568129" cy="6878806"/>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	Cô cười, như hiểu được suy nghĩ của Linh:</a:t>
            </a:r>
          </a:p>
          <a:p>
            <a:pPr algn="just">
              <a:lnSpc>
                <a:spcPct val="150000"/>
              </a:lnSpc>
            </a:pPr>
            <a:r>
              <a:rPr lang="vi-VN" sz="4200" dirty="0">
                <a:solidFill>
                  <a:srgbClr val="000000"/>
                </a:solidFill>
                <a:ea typeface="Calibri" panose="020F0502020204030204" pitchFamily="34" charset="0"/>
                <a:cs typeface="Arial" panose="020B0604020202020204" pitchFamily="34" charset="0"/>
              </a:rPr>
              <a:t>Cô thấy em viết tờ đơn mới còn đẹp hơn cả tờ trước đấy. Nhưng sắp thành đội viên rồi, em nhớ cần gương mẫu hơn và đi học đúng giờ nhé. Bây giờ thì vào lớp đi em.</a:t>
            </a:r>
          </a:p>
          <a:p>
            <a:pPr algn="just">
              <a:lnSpc>
                <a:spcPct val="150000"/>
              </a:lnSpc>
            </a:pPr>
            <a:r>
              <a:rPr lang="vi-VN" sz="4200" dirty="0">
                <a:solidFill>
                  <a:srgbClr val="000000"/>
                </a:solidFill>
                <a:ea typeface="Calibri" panose="020F0502020204030204" pitchFamily="34" charset="0"/>
                <a:cs typeface="Arial" panose="020B0604020202020204" pitchFamily="34" charset="0"/>
              </a:rPr>
              <a:t>Nghe cô nói, Linh bất ngờ quá. Nhìn cô tươi cười, Linh vui vẻ đáp lời cô:</a:t>
            </a:r>
          </a:p>
          <a:p>
            <a:pPr lvl="1" algn="just">
              <a:lnSpc>
                <a:spcPct val="150000"/>
              </a:lnSpc>
            </a:pPr>
            <a:r>
              <a:rPr lang="vi-VN" sz="4200" dirty="0">
                <a:solidFill>
                  <a:srgbClr val="000000"/>
                </a:solidFill>
                <a:ea typeface="Calibri" panose="020F0502020204030204" pitchFamily="34" charset="0"/>
                <a:cs typeface="Arial" panose="020B0604020202020204" pitchFamily="34" charset="0"/>
              </a:rPr>
              <a:t>- Em cảm ơn cô ạ.</a:t>
            </a:r>
          </a:p>
        </p:txBody>
      </p:sp>
    </p:spTree>
    <p:extLst>
      <p:ext uri="{BB962C8B-B14F-4D97-AF65-F5344CB8AC3E}">
        <p14:creationId xmlns:p14="http://schemas.microsoft.com/office/powerpoint/2010/main" val="92496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6066"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t="8872" b="2448"/>
          <a:stretch/>
        </p:blipFill>
        <p:spPr>
          <a:xfrm>
            <a:off x="4123728" y="2689481"/>
            <a:ext cx="9794845" cy="7162800"/>
          </a:xfrm>
          <a:prstGeom prst="rect">
            <a:avLst/>
          </a:prstGeom>
        </p:spPr>
      </p:pic>
      <p:sp>
        <p:nvSpPr>
          <p:cNvPr id="9" name="Rectangle 8"/>
          <p:cNvSpPr/>
          <p:nvPr/>
        </p:nvSpPr>
        <p:spPr>
          <a:xfrm>
            <a:off x="2567411" y="1474935"/>
            <a:ext cx="13532872" cy="830997"/>
          </a:xfrm>
          <a:prstGeom prst="rect">
            <a:avLst/>
          </a:prstGeom>
        </p:spPr>
        <p:txBody>
          <a:bodyPr wrap="none">
            <a:spAutoFit/>
          </a:bodyPr>
          <a:lstStyle/>
          <a:p>
            <a:r>
              <a:rPr lang="en-US" sz="48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en-US"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đọc câu </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hỏi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dưới</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mỗi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trả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lời</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câu hỏi.</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5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26066"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71265" y="303952"/>
            <a:ext cx="3407597" cy="1584533"/>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t="8872" r="48655" b="46595"/>
          <a:stretch/>
        </p:blipFill>
        <p:spPr>
          <a:xfrm>
            <a:off x="2023999" y="1719263"/>
            <a:ext cx="6358448" cy="4547733"/>
          </a:xfrm>
          <a:prstGeom prst="rect">
            <a:avLst/>
          </a:prstGeom>
        </p:spPr>
      </p:pic>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49284" t="9078" r="-629" b="48514"/>
          <a:stretch/>
        </p:blipFill>
        <p:spPr>
          <a:xfrm>
            <a:off x="9643296" y="1714500"/>
            <a:ext cx="6358448" cy="4552495"/>
          </a:xfrm>
          <a:prstGeom prst="rect">
            <a:avLst/>
          </a:prstGeom>
        </p:spPr>
      </p:pic>
      <p:sp>
        <p:nvSpPr>
          <p:cNvPr id="6" name="Rectangle 5"/>
          <p:cNvSpPr/>
          <p:nvPr/>
        </p:nvSpPr>
        <p:spPr>
          <a:xfrm>
            <a:off x="1852970" y="6542422"/>
            <a:ext cx="6529477" cy="2169825"/>
          </a:xfrm>
          <a:prstGeom prst="rect">
            <a:avLst/>
          </a:prstGeom>
        </p:spPr>
        <p:txBody>
          <a:bodyPr wrap="square">
            <a:spAutoFit/>
          </a:bodyPr>
          <a:lstStyle/>
          <a:p>
            <a:pPr algn="just">
              <a:lnSpc>
                <a:spcPct val="150000"/>
              </a:lnSpc>
            </a:pP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Tờ</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xin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vào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của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bị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trai</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làm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bẩn</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8926654" y="6542422"/>
            <a:ext cx="7791732" cy="3208571"/>
          </a:xfrm>
          <a:prstGeom prst="rect">
            <a:avLst/>
          </a:prstGeom>
        </p:spPr>
        <p:txBody>
          <a:bodyPr wrap="square">
            <a:spAutoFit/>
          </a:bodyPr>
          <a:lstStyle/>
          <a:p>
            <a:pPr algn="just">
              <a:lnSpc>
                <a:spcPct val="150000"/>
              </a:lnSpc>
            </a:pPr>
            <a:r>
              <a:rPr lang="vi-VN" sz="4500" dirty="0">
                <a:solidFill>
                  <a:srgbClr val="000000"/>
                </a:solidFill>
                <a:ea typeface="Calibri" panose="020F0502020204030204" pitchFamily="34" charset="0"/>
                <a:cs typeface="Arial" panose="020B0604020202020204" pitchFamily="34" charset="0"/>
              </a:rPr>
              <a:t>Linh đã viết lại một tờ đơn mới để tờ đơn xin vào Đội được sạch đẹp hơn.</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7749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out)">
                                      <p:cBhvr>
                                        <p:cTn id="15" dur="500"/>
                                        <p:tgtEl>
                                          <p:spTgt spid="12"/>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ou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0354" y="7742278"/>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71265" y="303952"/>
            <a:ext cx="3407597" cy="1584533"/>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l="1231" t="53025" r="48928" b="2442"/>
          <a:stretch/>
        </p:blipFill>
        <p:spPr>
          <a:xfrm>
            <a:off x="2133600" y="1719263"/>
            <a:ext cx="6172200" cy="4547733"/>
          </a:xfrm>
          <a:prstGeom prst="rect">
            <a:avLst/>
          </a:prstGeom>
        </p:spPr>
      </p:pic>
      <p:sp>
        <p:nvSpPr>
          <p:cNvPr id="6" name="Rectangle 5"/>
          <p:cNvSpPr/>
          <p:nvPr/>
        </p:nvSpPr>
        <p:spPr>
          <a:xfrm>
            <a:off x="1305259" y="6407520"/>
            <a:ext cx="7367230" cy="3208571"/>
          </a:xfrm>
          <a:prstGeom prst="rect">
            <a:avLst/>
          </a:prstGeom>
        </p:spPr>
        <p:txBody>
          <a:bodyPr wrap="square">
            <a:spAutoFit/>
          </a:bodyPr>
          <a:lstStyle/>
          <a:p>
            <a:pPr algn="just">
              <a:lnSpc>
                <a:spcPct val="150000"/>
              </a:lnSpc>
            </a:pPr>
            <a:r>
              <a:rPr lang="vi-VN" sz="4500" dirty="0">
                <a:solidFill>
                  <a:srgbClr val="000000"/>
                </a:solidFill>
                <a:ea typeface="Calibri" panose="020F0502020204030204" pitchFamily="34" charset="0"/>
                <a:cs typeface="Arial" panose="020B0604020202020204" pitchFamily="34" charset="0"/>
              </a:rPr>
              <a:t>Vì viết lại đơn xin vào Đội mà Linh muộn học. Điều đó khiến Linh cảm thấy xấu hổ.</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9387622" y="6415375"/>
            <a:ext cx="7987047" cy="3208571"/>
          </a:xfrm>
          <a:prstGeom prst="rect">
            <a:avLst/>
          </a:prstGeom>
        </p:spPr>
        <p:txBody>
          <a:bodyPr wrap="square">
            <a:spAutoFit/>
          </a:bodyPr>
          <a:lstStyle/>
          <a:p>
            <a:pPr algn="just">
              <a:lnSpc>
                <a:spcPct val="150000"/>
              </a:lnSpc>
            </a:pPr>
            <a:r>
              <a:rPr lang="vi-VN" sz="4500" dirty="0">
                <a:solidFill>
                  <a:srgbClr val="000000"/>
                </a:solidFill>
                <a:ea typeface="Calibri" panose="020F0502020204030204" pitchFamily="34" charset="0"/>
                <a:cs typeface="Arial" panose="020B0604020202020204" pitchFamily="34" charset="0"/>
              </a:rPr>
              <a:t>Linh </a:t>
            </a:r>
            <a:r>
              <a:rPr lang="vi-VN" sz="4500" dirty="0" smtClean="0">
                <a:solidFill>
                  <a:srgbClr val="000000"/>
                </a:solidFill>
                <a:ea typeface="Calibri" panose="020F0502020204030204" pitchFamily="34" charset="0"/>
                <a:cs typeface="Arial" panose="020B0604020202020204" pitchFamily="34" charset="0"/>
              </a:rPr>
              <a:t>thấy vui </a:t>
            </a:r>
            <a:r>
              <a:rPr lang="vi-VN" sz="4500" dirty="0">
                <a:solidFill>
                  <a:srgbClr val="000000"/>
                </a:solidFill>
                <a:ea typeface="Calibri" panose="020F0502020204030204" pitchFamily="34" charset="0"/>
                <a:cs typeface="Arial" panose="020B0604020202020204" pitchFamily="34" charset="0"/>
              </a:rPr>
              <a:t>vì cô giáo không trách mắng mà </a:t>
            </a:r>
            <a:r>
              <a:rPr lang="vi-VN" sz="4500" dirty="0" smtClean="0">
                <a:solidFill>
                  <a:srgbClr val="000000"/>
                </a:solidFill>
                <a:ea typeface="Calibri" panose="020F0502020204030204" pitchFamily="34" charset="0"/>
                <a:cs typeface="Arial" panose="020B0604020202020204" pitchFamily="34" charset="0"/>
              </a:rPr>
              <a:t>hiểu </a:t>
            </a:r>
            <a:r>
              <a:rPr lang="vi-VN" sz="4500" dirty="0">
                <a:solidFill>
                  <a:srgbClr val="000000"/>
                </a:solidFill>
                <a:ea typeface="Calibri" panose="020F0502020204030204" pitchFamily="34" charset="0"/>
                <a:cs typeface="Arial" panose="020B0604020202020204" pitchFamily="34" charset="0"/>
              </a:rPr>
              <a:t>cho Linh và nhắc nhở Linh nhẹ nhàng.</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rotWithShape="1">
          <a:blip r:embed="rId13">
            <a:extLst>
              <a:ext uri="{28A0092B-C50C-407E-A947-70E740481C1C}">
                <a14:useLocalDpi xmlns:a14="http://schemas.microsoft.com/office/drawing/2010/main" val="0"/>
              </a:ext>
            </a:extLst>
          </a:blip>
          <a:srcRect l="49727" t="53025" r="432" b="2442"/>
          <a:stretch/>
        </p:blipFill>
        <p:spPr>
          <a:xfrm>
            <a:off x="10093669" y="1719263"/>
            <a:ext cx="6172200" cy="4547733"/>
          </a:xfrm>
          <a:prstGeom prst="rect">
            <a:avLst/>
          </a:prstGeom>
        </p:spPr>
      </p:pic>
    </p:spTree>
    <p:extLst>
      <p:ext uri="{BB962C8B-B14F-4D97-AF65-F5344CB8AC3E}">
        <p14:creationId xmlns:p14="http://schemas.microsoft.com/office/powerpoint/2010/main" val="13325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out)">
                                      <p:cBhvr>
                                        <p:cTn id="15" dur="500"/>
                                        <p:tgtEl>
                                          <p:spTgt spid="15"/>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ou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0354" y="7742278"/>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sp>
        <p:nvSpPr>
          <p:cNvPr id="7" name="TextBox 7"/>
          <p:cNvSpPr txBox="1"/>
          <p:nvPr/>
        </p:nvSpPr>
        <p:spPr>
          <a:xfrm>
            <a:off x="3124199" y="510725"/>
            <a:ext cx="12598744" cy="1923604"/>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2. Dựa </a:t>
            </a:r>
            <a:r>
              <a:rPr lang="vi-VN" sz="5200" b="1" dirty="0">
                <a:solidFill>
                  <a:srgbClr val="5E3023"/>
                </a:solidFill>
              </a:rPr>
              <a:t>vào tranh và câu hỏi gợi ý, kể lại câu chuyện Đội viên tương lai</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71265" y="303952"/>
            <a:ext cx="3407597" cy="1584533"/>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97632" y="2439091"/>
            <a:ext cx="7851877" cy="7683207"/>
          </a:xfrm>
          <a:prstGeom prst="rect">
            <a:avLst/>
          </a:prstGeom>
        </p:spPr>
      </p:pic>
    </p:spTree>
    <p:extLst>
      <p:ext uri="{BB962C8B-B14F-4D97-AF65-F5344CB8AC3E}">
        <p14:creationId xmlns:p14="http://schemas.microsoft.com/office/powerpoint/2010/main" val="115084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40354" y="7742278"/>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sp>
        <p:nvSpPr>
          <p:cNvPr id="7" name="TextBox 7"/>
          <p:cNvSpPr txBox="1"/>
          <p:nvPr/>
        </p:nvSpPr>
        <p:spPr>
          <a:xfrm>
            <a:off x="3124199" y="510725"/>
            <a:ext cx="12598744" cy="873124"/>
          </a:xfrm>
          <a:prstGeom prst="rect">
            <a:avLst/>
          </a:prstGeom>
        </p:spPr>
        <p:txBody>
          <a:bodyPr wrap="square" lIns="0" tIns="0" rIns="0" bIns="0" rtlCol="0" anchor="t">
            <a:spAutoFit/>
          </a:bodyPr>
          <a:lstStyle/>
          <a:p>
            <a:pPr lvl="0" algn="ctr">
              <a:lnSpc>
                <a:spcPts val="7500"/>
              </a:lnSpc>
              <a:spcBef>
                <a:spcPct val="0"/>
              </a:spcBef>
            </a:pPr>
            <a:r>
              <a:rPr lang="vi-VN" sz="5200" b="1" dirty="0" smtClean="0">
                <a:solidFill>
                  <a:srgbClr val="5E3023"/>
                </a:solidFill>
              </a:rPr>
              <a:t>3. </a:t>
            </a:r>
            <a:r>
              <a:rPr lang="vi-VN" sz="5200" b="1" dirty="0">
                <a:solidFill>
                  <a:srgbClr val="5E3023"/>
                </a:solidFill>
              </a:rPr>
              <a:t>Đóng vai Linh và xử lí tình huống</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71265" y="303952"/>
            <a:ext cx="3407597" cy="1584533"/>
          </a:xfrm>
          <a:prstGeom prst="rect">
            <a:avLst/>
          </a:prstGeom>
        </p:spPr>
      </p:pic>
      <p:sp>
        <p:nvSpPr>
          <p:cNvPr id="6" name="Rectangle 5"/>
          <p:cNvSpPr/>
          <p:nvPr/>
        </p:nvSpPr>
        <p:spPr>
          <a:xfrm>
            <a:off x="2773005" y="1435360"/>
            <a:ext cx="12701885" cy="2171428"/>
          </a:xfrm>
          <a:prstGeom prst="rect">
            <a:avLst/>
          </a:prstGeom>
        </p:spPr>
        <p:txBody>
          <a:bodyPr wrap="square">
            <a:spAutoFit/>
          </a:bodyPr>
          <a:lstStyle/>
          <a:p>
            <a:pPr algn="just">
              <a:lnSpc>
                <a:spcPct val="150000"/>
              </a:lnSpc>
            </a:pP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khi phát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tờ</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bị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bẩn</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i="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en-US" sz="4800" i="1" dirty="0">
                <a:solidFill>
                  <a:srgbClr val="000000"/>
                </a:solidFill>
                <a:latin typeface="Arial" panose="020B0604020202020204" pitchFamily="34" charset="0"/>
                <a:ea typeface="Calibri" panose="020F0502020204030204" pitchFamily="34" charset="0"/>
                <a:cs typeface="Arial" panose="020B0604020202020204" pitchFamily="34" charset="0"/>
              </a:rPr>
              <a:t> sẽ làm thế nào?</a:t>
            </a:r>
            <a:endParaRPr lang="en-US" sz="4800" i="1" dirty="0">
              <a:latin typeface="Arial" panose="020B0604020202020204" pitchFamily="34" charset="0"/>
              <a:cs typeface="Arial" panose="020B0604020202020204" pitchFamily="34" charset="0"/>
            </a:endParaRPr>
          </a:p>
        </p:txBody>
      </p:sp>
      <p:pic>
        <p:nvPicPr>
          <p:cNvPr id="12"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257800" y="3693751"/>
            <a:ext cx="6989283" cy="6360248"/>
          </a:xfrm>
          <a:prstGeom prst="rect">
            <a:avLst/>
          </a:prstGeom>
        </p:spPr>
      </p:pic>
    </p:spTree>
    <p:extLst>
      <p:ext uri="{BB962C8B-B14F-4D97-AF65-F5344CB8AC3E}">
        <p14:creationId xmlns:p14="http://schemas.microsoft.com/office/powerpoint/2010/main" val="22219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sp>
        <p:nvSpPr>
          <p:cNvPr id="2" name="TextBox 2"/>
          <p:cNvSpPr txBox="1"/>
          <p:nvPr/>
        </p:nvSpPr>
        <p:spPr>
          <a:xfrm>
            <a:off x="1278481" y="1606075"/>
            <a:ext cx="6040487" cy="2945678"/>
          </a:xfrm>
          <a:prstGeom prst="rect">
            <a:avLst/>
          </a:prstGeom>
        </p:spPr>
        <p:txBody>
          <a:bodyPr lIns="0" tIns="0" rIns="0" bIns="0" rtlCol="0" anchor="t">
            <a:spAutoFit/>
          </a:bodyPr>
          <a:lstStyle/>
          <a:p>
            <a:pPr marL="0" lvl="0" indent="0" algn="ctr">
              <a:lnSpc>
                <a:spcPct val="135000"/>
              </a:lnSpc>
              <a:spcBef>
                <a:spcPct val="0"/>
              </a:spcBef>
            </a:pPr>
            <a:r>
              <a:rPr lang="vi-VN" sz="7500" b="1" dirty="0" smtClean="0">
                <a:solidFill>
                  <a:srgbClr val="FF0000"/>
                </a:solidFill>
                <a:latin typeface="Arial" panose="020B0604020202020204" pitchFamily="34" charset="0"/>
                <a:cs typeface="Arial" panose="020B0604020202020204" pitchFamily="34" charset="0"/>
              </a:rPr>
              <a:t>CỦNG CỐ, DẶN DÒ</a:t>
            </a:r>
            <a:endParaRPr lang="en-US" sz="7500" b="1" u="none" dirty="0">
              <a:solidFill>
                <a:srgbClr val="FF0000"/>
              </a:solidFill>
              <a:latin typeface="Arial" panose="020B0604020202020204" pitchFamily="34" charset="0"/>
              <a:cs typeface="Arial" panose="020B0604020202020204" pitchFamily="34" charset="0"/>
            </a:endParaRPr>
          </a:p>
        </p:txBody>
      </p:sp>
      <p:grpSp>
        <p:nvGrpSpPr>
          <p:cNvPr id="3" name="Group 3"/>
          <p:cNvGrpSpPr/>
          <p:nvPr/>
        </p:nvGrpSpPr>
        <p:grpSpPr>
          <a:xfrm>
            <a:off x="7363108" y="2033360"/>
            <a:ext cx="10744200" cy="2445019"/>
            <a:chOff x="0" y="0"/>
            <a:chExt cx="13480836" cy="3300935"/>
          </a:xfrm>
          <a:solidFill>
            <a:schemeClr val="bg1"/>
          </a:solidFill>
        </p:grpSpPr>
        <p:sp>
          <p:nvSpPr>
            <p:cNvPr id="4" name="Freeform 4"/>
            <p:cNvSpPr/>
            <p:nvPr/>
          </p:nvSpPr>
          <p:spPr>
            <a:xfrm>
              <a:off x="0" y="0"/>
              <a:ext cx="13480836" cy="3399995"/>
            </a:xfrm>
            <a:custGeom>
              <a:avLst/>
              <a:gdLst/>
              <a:ahLst/>
              <a:cxnLst/>
              <a:rect l="l" t="t" r="r" b="b"/>
              <a:pathLst>
                <a:path w="13480836" h="3399995">
                  <a:moveTo>
                    <a:pt x="12858536" y="2829765"/>
                  </a:moveTo>
                  <a:cubicBezTo>
                    <a:pt x="12858536" y="2823415"/>
                    <a:pt x="12859807" y="2818335"/>
                    <a:pt x="12859807" y="2810715"/>
                  </a:cubicBezTo>
                  <a:lnTo>
                    <a:pt x="12859807" y="490220"/>
                  </a:lnTo>
                  <a:cubicBezTo>
                    <a:pt x="12859807" y="220980"/>
                    <a:pt x="12650257" y="0"/>
                    <a:pt x="12393716" y="0"/>
                  </a:cubicBezTo>
                  <a:lnTo>
                    <a:pt x="467360" y="0"/>
                  </a:lnTo>
                  <a:cubicBezTo>
                    <a:pt x="210820" y="0"/>
                    <a:pt x="0" y="220980"/>
                    <a:pt x="0" y="490220"/>
                  </a:cubicBezTo>
                  <a:lnTo>
                    <a:pt x="0" y="2810715"/>
                  </a:lnTo>
                  <a:cubicBezTo>
                    <a:pt x="0" y="3079955"/>
                    <a:pt x="209550" y="3300935"/>
                    <a:pt x="466090" y="3300935"/>
                  </a:cubicBezTo>
                  <a:lnTo>
                    <a:pt x="12392446" y="3300935"/>
                  </a:lnTo>
                  <a:cubicBezTo>
                    <a:pt x="12505476" y="3300935"/>
                    <a:pt x="12609616" y="3257755"/>
                    <a:pt x="12689626" y="3187905"/>
                  </a:cubicBezTo>
                  <a:cubicBezTo>
                    <a:pt x="12820436" y="3259025"/>
                    <a:pt x="13132856" y="3399995"/>
                    <a:pt x="13479566" y="3192985"/>
                  </a:cubicBezTo>
                  <a:cubicBezTo>
                    <a:pt x="13480836" y="3192985"/>
                    <a:pt x="13168416" y="3194255"/>
                    <a:pt x="12858536" y="2829765"/>
                  </a:cubicBezTo>
                  <a:lnTo>
                    <a:pt x="12858536" y="2829765"/>
                  </a:lnTo>
                  <a:close/>
                </a:path>
              </a:pathLst>
            </a:custGeom>
            <a:grp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06635">
            <a:off x="298555" y="7781291"/>
            <a:ext cx="8659771" cy="6849091"/>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3093" y="4886210"/>
            <a:ext cx="6108933" cy="5119105"/>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752880">
            <a:off x="327330" y="1546242"/>
            <a:ext cx="659519" cy="1939760"/>
          </a:xfrm>
          <a:prstGeom prst="rect">
            <a:avLst/>
          </a:prstGeom>
        </p:spPr>
      </p:pic>
      <p:pic>
        <p:nvPicPr>
          <p:cNvPr id="23" name="Picture 2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51111" y="841177"/>
            <a:ext cx="677589" cy="692702"/>
          </a:xfrm>
          <a:prstGeom prst="rect">
            <a:avLst/>
          </a:prstGeom>
        </p:spPr>
      </p:pic>
      <p:pic>
        <p:nvPicPr>
          <p:cNvPr id="24"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24860" y="8833656"/>
            <a:ext cx="6986738" cy="1563283"/>
          </a:xfrm>
          <a:prstGeom prst="rect">
            <a:avLst/>
          </a:prstGeom>
        </p:spPr>
      </p:pic>
      <p:pic>
        <p:nvPicPr>
          <p:cNvPr id="25"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331730">
            <a:off x="826304" y="741595"/>
            <a:ext cx="992635" cy="1107402"/>
          </a:xfrm>
          <a:prstGeom prst="rect">
            <a:avLst/>
          </a:prstGeom>
        </p:spPr>
      </p:pic>
      <p:pic>
        <p:nvPicPr>
          <p:cNvPr id="26"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509671">
            <a:off x="17244935" y="-128703"/>
            <a:ext cx="659519" cy="1939760"/>
          </a:xfrm>
          <a:prstGeom prst="rect">
            <a:avLst/>
          </a:prstGeom>
        </p:spPr>
      </p:pic>
      <p:pic>
        <p:nvPicPr>
          <p:cNvPr id="27" name="Picture 1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526844">
            <a:off x="8465216" y="680287"/>
            <a:ext cx="1357568" cy="1357568"/>
          </a:xfrm>
          <a:prstGeom prst="rect">
            <a:avLst/>
          </a:prstGeom>
        </p:spPr>
      </p:pic>
      <p:pic>
        <p:nvPicPr>
          <p:cNvPr id="28" name="Picture 1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486881">
            <a:off x="14978958" y="811306"/>
            <a:ext cx="704570" cy="669982"/>
          </a:xfrm>
          <a:prstGeom prst="rect">
            <a:avLst/>
          </a:prstGeom>
        </p:spPr>
      </p:pic>
      <p:pic>
        <p:nvPicPr>
          <p:cNvPr id="2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211014" y="595868"/>
            <a:ext cx="1142845" cy="1168336"/>
          </a:xfrm>
          <a:prstGeom prst="rect">
            <a:avLst/>
          </a:prstGeom>
        </p:spPr>
      </p:pic>
      <p:sp>
        <p:nvSpPr>
          <p:cNvPr id="30" name="TextBox 29"/>
          <p:cNvSpPr txBox="1"/>
          <p:nvPr/>
        </p:nvSpPr>
        <p:spPr>
          <a:xfrm>
            <a:off x="7682908" y="2161855"/>
            <a:ext cx="9586199" cy="2169825"/>
          </a:xfrm>
          <a:prstGeom prst="rect">
            <a:avLst/>
          </a:prstGeom>
          <a:noFill/>
        </p:spPr>
        <p:txBody>
          <a:bodyPr wrap="square" rtlCol="0">
            <a:spAutoFit/>
          </a:bodyPr>
          <a:lstStyle/>
          <a:p>
            <a:pPr algn="just">
              <a:lnSpc>
                <a:spcPct val="150000"/>
              </a:lnSpc>
            </a:pPr>
            <a:r>
              <a:rPr lang="vi-VN" sz="4500" dirty="0" smtClean="0"/>
              <a:t>Em về nhà kể lại chuyện </a:t>
            </a:r>
            <a:r>
              <a:rPr lang="vi-VN" sz="4500" b="1" i="1" dirty="0" smtClean="0"/>
              <a:t>Đội viên tương lai </a:t>
            </a:r>
            <a:r>
              <a:rPr lang="vi-VN" sz="4500" dirty="0" smtClean="0"/>
              <a:t>cho người thân lắng nghe.</a:t>
            </a:r>
            <a:endParaRPr lang="en-US" sz="4500" dirty="0"/>
          </a:p>
        </p:txBody>
      </p:sp>
      <p:grpSp>
        <p:nvGrpSpPr>
          <p:cNvPr id="31" name="Group 3"/>
          <p:cNvGrpSpPr/>
          <p:nvPr/>
        </p:nvGrpSpPr>
        <p:grpSpPr>
          <a:xfrm>
            <a:off x="7363108" y="5216375"/>
            <a:ext cx="10744200" cy="2445019"/>
            <a:chOff x="0" y="0"/>
            <a:chExt cx="13480836" cy="3300935"/>
          </a:xfrm>
          <a:solidFill>
            <a:schemeClr val="bg1"/>
          </a:solidFill>
        </p:grpSpPr>
        <p:sp>
          <p:nvSpPr>
            <p:cNvPr id="32" name="Freeform 4"/>
            <p:cNvSpPr/>
            <p:nvPr/>
          </p:nvSpPr>
          <p:spPr>
            <a:xfrm>
              <a:off x="0" y="0"/>
              <a:ext cx="13480836" cy="3399995"/>
            </a:xfrm>
            <a:custGeom>
              <a:avLst/>
              <a:gdLst/>
              <a:ahLst/>
              <a:cxnLst/>
              <a:rect l="l" t="t" r="r" b="b"/>
              <a:pathLst>
                <a:path w="13480836" h="3399995">
                  <a:moveTo>
                    <a:pt x="12858536" y="2829765"/>
                  </a:moveTo>
                  <a:cubicBezTo>
                    <a:pt x="12858536" y="2823415"/>
                    <a:pt x="12859807" y="2818335"/>
                    <a:pt x="12859807" y="2810715"/>
                  </a:cubicBezTo>
                  <a:lnTo>
                    <a:pt x="12859807" y="490220"/>
                  </a:lnTo>
                  <a:cubicBezTo>
                    <a:pt x="12859807" y="220980"/>
                    <a:pt x="12650257" y="0"/>
                    <a:pt x="12393716" y="0"/>
                  </a:cubicBezTo>
                  <a:lnTo>
                    <a:pt x="467360" y="0"/>
                  </a:lnTo>
                  <a:cubicBezTo>
                    <a:pt x="210820" y="0"/>
                    <a:pt x="0" y="220980"/>
                    <a:pt x="0" y="490220"/>
                  </a:cubicBezTo>
                  <a:lnTo>
                    <a:pt x="0" y="2810715"/>
                  </a:lnTo>
                  <a:cubicBezTo>
                    <a:pt x="0" y="3079955"/>
                    <a:pt x="209550" y="3300935"/>
                    <a:pt x="466090" y="3300935"/>
                  </a:cubicBezTo>
                  <a:lnTo>
                    <a:pt x="12392446" y="3300935"/>
                  </a:lnTo>
                  <a:cubicBezTo>
                    <a:pt x="12505476" y="3300935"/>
                    <a:pt x="12609616" y="3257755"/>
                    <a:pt x="12689626" y="3187905"/>
                  </a:cubicBezTo>
                  <a:cubicBezTo>
                    <a:pt x="12820436" y="3259025"/>
                    <a:pt x="13132856" y="3399995"/>
                    <a:pt x="13479566" y="3192985"/>
                  </a:cubicBezTo>
                  <a:cubicBezTo>
                    <a:pt x="13480836" y="3192985"/>
                    <a:pt x="13168416" y="3194255"/>
                    <a:pt x="12858536" y="2829765"/>
                  </a:cubicBezTo>
                  <a:lnTo>
                    <a:pt x="12858536" y="2829765"/>
                  </a:lnTo>
                  <a:close/>
                </a:path>
              </a:pathLst>
            </a:custGeom>
            <a:grpFill/>
          </p:spPr>
        </p:sp>
      </p:grpSp>
      <p:sp>
        <p:nvSpPr>
          <p:cNvPr id="33" name="TextBox 32"/>
          <p:cNvSpPr txBox="1"/>
          <p:nvPr/>
        </p:nvSpPr>
        <p:spPr>
          <a:xfrm>
            <a:off x="7682908" y="5344870"/>
            <a:ext cx="9586199" cy="2057999"/>
          </a:xfrm>
          <a:prstGeom prst="rect">
            <a:avLst/>
          </a:prstGeom>
          <a:noFill/>
        </p:spPr>
        <p:txBody>
          <a:bodyPr wrap="square" rtlCol="0">
            <a:spAutoFit/>
          </a:bodyPr>
          <a:lstStyle/>
          <a:p>
            <a:pPr algn="just">
              <a:lnSpc>
                <a:spcPct val="150000"/>
              </a:lnSpc>
            </a:pPr>
            <a:r>
              <a:rPr lang="vi-VN" sz="4500" dirty="0" smtClean="0"/>
              <a:t>Đọc và chuẩn bị trước nội dung bài </a:t>
            </a:r>
            <a:r>
              <a:rPr lang="vi-VN" sz="4500" b="1" i="1" dirty="0" smtClean="0"/>
              <a:t>tiết 3 – Viết.</a:t>
            </a:r>
            <a:endParaRPr lang="en-US" sz="4500" b="1" i="1"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20816" y="6031920"/>
            <a:ext cx="11246369" cy="589432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836659" y="-885922"/>
            <a:ext cx="5487184" cy="484929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2419209" y="-1059310"/>
            <a:ext cx="6569748" cy="5196073"/>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41616" y="3548761"/>
            <a:ext cx="1215320" cy="12424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767184" y="906442"/>
            <a:ext cx="1236980" cy="1264571"/>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97933" flipH="1">
            <a:off x="16004164" y="3228878"/>
            <a:ext cx="1490918" cy="149091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84635">
            <a:off x="15942679" y="6130960"/>
            <a:ext cx="702910" cy="668404"/>
          </a:xfrm>
          <a:prstGeom prst="rect">
            <a:avLst/>
          </a:prstGeom>
        </p:spPr>
      </p:pic>
      <p:sp>
        <p:nvSpPr>
          <p:cNvPr id="10" name="TextBox 10"/>
          <p:cNvSpPr txBox="1"/>
          <p:nvPr/>
        </p:nvSpPr>
        <p:spPr>
          <a:xfrm>
            <a:off x="2295688" y="2377666"/>
            <a:ext cx="13672082" cy="3118674"/>
          </a:xfrm>
          <a:prstGeom prst="rect">
            <a:avLst/>
          </a:prstGeom>
        </p:spPr>
        <p:txBody>
          <a:bodyPr wrap="square" lIns="0" tIns="0" rIns="0" bIns="0" rtlCol="0" anchor="t">
            <a:spAutoFit/>
          </a:bodyPr>
          <a:lstStyle/>
          <a:p>
            <a:pPr marL="0" lvl="0" indent="0" algn="ctr">
              <a:lnSpc>
                <a:spcPct val="150000"/>
              </a:lnSpc>
            </a:pPr>
            <a:r>
              <a:rPr lang="vi-VN" sz="7200" b="1" dirty="0" smtClean="0">
                <a:solidFill>
                  <a:srgbClr val="5E3023"/>
                </a:solidFill>
                <a:latin typeface="Arial" panose="020B0604020202020204" pitchFamily="34" charset="0"/>
                <a:cs typeface="Arial" panose="020B0604020202020204" pitchFamily="34" charset="0"/>
              </a:rPr>
              <a:t>CẢM ƠN CÁC EM ĐÃ </a:t>
            </a:r>
          </a:p>
          <a:p>
            <a:pPr marL="0" lvl="0" indent="0" algn="ctr">
              <a:lnSpc>
                <a:spcPct val="150000"/>
              </a:lnSpc>
            </a:pPr>
            <a:r>
              <a:rPr lang="vi-VN" sz="7200" b="1" dirty="0" smtClean="0">
                <a:solidFill>
                  <a:srgbClr val="5E3023"/>
                </a:solidFill>
                <a:latin typeface="Arial" panose="020B0604020202020204" pitchFamily="34" charset="0"/>
                <a:cs typeface="Arial" panose="020B0604020202020204" pitchFamily="34" charset="0"/>
              </a:rPr>
              <a:t>LẮNG NGHE BÀI GIẢNG!</a:t>
            </a:r>
            <a:endParaRPr lang="en-US" sz="7200" b="1" u="none" dirty="0">
              <a:solidFill>
                <a:srgbClr val="5E3023"/>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17976">
            <a:off x="1720191" y="6021385"/>
            <a:ext cx="668756" cy="746076"/>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04409">
            <a:off x="1494523" y="1682024"/>
            <a:ext cx="599647" cy="570210"/>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flipV="1">
            <a:off x="-31444" y="665061"/>
            <a:ext cx="968916" cy="968916"/>
          </a:xfrm>
          <a:prstGeom prst="rect">
            <a:avLst/>
          </a:prstGeom>
        </p:spPr>
      </p:pic>
    </p:spTree>
    <p:extLst>
      <p:ext uri="{BB962C8B-B14F-4D97-AF65-F5344CB8AC3E}">
        <p14:creationId xmlns:p14="http://schemas.microsoft.com/office/powerpoint/2010/main" val="183903637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sp>
        <p:nvSpPr>
          <p:cNvPr id="2" name="TextBox 2"/>
          <p:cNvSpPr txBox="1"/>
          <p:nvPr/>
        </p:nvSpPr>
        <p:spPr>
          <a:xfrm>
            <a:off x="1812035" y="3752536"/>
            <a:ext cx="14866288" cy="1692771"/>
          </a:xfrm>
          <a:prstGeom prst="rect">
            <a:avLst/>
          </a:prstGeom>
        </p:spPr>
        <p:txBody>
          <a:bodyPr wrap="square" lIns="0" tIns="0" rIns="0" bIns="0" rtlCol="0" anchor="t">
            <a:spAutoFit/>
          </a:bodyPr>
          <a:lstStyle/>
          <a:p>
            <a:pPr algn="ctr"/>
            <a:r>
              <a:rPr lang="vi-VN" sz="11000" b="1" dirty="0" smtClean="0">
                <a:solidFill>
                  <a:srgbClr val="5E3023"/>
                </a:solidFill>
                <a:latin typeface="Arial" panose="020B0604020202020204" pitchFamily="34" charset="0"/>
                <a:cs typeface="Arial" panose="020B0604020202020204" pitchFamily="34" charset="0"/>
              </a:rPr>
              <a:t>ĐỘI VIÊN TƯƠNG LAI</a:t>
            </a:r>
            <a:endParaRPr lang="en-US" sz="11000" b="1" dirty="0">
              <a:solidFill>
                <a:srgbClr val="5E3023"/>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14547" y="6904131"/>
            <a:ext cx="9221050" cy="349716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025939">
            <a:off x="15019116" y="178706"/>
            <a:ext cx="5270649" cy="4168604"/>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592908" flipH="1" flipV="1">
            <a:off x="-2320134" y="43268"/>
            <a:ext cx="5724514" cy="275817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45221" y="1638030"/>
            <a:ext cx="1366814" cy="136681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884216">
            <a:off x="15948876" y="1060955"/>
            <a:ext cx="655368" cy="192755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31730">
            <a:off x="15057428" y="5855757"/>
            <a:ext cx="1147506" cy="1280179"/>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083449" y="5952809"/>
            <a:ext cx="1067869" cy="109168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194110">
            <a:off x="3602447" y="866853"/>
            <a:ext cx="1117361" cy="1062509"/>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979775" flipH="1" flipV="1">
            <a:off x="13637274" y="1024578"/>
            <a:ext cx="836624" cy="79555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4066411" y="8929396"/>
            <a:ext cx="7237673" cy="1619429"/>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14645465" y="9191222"/>
            <a:ext cx="4897332" cy="1095778"/>
          </a:xfrm>
          <a:prstGeom prst="rect">
            <a:avLst/>
          </a:prstGeom>
        </p:spPr>
      </p:pic>
      <p:sp>
        <p:nvSpPr>
          <p:cNvPr id="14" name="TextBox 14"/>
          <p:cNvSpPr txBox="1"/>
          <p:nvPr/>
        </p:nvSpPr>
        <p:spPr>
          <a:xfrm>
            <a:off x="4869919" y="1998254"/>
            <a:ext cx="8510306" cy="984885"/>
          </a:xfrm>
          <a:prstGeom prst="rect">
            <a:avLst/>
          </a:prstGeom>
        </p:spPr>
        <p:txBody>
          <a:bodyPr wrap="square" lIns="0" tIns="0" rIns="0" bIns="0" rtlCol="0" anchor="t">
            <a:spAutoFit/>
          </a:bodyPr>
          <a:lstStyle/>
          <a:p>
            <a:pPr algn="ctr"/>
            <a:r>
              <a:rPr lang="vi-VN" sz="6400" b="1" dirty="0" smtClean="0">
                <a:solidFill>
                  <a:srgbClr val="FF0000"/>
                </a:solidFill>
              </a:rPr>
              <a:t>Tiết 2 – NÓI VÀ NGHE</a:t>
            </a:r>
            <a:endParaRPr lang="en-US" sz="6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sp>
        <p:nvSpPr>
          <p:cNvPr id="2" name="TextBox 2"/>
          <p:cNvSpPr txBox="1"/>
          <p:nvPr/>
        </p:nvSpPr>
        <p:spPr>
          <a:xfrm>
            <a:off x="4915688" y="1298841"/>
            <a:ext cx="8356190" cy="1000125"/>
          </a:xfrm>
          <a:prstGeom prst="rect">
            <a:avLst/>
          </a:prstGeom>
        </p:spPr>
        <p:txBody>
          <a:bodyPr wrap="square" lIns="0" tIns="0" rIns="0" bIns="0" rtlCol="0" anchor="t">
            <a:spAutoFit/>
          </a:bodyPr>
          <a:lstStyle/>
          <a:p>
            <a:pPr marL="0" lvl="0" indent="0" algn="ctr">
              <a:lnSpc>
                <a:spcPts val="7500"/>
              </a:lnSpc>
            </a:pPr>
            <a:r>
              <a:rPr lang="vi-VN" sz="6400" b="1" dirty="0" smtClean="0">
                <a:solidFill>
                  <a:srgbClr val="FF0000"/>
                </a:solidFill>
              </a:rPr>
              <a:t>NỘI DUNG BÀI HỌC</a:t>
            </a:r>
            <a:endParaRPr lang="en-US" sz="6400" b="1" dirty="0">
              <a:solidFill>
                <a:srgbClr val="FF0000"/>
              </a:solidFill>
            </a:endParaRPr>
          </a:p>
        </p:txBody>
      </p:sp>
      <p:grpSp>
        <p:nvGrpSpPr>
          <p:cNvPr id="3" name="Group 3"/>
          <p:cNvGrpSpPr/>
          <p:nvPr/>
        </p:nvGrpSpPr>
        <p:grpSpPr>
          <a:xfrm>
            <a:off x="1752600" y="2776762"/>
            <a:ext cx="14811230" cy="5934836"/>
            <a:chOff x="0" y="0"/>
            <a:chExt cx="4081635" cy="2038325"/>
          </a:xfrm>
          <a:solidFill>
            <a:schemeClr val="bg1"/>
          </a:solidFill>
        </p:grpSpPr>
        <p:sp>
          <p:nvSpPr>
            <p:cNvPr id="4" name="Freeform 4"/>
            <p:cNvSpPr/>
            <p:nvPr/>
          </p:nvSpPr>
          <p:spPr>
            <a:xfrm>
              <a:off x="0" y="0"/>
              <a:ext cx="4081635" cy="2038326"/>
            </a:xfrm>
            <a:custGeom>
              <a:avLst/>
              <a:gdLst/>
              <a:ahLst/>
              <a:cxnLst/>
              <a:rect l="l" t="t" r="r" b="b"/>
              <a:pathLst>
                <a:path w="4081635" h="2038326">
                  <a:moveTo>
                    <a:pt x="3957175" y="2038325"/>
                  </a:moveTo>
                  <a:lnTo>
                    <a:pt x="124460" y="2038325"/>
                  </a:lnTo>
                  <a:cubicBezTo>
                    <a:pt x="55880" y="2038325"/>
                    <a:pt x="0" y="1982445"/>
                    <a:pt x="0" y="1913865"/>
                  </a:cubicBezTo>
                  <a:lnTo>
                    <a:pt x="0" y="124460"/>
                  </a:lnTo>
                  <a:cubicBezTo>
                    <a:pt x="0" y="55880"/>
                    <a:pt x="55880" y="0"/>
                    <a:pt x="124460" y="0"/>
                  </a:cubicBezTo>
                  <a:lnTo>
                    <a:pt x="3957175" y="0"/>
                  </a:lnTo>
                  <a:cubicBezTo>
                    <a:pt x="4025755" y="0"/>
                    <a:pt x="4081635" y="55880"/>
                    <a:pt x="4081635" y="124460"/>
                  </a:cubicBezTo>
                  <a:lnTo>
                    <a:pt x="4081635" y="1913866"/>
                  </a:lnTo>
                  <a:cubicBezTo>
                    <a:pt x="4081635" y="1982445"/>
                    <a:pt x="4025755" y="2038326"/>
                    <a:pt x="3957175" y="2038326"/>
                  </a:cubicBezTo>
                  <a:close/>
                </a:path>
              </a:pathLst>
            </a:custGeom>
            <a:grp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71878" y="633245"/>
            <a:ext cx="1424426" cy="1331191"/>
          </a:xfrm>
          <a:prstGeom prst="rect">
            <a:avLst/>
          </a:prstGeom>
        </p:spPr>
      </p:pic>
      <p:sp>
        <p:nvSpPr>
          <p:cNvPr id="12" name="TextBox 12"/>
          <p:cNvSpPr txBox="1"/>
          <p:nvPr/>
        </p:nvSpPr>
        <p:spPr>
          <a:xfrm>
            <a:off x="7846439" y="5151314"/>
            <a:ext cx="2494688" cy="398455"/>
          </a:xfrm>
          <a:prstGeom prst="rect">
            <a:avLst/>
          </a:prstGeom>
        </p:spPr>
        <p:txBody>
          <a:bodyPr lIns="0" tIns="0" rIns="0" bIns="0" rtlCol="0" anchor="t">
            <a:spAutoFit/>
          </a:bodyPr>
          <a:lstStyle/>
          <a:p>
            <a:pPr marL="0" lvl="0" indent="0" algn="ctr">
              <a:lnSpc>
                <a:spcPts val="3082"/>
              </a:lnSpc>
            </a:pPr>
            <a:r>
              <a:rPr lang="en-US" sz="2802">
                <a:solidFill>
                  <a:srgbClr val="FFFFFF"/>
                </a:solidFill>
                <a:latin typeface="Nunito Sans Regular"/>
              </a:rPr>
              <a:t>Discuss</a:t>
            </a: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754808">
            <a:off x="-3683109" y="21163"/>
            <a:ext cx="5901821" cy="4667804"/>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23105" y="2546411"/>
            <a:ext cx="999656" cy="1021953"/>
          </a:xfrm>
          <a:prstGeom prst="rect">
            <a:avLst/>
          </a:prstGeom>
        </p:spPr>
      </p:pic>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924859">
            <a:off x="16151709" y="6269655"/>
            <a:ext cx="5284319" cy="4179416"/>
          </a:xfrm>
          <a:prstGeom prst="rect">
            <a:avLst/>
          </a:prstGeom>
        </p:spPr>
      </p:pic>
      <p:pic>
        <p:nvPicPr>
          <p:cNvPr id="20" name="Picture 2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100000">
            <a:off x="16505045" y="8204426"/>
            <a:ext cx="591946" cy="1741018"/>
          </a:xfrm>
          <a:prstGeom prst="rect">
            <a:avLst/>
          </a:prstGeom>
        </p:spPr>
      </p:pic>
      <p:pic>
        <p:nvPicPr>
          <p:cNvPr id="21" name="Picture 2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801018" y="6623064"/>
            <a:ext cx="916564" cy="937008"/>
          </a:xfrm>
          <a:prstGeom prst="rect">
            <a:avLst/>
          </a:prstGeom>
        </p:spPr>
      </p:pic>
      <p:pic>
        <p:nvPicPr>
          <p:cNvPr id="22" name="Picture 22"/>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685547">
            <a:off x="418269" y="9216052"/>
            <a:ext cx="604869" cy="575176"/>
          </a:xfrm>
          <a:prstGeom prst="rect">
            <a:avLst/>
          </a:prstGeom>
        </p:spPr>
      </p:pic>
      <p:pic>
        <p:nvPicPr>
          <p:cNvPr id="23" name="Picture 2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735801" flipH="1" flipV="1">
            <a:off x="1036258" y="8120108"/>
            <a:ext cx="1173006" cy="1173006"/>
          </a:xfrm>
          <a:prstGeom prst="rect">
            <a:avLst/>
          </a:prstGeom>
        </p:spPr>
      </p:pic>
      <p:pic>
        <p:nvPicPr>
          <p:cNvPr id="24" name="Picture 2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rot="-1725408">
            <a:off x="16580654" y="953766"/>
            <a:ext cx="1094368" cy="917280"/>
          </a:xfrm>
          <a:prstGeom prst="rect">
            <a:avLst/>
          </a:prstGeom>
        </p:spPr>
      </p:pic>
      <p:pic>
        <p:nvPicPr>
          <p:cNvPr id="25" name="Picture 9"/>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19441" y="986825"/>
            <a:ext cx="1296247" cy="1331191"/>
          </a:xfrm>
          <a:prstGeom prst="rect">
            <a:avLst/>
          </a:prstGeom>
        </p:spPr>
      </p:pic>
      <p:sp>
        <p:nvSpPr>
          <p:cNvPr id="26" name="Rectangle 25"/>
          <p:cNvSpPr/>
          <p:nvPr/>
        </p:nvSpPr>
        <p:spPr>
          <a:xfrm>
            <a:off x="2461749" y="3253710"/>
            <a:ext cx="13700883" cy="4893647"/>
          </a:xfrm>
          <a:prstGeom prst="rect">
            <a:avLst/>
          </a:prstGeom>
        </p:spPr>
        <p:txBody>
          <a:bodyPr wrap="square">
            <a:spAutoFit/>
          </a:bodyPr>
          <a:lstStyle/>
          <a:p>
            <a:pPr marL="914400" indent="-914400" algn="just">
              <a:lnSpc>
                <a:spcPct val="150000"/>
              </a:lnSpc>
              <a:buAutoNum type="arabicPeriod"/>
            </a:pPr>
            <a:r>
              <a:rPr lang="fr-FR" sz="5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Nghe</a:t>
            </a:r>
            <a:r>
              <a:rPr lang="fr-FR"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200" b="1" dirty="0" err="1">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5200" b="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chuyện</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 Đội viên tương lai</a:t>
            </a:r>
          </a:p>
          <a:p>
            <a:pPr marL="914400" indent="-914400" algn="just">
              <a:lnSpc>
                <a:spcPct val="150000"/>
              </a:lnSpc>
              <a:buAutoNum type="arabicPeriod"/>
            </a:pPr>
            <a:r>
              <a:rPr lang="vi-VN" sz="5200" b="1" dirty="0">
                <a:cs typeface="Arial" panose="020B0604020202020204" pitchFamily="34" charset="0"/>
              </a:rPr>
              <a:t>Dựa vào tranh và câu hỏi gợi ý, kể lại câu chuyện Đội viên tương </a:t>
            </a:r>
            <a:r>
              <a:rPr lang="vi-VN" sz="5200" b="1" dirty="0" smtClean="0">
                <a:cs typeface="Arial" panose="020B0604020202020204" pitchFamily="34" charset="0"/>
              </a:rPr>
              <a:t>lai</a:t>
            </a:r>
          </a:p>
          <a:p>
            <a:pPr marL="914400" indent="-914400" algn="just">
              <a:lnSpc>
                <a:spcPct val="150000"/>
              </a:lnSpc>
              <a:buAutoNum type="arabicPeriod"/>
            </a:pPr>
            <a:r>
              <a:rPr lang="en-US" sz="5200" b="1" dirty="0">
                <a:latin typeface="Arial" panose="020B0604020202020204" pitchFamily="34" charset="0"/>
                <a:cs typeface="Arial" panose="020B0604020202020204" pitchFamily="34" charset="0"/>
              </a:rPr>
              <a:t>Đóng </a:t>
            </a:r>
            <a:r>
              <a:rPr lang="en-US" sz="5200" b="1" dirty="0" err="1">
                <a:latin typeface="Arial" panose="020B0604020202020204" pitchFamily="34" charset="0"/>
                <a:cs typeface="Arial" panose="020B0604020202020204" pitchFamily="34" charset="0"/>
              </a:rPr>
              <a:t>vai</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Linh</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và</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xử</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lí</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tình</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huống</a:t>
            </a:r>
            <a:endParaRPr lang="en-US" sz="52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532"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14" name="TextBox 13"/>
          <p:cNvSpPr txBox="1"/>
          <p:nvPr/>
        </p:nvSpPr>
        <p:spPr>
          <a:xfrm>
            <a:off x="4312779" y="1560078"/>
            <a:ext cx="9839553" cy="830997"/>
          </a:xfrm>
          <a:prstGeom prst="rect">
            <a:avLst/>
          </a:prstGeom>
          <a:noFill/>
        </p:spPr>
        <p:txBody>
          <a:bodyPr wrap="none" rtlCol="0">
            <a:spAutoFit/>
          </a:bodyPr>
          <a:lstStyle/>
          <a:p>
            <a:r>
              <a:rPr lang="vi-VN" sz="4800" b="1" dirty="0" smtClean="0">
                <a:solidFill>
                  <a:srgbClr val="FF0000"/>
                </a:solidFill>
              </a:rPr>
              <a:t>Quan sát tranh và trả lời câu hỏi:</a:t>
            </a:r>
            <a:endParaRPr lang="en-US" sz="4800" b="1" dirty="0">
              <a:solidFill>
                <a:srgbClr val="FF0000"/>
              </a:solidFill>
            </a:endParaRPr>
          </a:p>
        </p:txBody>
      </p:sp>
      <p:sp>
        <p:nvSpPr>
          <p:cNvPr id="15" name="Rectangle 14"/>
          <p:cNvSpPr/>
          <p:nvPr/>
        </p:nvSpPr>
        <p:spPr>
          <a:xfrm>
            <a:off x="3744192" y="2388544"/>
            <a:ext cx="11023018" cy="2041456"/>
          </a:xfrm>
          <a:prstGeom prst="rect">
            <a:avLst/>
          </a:prstGeom>
        </p:spPr>
        <p:txBody>
          <a:bodyPr wrap="none">
            <a:spAutoFit/>
          </a:bodyPr>
          <a:lstStyle/>
          <a:p>
            <a:pPr algn="ctr">
              <a:lnSpc>
                <a:spcPct val="150000"/>
              </a:lnSpc>
            </a:pP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en-US"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đâu?</a:t>
            </a:r>
            <a:endParaRPr lang="vi-VN" sz="45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Trong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có </a:t>
            </a:r>
            <a:r>
              <a:rPr lang="en-US" sz="4500" i="1"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ai</a:t>
            </a:r>
            <a:r>
              <a:rPr lang="en-US"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vi-VN"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Họ</a:t>
            </a:r>
            <a:r>
              <a:rPr lang="en-US"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i="1" dirty="0">
                <a:solidFill>
                  <a:srgbClr val="000000"/>
                </a:solidFill>
                <a:latin typeface="Arial" panose="020B0604020202020204" pitchFamily="34" charset="0"/>
                <a:ea typeface="Calibri" panose="020F0502020204030204" pitchFamily="34" charset="0"/>
                <a:cs typeface="Arial" panose="020B0604020202020204" pitchFamily="34" charset="0"/>
              </a:rPr>
              <a:t>đang làm gì</a:t>
            </a:r>
            <a:r>
              <a:rPr lang="en-US" sz="45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16" name="Picture 15"/>
          <p:cNvPicPr/>
          <p:nvPr/>
        </p:nvPicPr>
        <p:blipFill>
          <a:blip r:embed="rId13" cstate="print">
            <a:extLst>
              <a:ext uri="{28A0092B-C50C-407E-A947-70E740481C1C}">
                <a14:useLocalDpi xmlns:a14="http://schemas.microsoft.com/office/drawing/2010/main" val="0"/>
              </a:ext>
            </a:extLst>
          </a:blip>
          <a:stretch>
            <a:fillRect/>
          </a:stretch>
        </p:blipFill>
        <p:spPr>
          <a:xfrm>
            <a:off x="885372" y="4951880"/>
            <a:ext cx="4110948" cy="3810000"/>
          </a:xfrm>
          <a:prstGeom prst="rect">
            <a:avLst/>
          </a:prstGeom>
        </p:spPr>
      </p:pic>
      <p:pic>
        <p:nvPicPr>
          <p:cNvPr id="17" name="Picture 16"/>
          <p:cNvPicPr/>
          <p:nvPr/>
        </p:nvPicPr>
        <p:blipFill>
          <a:blip r:embed="rId14" cstate="print">
            <a:extLst>
              <a:ext uri="{28A0092B-C50C-407E-A947-70E740481C1C}">
                <a14:useLocalDpi xmlns:a14="http://schemas.microsoft.com/office/drawing/2010/main" val="0"/>
              </a:ext>
            </a:extLst>
          </a:blip>
          <a:stretch>
            <a:fillRect/>
          </a:stretch>
        </p:blipFill>
        <p:spPr>
          <a:xfrm>
            <a:off x="5114847" y="4975692"/>
            <a:ext cx="4072848" cy="3810206"/>
          </a:xfrm>
          <a:prstGeom prst="rect">
            <a:avLst/>
          </a:prstGeom>
        </p:spPr>
      </p:pic>
      <p:pic>
        <p:nvPicPr>
          <p:cNvPr id="18" name="Picture 17"/>
          <p:cNvPicPr/>
          <p:nvPr/>
        </p:nvPicPr>
        <p:blipFill>
          <a:blip r:embed="rId15" cstate="print">
            <a:extLst>
              <a:ext uri="{28A0092B-C50C-407E-A947-70E740481C1C}">
                <a14:useLocalDpi xmlns:a14="http://schemas.microsoft.com/office/drawing/2010/main" val="0"/>
              </a:ext>
            </a:extLst>
          </a:blip>
          <a:stretch>
            <a:fillRect/>
          </a:stretch>
        </p:blipFill>
        <p:spPr>
          <a:xfrm>
            <a:off x="9320509" y="4942355"/>
            <a:ext cx="4072848" cy="3786188"/>
          </a:xfrm>
          <a:prstGeom prst="rect">
            <a:avLst/>
          </a:prstGeom>
        </p:spPr>
      </p:pic>
      <p:pic>
        <p:nvPicPr>
          <p:cNvPr id="19" name="Picture 18"/>
          <p:cNvPicPr/>
          <p:nvPr/>
        </p:nvPicPr>
        <p:blipFill>
          <a:blip r:embed="rId16" cstate="print">
            <a:extLst>
              <a:ext uri="{28A0092B-C50C-407E-A947-70E740481C1C}">
                <a14:useLocalDpi xmlns:a14="http://schemas.microsoft.com/office/drawing/2010/main" val="0"/>
              </a:ext>
            </a:extLst>
          </a:blip>
          <a:stretch>
            <a:fillRect/>
          </a:stretch>
        </p:blipFill>
        <p:spPr>
          <a:xfrm>
            <a:off x="13511884" y="4951880"/>
            <a:ext cx="4072848" cy="3767138"/>
          </a:xfrm>
          <a:prstGeom prst="rect">
            <a:avLst/>
          </a:prstGeom>
        </p:spPr>
      </p:pic>
    </p:spTree>
    <p:extLst>
      <p:ext uri="{BB962C8B-B14F-4D97-AF65-F5344CB8AC3E}">
        <p14:creationId xmlns:p14="http://schemas.microsoft.com/office/powerpoint/2010/main" val="207166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par>
                                <p:cTn id="11" presetID="14" presetClass="entr" presetSubtype="1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532"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29000" y="637497"/>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pic>
        <p:nvPicPr>
          <p:cNvPr id="16" name="Picture 15"/>
          <p:cNvPicPr/>
          <p:nvPr/>
        </p:nvPicPr>
        <p:blipFill>
          <a:blip r:embed="rId13" cstate="print">
            <a:extLst>
              <a:ext uri="{28A0092B-C50C-407E-A947-70E740481C1C}">
                <a14:useLocalDpi xmlns:a14="http://schemas.microsoft.com/office/drawing/2010/main" val="0"/>
              </a:ext>
            </a:extLst>
          </a:blip>
          <a:stretch>
            <a:fillRect/>
          </a:stretch>
        </p:blipFill>
        <p:spPr>
          <a:xfrm>
            <a:off x="2782930" y="2222547"/>
            <a:ext cx="5835569" cy="4431353"/>
          </a:xfrm>
          <a:prstGeom prst="rect">
            <a:avLst/>
          </a:prstGeom>
        </p:spPr>
      </p:pic>
      <p:pic>
        <p:nvPicPr>
          <p:cNvPr id="17" name="Picture 16"/>
          <p:cNvPicPr/>
          <p:nvPr/>
        </p:nvPicPr>
        <p:blipFill>
          <a:blip r:embed="rId14" cstate="print">
            <a:extLst>
              <a:ext uri="{28A0092B-C50C-407E-A947-70E740481C1C}">
                <a14:useLocalDpi xmlns:a14="http://schemas.microsoft.com/office/drawing/2010/main" val="0"/>
              </a:ext>
            </a:extLst>
          </a:blip>
          <a:stretch>
            <a:fillRect/>
          </a:stretch>
        </p:blipFill>
        <p:spPr>
          <a:xfrm>
            <a:off x="9697736" y="2222546"/>
            <a:ext cx="5680375" cy="4431353"/>
          </a:xfrm>
          <a:prstGeom prst="rect">
            <a:avLst/>
          </a:prstGeom>
        </p:spPr>
      </p:pic>
      <p:sp>
        <p:nvSpPr>
          <p:cNvPr id="8" name="Rectangle 7"/>
          <p:cNvSpPr/>
          <p:nvPr/>
        </p:nvSpPr>
        <p:spPr>
          <a:xfrm>
            <a:off x="3012912" y="7180809"/>
            <a:ext cx="12485790" cy="830997"/>
          </a:xfrm>
          <a:prstGeom prst="rect">
            <a:avLst/>
          </a:prstGeom>
        </p:spPr>
        <p:txBody>
          <a:bodyPr wrap="none">
            <a:spAutoFit/>
          </a:bodyPr>
          <a:lstStyle/>
          <a:p>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1 </a:t>
            </a:r>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bạn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đang ở nhà.</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82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0022" y="7962448"/>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29000" y="490110"/>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8" name="Rectangle 7"/>
          <p:cNvSpPr/>
          <p:nvPr/>
        </p:nvSpPr>
        <p:spPr>
          <a:xfrm>
            <a:off x="3944039" y="6899702"/>
            <a:ext cx="10624703" cy="830997"/>
          </a:xfrm>
          <a:prstGeom prst="rect">
            <a:avLst/>
          </a:prstGeom>
        </p:spPr>
        <p:txBody>
          <a:bodyPr wrap="none">
            <a:spAutoFit/>
          </a:bodyPr>
          <a:lstStyle/>
          <a:p>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Tranh</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3</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4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800" b="1" dirty="0">
                <a:solidFill>
                  <a:srgbClr val="FF0000"/>
                </a:solidFill>
                <a:latin typeface="Arial" panose="020B0604020202020204" pitchFamily="34" charset="0"/>
                <a:ea typeface="Calibri" panose="020F0502020204030204" pitchFamily="34" charset="0"/>
                <a:cs typeface="Arial" panose="020B0604020202020204" pitchFamily="34" charset="0"/>
              </a:rPr>
              <a:t>4</a:t>
            </a:r>
            <a:r>
              <a:rPr lang="vi-VN"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cảnh</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bạn </a:t>
            </a:r>
            <a:r>
              <a:rPr lang="en-US" sz="48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800" dirty="0">
                <a:solidFill>
                  <a:srgbClr val="000000"/>
                </a:solidFill>
                <a:latin typeface="Arial" panose="020B0604020202020204" pitchFamily="34" charset="0"/>
                <a:ea typeface="Calibri" panose="020F0502020204030204" pitchFamily="34" charset="0"/>
                <a:cs typeface="Arial" panose="020B0604020202020204" pitchFamily="34" charset="0"/>
              </a:rPr>
              <a:t> ở lớp</a:t>
            </a:r>
            <a:endParaRPr lang="en-US" sz="4800" dirty="0">
              <a:latin typeface="Arial" panose="020B0604020202020204" pitchFamily="34" charset="0"/>
              <a:cs typeface="Arial" panose="020B0604020202020204" pitchFamily="34" charset="0"/>
            </a:endParaRPr>
          </a:p>
        </p:txBody>
      </p:sp>
      <p:pic>
        <p:nvPicPr>
          <p:cNvPr id="14" name="Picture 13"/>
          <p:cNvPicPr/>
          <p:nvPr/>
        </p:nvPicPr>
        <p:blipFill>
          <a:blip r:embed="rId13" cstate="print">
            <a:extLst>
              <a:ext uri="{28A0092B-C50C-407E-A947-70E740481C1C}">
                <a14:useLocalDpi xmlns:a14="http://schemas.microsoft.com/office/drawing/2010/main" val="0"/>
              </a:ext>
            </a:extLst>
          </a:blip>
          <a:stretch>
            <a:fillRect/>
          </a:stretch>
        </p:blipFill>
        <p:spPr>
          <a:xfrm>
            <a:off x="2977907" y="1950968"/>
            <a:ext cx="5812886" cy="4421826"/>
          </a:xfrm>
          <a:prstGeom prst="rect">
            <a:avLst/>
          </a:prstGeom>
        </p:spPr>
      </p:pic>
      <p:pic>
        <p:nvPicPr>
          <p:cNvPr id="15" name="Picture 14"/>
          <p:cNvPicPr/>
          <p:nvPr/>
        </p:nvPicPr>
        <p:blipFill>
          <a:blip r:embed="rId14" cstate="print">
            <a:extLst>
              <a:ext uri="{28A0092B-C50C-407E-A947-70E740481C1C}">
                <a14:useLocalDpi xmlns:a14="http://schemas.microsoft.com/office/drawing/2010/main" val="0"/>
              </a:ext>
            </a:extLst>
          </a:blip>
          <a:stretch>
            <a:fillRect/>
          </a:stretch>
        </p:blipFill>
        <p:spPr>
          <a:xfrm>
            <a:off x="9649575" y="1950966"/>
            <a:ext cx="5863437" cy="4421828"/>
          </a:xfrm>
          <a:prstGeom prst="rect">
            <a:avLst/>
          </a:prstGeom>
        </p:spPr>
      </p:pic>
      <p:sp>
        <p:nvSpPr>
          <p:cNvPr id="9" name="Rectangle 8"/>
          <p:cNvSpPr/>
          <p:nvPr/>
        </p:nvSpPr>
        <p:spPr>
          <a:xfrm>
            <a:off x="1855093" y="8035548"/>
            <a:ext cx="14985641" cy="784830"/>
          </a:xfrm>
          <a:prstGeom prst="rect">
            <a:avLst/>
          </a:prstGeom>
        </p:spPr>
        <p:txBody>
          <a:bodyPr wrap="none">
            <a:spAutoFit/>
          </a:bodyPr>
          <a:lstStyle/>
          <a:p>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Trong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tranh</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có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của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các bạn học </a:t>
            </a:r>
            <a:r>
              <a:rPr lang="en-US"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500" dirty="0">
                <a:solidFill>
                  <a:srgbClr val="000000"/>
                </a:solidFill>
                <a:latin typeface="Arial" panose="020B0604020202020204" pitchFamily="34" charset="0"/>
                <a:ea typeface="Calibri" panose="020F0502020204030204" pitchFamily="34" charset="0"/>
                <a:cs typeface="Arial" panose="020B0604020202020204" pitchFamily="34" charset="0"/>
              </a:rPr>
              <a:t> cô giáo.</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6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532"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9" name="Rectangle 8"/>
          <p:cNvSpPr/>
          <p:nvPr/>
        </p:nvSpPr>
        <p:spPr>
          <a:xfrm>
            <a:off x="6153828" y="1531276"/>
            <a:ext cx="6157455" cy="1002710"/>
          </a:xfrm>
          <a:prstGeom prst="rect">
            <a:avLst/>
          </a:prstGeom>
        </p:spPr>
        <p:txBody>
          <a:bodyPr wrap="none">
            <a:spAutoFit/>
          </a:bodyPr>
          <a:lstStyle/>
          <a:p>
            <a:pPr algn="ctr">
              <a:lnSpc>
                <a:spcPct val="150000"/>
              </a:lnSpc>
              <a:spcBef>
                <a:spcPts val="800"/>
              </a:spcBef>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ĐỘI VIÊN TƯƠNG LAI</a:t>
            </a:r>
            <a:endParaRPr lang="en-US" sz="4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6208906" y="2616114"/>
            <a:ext cx="10174093" cy="6878806"/>
          </a:xfrm>
          <a:prstGeom prst="rect">
            <a:avLst/>
          </a:prstGeom>
        </p:spPr>
        <p:txBody>
          <a:bodyPr wrap="square">
            <a:spAutoFit/>
          </a:bodyPr>
          <a:lstStyle/>
          <a:p>
            <a:pPr algn="just">
              <a:lnSpc>
                <a:spcPct val="150000"/>
              </a:lnSpc>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Hôm </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nay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sẽ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nộp</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xin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vào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Đội</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vui</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lắm! Thế là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sắp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trở</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thành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đội</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rồi. Từ hôm qua,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đã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nắn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nót</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một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tờ</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rất</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đẹp</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cất</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ngay</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ngắn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trong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cặp</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Thế mà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khi đi học,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Linh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phát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hiện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bé Bi mở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cặp</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của chị lấy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tờ</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200" dirty="0" err="1">
                <a:solidFill>
                  <a:srgbClr val="000000"/>
                </a:solidFill>
                <a:latin typeface="Arial" panose="020B0604020202020204" pitchFamily="34" charset="0"/>
                <a:ea typeface="Calibri" panose="020F0502020204030204" pitchFamily="34" charset="0"/>
                <a:cs typeface="Arial" panose="020B0604020202020204" pitchFamily="34" charset="0"/>
              </a:rPr>
              <a:t>nghịch</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 lúc nào. </a:t>
            </a:r>
            <a:endParaRPr lang="en-US" sz="4200" dirty="0">
              <a:latin typeface="Arial" panose="020B0604020202020204" pitchFamily="34" charset="0"/>
              <a:cs typeface="Arial" panose="020B0604020202020204" pitchFamily="34" charset="0"/>
            </a:endParaRPr>
          </a:p>
        </p:txBody>
      </p:sp>
      <p:pic>
        <p:nvPicPr>
          <p:cNvPr id="16" name="Picture 15"/>
          <p:cNvPicPr/>
          <p:nvPr/>
        </p:nvPicPr>
        <p:blipFill>
          <a:blip r:embed="rId13" cstate="print">
            <a:extLst>
              <a:ext uri="{28A0092B-C50C-407E-A947-70E740481C1C}">
                <a14:useLocalDpi xmlns:a14="http://schemas.microsoft.com/office/drawing/2010/main" val="0"/>
              </a:ext>
            </a:extLst>
          </a:blip>
          <a:stretch>
            <a:fillRect/>
          </a:stretch>
        </p:blipFill>
        <p:spPr>
          <a:xfrm>
            <a:off x="1117256" y="2975410"/>
            <a:ext cx="4572000" cy="4480514"/>
          </a:xfrm>
          <a:prstGeom prst="rect">
            <a:avLst/>
          </a:prstGeom>
        </p:spPr>
      </p:pic>
    </p:spTree>
    <p:extLst>
      <p:ext uri="{BB962C8B-B14F-4D97-AF65-F5344CB8AC3E}">
        <p14:creationId xmlns:p14="http://schemas.microsoft.com/office/powerpoint/2010/main" val="287560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randombar(horizontal)">
                                      <p:cBhvr>
                                        <p:cTn id="14" dur="500"/>
                                        <p:tgtEl>
                                          <p:spTgt spid="16"/>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532"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9" name="Rectangle 8"/>
          <p:cNvSpPr/>
          <p:nvPr/>
        </p:nvSpPr>
        <p:spPr>
          <a:xfrm>
            <a:off x="6153828" y="1531276"/>
            <a:ext cx="6157455" cy="1002710"/>
          </a:xfrm>
          <a:prstGeom prst="rect">
            <a:avLst/>
          </a:prstGeom>
        </p:spPr>
        <p:txBody>
          <a:bodyPr wrap="none">
            <a:spAutoFit/>
          </a:bodyPr>
          <a:lstStyle/>
          <a:p>
            <a:pPr algn="ctr">
              <a:lnSpc>
                <a:spcPct val="150000"/>
              </a:lnSpc>
              <a:spcBef>
                <a:spcPts val="800"/>
              </a:spcBef>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ĐỘI VIÊN TƯƠNG LAI</a:t>
            </a:r>
            <a:endParaRPr lang="en-US" sz="4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371601" y="2722739"/>
            <a:ext cx="9191937" cy="4939814"/>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	Tờ đơn bị làm bẩn một vết. Cô bé cuống quýt viết lại. Dù vội, Linh vẫn cố gắng viết thật đẹp. Đơn xin vào Đội cơ mà. Nhưng vì thế mà Linh bị muộn giờ học.</a:t>
            </a:r>
            <a:endParaRPr lang="en-US" sz="4200" dirty="0">
              <a:latin typeface="Arial" panose="020B0604020202020204" pitchFamily="34" charset="0"/>
              <a:cs typeface="Arial" panose="020B0604020202020204" pitchFamily="34" charset="0"/>
            </a:endParaRPr>
          </a:p>
        </p:txBody>
      </p:sp>
      <p:pic>
        <p:nvPicPr>
          <p:cNvPr id="14" name="Picture 13"/>
          <p:cNvPicPr/>
          <p:nvPr/>
        </p:nvPicPr>
        <p:blipFill>
          <a:blip r:embed="rId13" cstate="print">
            <a:extLst>
              <a:ext uri="{28A0092B-C50C-407E-A947-70E740481C1C}">
                <a14:useLocalDpi xmlns:a14="http://schemas.microsoft.com/office/drawing/2010/main" val="0"/>
              </a:ext>
            </a:extLst>
          </a:blip>
          <a:stretch>
            <a:fillRect/>
          </a:stretch>
        </p:blipFill>
        <p:spPr>
          <a:xfrm>
            <a:off x="10976572" y="3173495"/>
            <a:ext cx="5544697" cy="5434881"/>
          </a:xfrm>
          <a:prstGeom prst="rect">
            <a:avLst/>
          </a:prstGeom>
        </p:spPr>
      </p:pic>
    </p:spTree>
    <p:extLst>
      <p:ext uri="{BB962C8B-B14F-4D97-AF65-F5344CB8AC3E}">
        <p14:creationId xmlns:p14="http://schemas.microsoft.com/office/powerpoint/2010/main" val="4557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7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159718">
            <a:off x="-2390818" y="7794003"/>
            <a:ext cx="3929505" cy="31078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9532" y="8011806"/>
            <a:ext cx="1707513" cy="1873813"/>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22579">
            <a:off x="15907703" y="-351322"/>
            <a:ext cx="4760594" cy="376519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6735739" y="2980173"/>
            <a:ext cx="1707513" cy="187381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835927" y="9258300"/>
            <a:ext cx="5607324" cy="1254639"/>
          </a:xfrm>
          <a:prstGeom prst="rect">
            <a:avLst/>
          </a:prstGeom>
        </p:spPr>
      </p:pic>
      <p:sp>
        <p:nvSpPr>
          <p:cNvPr id="7" name="TextBox 7"/>
          <p:cNvSpPr txBox="1"/>
          <p:nvPr/>
        </p:nvSpPr>
        <p:spPr>
          <a:xfrm>
            <a:off x="3403256" y="366433"/>
            <a:ext cx="11658600" cy="961802"/>
          </a:xfrm>
          <a:prstGeom prst="rect">
            <a:avLst/>
          </a:prstGeom>
        </p:spPr>
        <p:txBody>
          <a:bodyPr wrap="square" lIns="0" tIns="0" rIns="0" bIns="0" rtlCol="0" anchor="t">
            <a:spAutoFit/>
          </a:bodyPr>
          <a:lstStyle/>
          <a:p>
            <a:pPr lvl="0">
              <a:lnSpc>
                <a:spcPts val="7500"/>
              </a:lnSpc>
              <a:spcBef>
                <a:spcPct val="0"/>
              </a:spcBef>
            </a:pPr>
            <a:r>
              <a:rPr lang="vi-VN" sz="5200" b="1" dirty="0" smtClean="0">
                <a:solidFill>
                  <a:srgbClr val="5E3023"/>
                </a:solidFill>
              </a:rPr>
              <a:t>1. Nghe </a:t>
            </a:r>
            <a:r>
              <a:rPr lang="vi-VN" sz="5200" b="1" dirty="0">
                <a:solidFill>
                  <a:srgbClr val="5E3023"/>
                </a:solidFill>
              </a:rPr>
              <a:t>kể chuyện Đội viên tương lai</a:t>
            </a: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06800" y="1888485"/>
            <a:ext cx="1067869" cy="1091688"/>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10379" y="366433"/>
            <a:ext cx="3407597" cy="1584533"/>
          </a:xfrm>
          <a:prstGeom prst="rect">
            <a:avLst/>
          </a:prstGeom>
        </p:spPr>
      </p:pic>
      <p:sp>
        <p:nvSpPr>
          <p:cNvPr id="9" name="Rectangle 8"/>
          <p:cNvSpPr/>
          <p:nvPr/>
        </p:nvSpPr>
        <p:spPr>
          <a:xfrm>
            <a:off x="6153828" y="1531276"/>
            <a:ext cx="6157455" cy="1002710"/>
          </a:xfrm>
          <a:prstGeom prst="rect">
            <a:avLst/>
          </a:prstGeom>
        </p:spPr>
        <p:txBody>
          <a:bodyPr wrap="none">
            <a:spAutoFit/>
          </a:bodyPr>
          <a:lstStyle/>
          <a:p>
            <a:pPr algn="ctr">
              <a:lnSpc>
                <a:spcPct val="150000"/>
              </a:lnSpc>
              <a:spcBef>
                <a:spcPts val="800"/>
              </a:spcBef>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ĐỘI VIÊN TƯƠNG LAI</a:t>
            </a:r>
            <a:endParaRPr lang="en-US" sz="45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1371601" y="2722739"/>
            <a:ext cx="9191937" cy="5789534"/>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	Khi Linh đến cửa lớp thì các bạn đang đứng chào cô giáo. Nghe tiếng mở cửa, cô và các bạn cùng nhìn ra. Linh luống cuống, cảm thấy mặt nóng ran vì xấu hổ.</a:t>
            </a:r>
          </a:p>
          <a:p>
            <a:pPr algn="just">
              <a:lnSpc>
                <a:spcPct val="150000"/>
              </a:lnSpc>
            </a:pPr>
            <a:r>
              <a:rPr lang="vi-VN" sz="4200" dirty="0" smtClean="0">
                <a:solidFill>
                  <a:srgbClr val="000000"/>
                </a:solidFill>
                <a:ea typeface="Calibri" panose="020F0502020204030204" pitchFamily="34" charset="0"/>
                <a:cs typeface="Arial" panose="020B0604020202020204" pitchFamily="34" charset="0"/>
              </a:rPr>
              <a:t>	- </a:t>
            </a:r>
            <a:r>
              <a:rPr lang="vi-VN" sz="4200" dirty="0">
                <a:solidFill>
                  <a:srgbClr val="000000"/>
                </a:solidFill>
                <a:ea typeface="Calibri" panose="020F0502020204030204" pitchFamily="34" charset="0"/>
                <a:cs typeface="Arial" panose="020B0604020202020204" pitchFamily="34" charset="0"/>
              </a:rPr>
              <a:t>Em... xin lỗi cô ạ. Em...</a:t>
            </a:r>
          </a:p>
        </p:txBody>
      </p:sp>
      <p:pic>
        <p:nvPicPr>
          <p:cNvPr id="16" name="Picture 15"/>
          <p:cNvPicPr/>
          <p:nvPr/>
        </p:nvPicPr>
        <p:blipFill>
          <a:blip r:embed="rId13" cstate="print">
            <a:extLst>
              <a:ext uri="{28A0092B-C50C-407E-A947-70E740481C1C}">
                <a14:useLocalDpi xmlns:a14="http://schemas.microsoft.com/office/drawing/2010/main" val="0"/>
              </a:ext>
            </a:extLst>
          </a:blip>
          <a:stretch>
            <a:fillRect/>
          </a:stretch>
        </p:blipFill>
        <p:spPr>
          <a:xfrm>
            <a:off x="10976572" y="3119340"/>
            <a:ext cx="5544697" cy="5529360"/>
          </a:xfrm>
          <a:prstGeom prst="rect">
            <a:avLst/>
          </a:prstGeom>
        </p:spPr>
      </p:pic>
    </p:spTree>
    <p:extLst>
      <p:ext uri="{BB962C8B-B14F-4D97-AF65-F5344CB8AC3E}">
        <p14:creationId xmlns:p14="http://schemas.microsoft.com/office/powerpoint/2010/main" val="12638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422</Words>
  <Application>Microsoft Office PowerPoint</Application>
  <PresentationFormat>Custom</PresentationFormat>
  <Paragraphs>55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Nunito Sans Regular</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9</cp:revision>
  <dcterms:created xsi:type="dcterms:W3CDTF">2006-08-16T00:00:00Z</dcterms:created>
  <dcterms:modified xsi:type="dcterms:W3CDTF">2022-06-12T14:58:44Z</dcterms:modified>
  <dc:identifier>DAEswOIwa4E</dc:identifier>
</cp:coreProperties>
</file>