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3" r:id="rId2"/>
    <p:sldId id="256" r:id="rId3"/>
    <p:sldId id="258" r:id="rId4"/>
    <p:sldId id="259" r:id="rId5"/>
    <p:sldId id="266" r:id="rId6"/>
    <p:sldId id="267" r:id="rId7"/>
    <p:sldId id="268" r:id="rId8"/>
    <p:sldId id="269" r:id="rId9"/>
    <p:sldId id="270" r:id="rId10"/>
    <p:sldId id="271" r:id="rId11"/>
    <p:sldId id="257" r:id="rId12"/>
    <p:sldId id="272" r:id="rId13"/>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image" Target="../media/image4.svg"/><Relationship Id="rId21" Type="http://schemas.openxmlformats.org/officeDocument/2006/relationships/image" Target="../media/image94.sv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18.svg"/><Relationship Id="rId25"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24"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96.svg"/><Relationship Id="rId28" Type="http://schemas.openxmlformats.org/officeDocument/2006/relationships/image" Target="../media/image15.png"/><Relationship Id="rId10" Type="http://schemas.openxmlformats.org/officeDocument/2006/relationships/image" Target="../media/image5.png"/><Relationship Id="rId19" Type="http://schemas.openxmlformats.org/officeDocument/2006/relationships/image" Target="../media/image20.svg"/><Relationship Id="rId31" Type="http://schemas.openxmlformats.org/officeDocument/2006/relationships/image" Target="../media/image66.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image" Target="../media/image50.svg"/><Relationship Id="rId30" Type="http://schemas.openxmlformats.org/officeDocument/2006/relationships/image" Target="../media/image16.png"/></Relationships>
</file>

<file path=ppt/slides/_rels/slide10.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30.svg"/><Relationship Id="rId21" Type="http://schemas.openxmlformats.org/officeDocument/2006/relationships/image" Target="../media/image10.svg"/><Relationship Id="rId17" Type="http://schemas.openxmlformats.org/officeDocument/2006/relationships/image" Target="../media/image6.svg"/><Relationship Id="rId25" Type="http://schemas.openxmlformats.org/officeDocument/2006/relationships/image" Target="../media/image37.png"/><Relationship Id="rId2"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png"/><Relationship Id="rId24" Type="http://schemas.openxmlformats.org/officeDocument/2006/relationships/image" Target="../media/image28.svg"/><Relationship Id="rId5" Type="http://schemas.openxmlformats.org/officeDocument/2006/relationships/image" Target="../media/image40.svg"/><Relationship Id="rId23" Type="http://schemas.openxmlformats.org/officeDocument/2006/relationships/image" Target="../media/image36.png"/><Relationship Id="rId28" Type="http://schemas.openxmlformats.org/officeDocument/2006/relationships/image" Target="../media/image43.png"/><Relationship Id="rId10" Type="http://schemas.openxmlformats.org/officeDocument/2006/relationships/image" Target="../media/image32.png"/><Relationship Id="rId19" Type="http://schemas.openxmlformats.org/officeDocument/2006/relationships/image" Target="../media/image8.svg"/><Relationship Id="rId9" Type="http://schemas.openxmlformats.org/officeDocument/2006/relationships/image" Target="../media/image44.svg"/><Relationship Id="rId22" Type="http://schemas.openxmlformats.org/officeDocument/2006/relationships/image" Target="../media/image35.png"/><Relationship Id="rId27"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8.svg"/><Relationship Id="rId18" Type="http://schemas.openxmlformats.org/officeDocument/2006/relationships/image" Target="../media/image49.png"/><Relationship Id="rId26" Type="http://schemas.openxmlformats.org/officeDocument/2006/relationships/image" Target="../media/image51.png"/><Relationship Id="rId3" Type="http://schemas.openxmlformats.org/officeDocument/2006/relationships/image" Target="../media/image20.svg"/><Relationship Id="rId21"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png"/><Relationship Id="rId17" Type="http://schemas.openxmlformats.org/officeDocument/2006/relationships/image" Target="../media/image6.png"/><Relationship Id="rId25" Type="http://schemas.openxmlformats.org/officeDocument/2006/relationships/image" Target="../media/image86.svg"/><Relationship Id="rId2" Type="http://schemas.openxmlformats.org/officeDocument/2006/relationships/image" Target="../media/image44.png"/><Relationship Id="rId16" Type="http://schemas.openxmlformats.org/officeDocument/2006/relationships/image" Target="../media/image48.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6.svg"/><Relationship Id="rId24" Type="http://schemas.openxmlformats.org/officeDocument/2006/relationships/image" Target="../media/image50.png"/><Relationship Id="rId5" Type="http://schemas.openxmlformats.org/officeDocument/2006/relationships/image" Target="../media/image22.svg"/><Relationship Id="rId15" Type="http://schemas.openxmlformats.org/officeDocument/2006/relationships/image" Target="../media/image10.svg"/><Relationship Id="rId23" Type="http://schemas.openxmlformats.org/officeDocument/2006/relationships/image" Target="../media/image30.svg"/><Relationship Id="rId10" Type="http://schemas.openxmlformats.org/officeDocument/2006/relationships/image" Target="../media/image2.png"/><Relationship Id="rId19" Type="http://schemas.openxmlformats.org/officeDocument/2006/relationships/image" Target="../media/image4.svg"/><Relationship Id="rId4" Type="http://schemas.openxmlformats.org/officeDocument/2006/relationships/image" Target="../media/image45.png"/><Relationship Id="rId9" Type="http://schemas.openxmlformats.org/officeDocument/2006/relationships/image" Target="../media/image26.svg"/><Relationship Id="rId14" Type="http://schemas.openxmlformats.org/officeDocument/2006/relationships/image" Target="../media/image18.png"/><Relationship Id="rId22" Type="http://schemas.openxmlformats.org/officeDocument/2006/relationships/image" Target="../media/image37.png"/><Relationship Id="rId27" Type="http://schemas.openxmlformats.org/officeDocument/2006/relationships/image" Target="../media/image88.sv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image" Target="../media/image4.svg"/><Relationship Id="rId21" Type="http://schemas.openxmlformats.org/officeDocument/2006/relationships/image" Target="../media/image94.sv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18.svg"/><Relationship Id="rId25"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24"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96.svg"/><Relationship Id="rId28" Type="http://schemas.openxmlformats.org/officeDocument/2006/relationships/image" Target="../media/image15.png"/><Relationship Id="rId10" Type="http://schemas.openxmlformats.org/officeDocument/2006/relationships/image" Target="../media/image5.png"/><Relationship Id="rId19" Type="http://schemas.openxmlformats.org/officeDocument/2006/relationships/image" Target="../media/image20.svg"/><Relationship Id="rId31" Type="http://schemas.openxmlformats.org/officeDocument/2006/relationships/image" Target="../media/image66.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image" Target="../media/image50.svg"/><Relationship Id="rId30"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png"/><Relationship Id="rId18" Type="http://schemas.openxmlformats.org/officeDocument/2006/relationships/image" Target="../media/image21.png"/><Relationship Id="rId3" Type="http://schemas.openxmlformats.org/officeDocument/2006/relationships/image" Target="../media/image2.svg"/><Relationship Id="rId21"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19.png"/><Relationship Id="rId17" Type="http://schemas.openxmlformats.org/officeDocument/2006/relationships/image" Target="../media/image6.png"/><Relationship Id="rId25" Type="http://schemas.openxmlformats.org/officeDocument/2006/relationships/image" Target="../media/image20.svg"/><Relationship Id="rId2" Type="http://schemas.openxmlformats.org/officeDocument/2006/relationships/image" Target="../media/image17.png"/><Relationship Id="rId16" Type="http://schemas.openxmlformats.org/officeDocument/2006/relationships/image" Target="../media/image14.sv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24"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20.png"/><Relationship Id="rId23" Type="http://schemas.openxmlformats.org/officeDocument/2006/relationships/image" Target="../media/image18.svg"/><Relationship Id="rId10" Type="http://schemas.openxmlformats.org/officeDocument/2006/relationships/image" Target="../media/image18.png"/><Relationship Id="rId19"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8.svg"/><Relationship Id="rId14" Type="http://schemas.openxmlformats.org/officeDocument/2006/relationships/image" Target="../media/image12.svg"/><Relationship Id="rId22"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18.png"/><Relationship Id="rId17" Type="http://schemas.openxmlformats.org/officeDocument/2006/relationships/image" Target="../media/image4.svg"/><Relationship Id="rId2" Type="http://schemas.openxmlformats.org/officeDocument/2006/relationships/image" Target="../media/image24.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8.svg"/><Relationship Id="rId5" Type="http://schemas.openxmlformats.org/officeDocument/2006/relationships/image" Target="../media/image34.svg"/><Relationship Id="rId15" Type="http://schemas.openxmlformats.org/officeDocument/2006/relationships/image" Target="../media/image28.png"/><Relationship Id="rId10"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image" Target="../media/image6.sv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30.svg"/><Relationship Id="rId21" Type="http://schemas.openxmlformats.org/officeDocument/2006/relationships/image" Target="../media/image10.svg"/><Relationship Id="rId17" Type="http://schemas.openxmlformats.org/officeDocument/2006/relationships/image" Target="../media/image6.svg"/><Relationship Id="rId25" Type="http://schemas.openxmlformats.org/officeDocument/2006/relationships/image" Target="../media/image37.png"/><Relationship Id="rId2"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png"/><Relationship Id="rId24" Type="http://schemas.openxmlformats.org/officeDocument/2006/relationships/image" Target="../media/image28.svg"/><Relationship Id="rId5" Type="http://schemas.openxmlformats.org/officeDocument/2006/relationships/image" Target="../media/image40.svg"/><Relationship Id="rId23"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image" Target="../media/image8.svg"/><Relationship Id="rId9" Type="http://schemas.openxmlformats.org/officeDocument/2006/relationships/image" Target="../media/image44.svg"/><Relationship Id="rId22" Type="http://schemas.openxmlformats.org/officeDocument/2006/relationships/image" Target="../media/image35.png"/></Relationships>
</file>

<file path=ppt/slides/_rels/slide5.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30.svg"/><Relationship Id="rId21" Type="http://schemas.openxmlformats.org/officeDocument/2006/relationships/image" Target="../media/image10.svg"/><Relationship Id="rId17" Type="http://schemas.openxmlformats.org/officeDocument/2006/relationships/image" Target="../media/image6.svg"/><Relationship Id="rId25" Type="http://schemas.openxmlformats.org/officeDocument/2006/relationships/image" Target="../media/image37.png"/><Relationship Id="rId2"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png"/><Relationship Id="rId24" Type="http://schemas.openxmlformats.org/officeDocument/2006/relationships/image" Target="../media/image28.svg"/><Relationship Id="rId5" Type="http://schemas.openxmlformats.org/officeDocument/2006/relationships/image" Target="../media/image40.svg"/><Relationship Id="rId23"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image" Target="../media/image8.svg"/><Relationship Id="rId9" Type="http://schemas.openxmlformats.org/officeDocument/2006/relationships/image" Target="../media/image44.svg"/><Relationship Id="rId22" Type="http://schemas.openxmlformats.org/officeDocument/2006/relationships/image" Target="../media/image35.png"/></Relationships>
</file>

<file path=ppt/slides/_rels/slide6.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30.svg"/><Relationship Id="rId21" Type="http://schemas.openxmlformats.org/officeDocument/2006/relationships/image" Target="../media/image10.svg"/><Relationship Id="rId17" Type="http://schemas.openxmlformats.org/officeDocument/2006/relationships/image" Target="../media/image6.svg"/><Relationship Id="rId25" Type="http://schemas.openxmlformats.org/officeDocument/2006/relationships/image" Target="../media/image37.png"/><Relationship Id="rId2"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png"/><Relationship Id="rId24" Type="http://schemas.openxmlformats.org/officeDocument/2006/relationships/image" Target="../media/image28.svg"/><Relationship Id="rId5" Type="http://schemas.openxmlformats.org/officeDocument/2006/relationships/image" Target="../media/image40.svg"/><Relationship Id="rId23"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image" Target="../media/image8.svg"/><Relationship Id="rId9" Type="http://schemas.openxmlformats.org/officeDocument/2006/relationships/image" Target="../media/image44.svg"/><Relationship Id="rId22" Type="http://schemas.openxmlformats.org/officeDocument/2006/relationships/image" Target="../media/image35.png"/></Relationships>
</file>

<file path=ppt/slides/_rels/slide7.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30.svg"/><Relationship Id="rId21" Type="http://schemas.openxmlformats.org/officeDocument/2006/relationships/image" Target="../media/image10.svg"/><Relationship Id="rId17" Type="http://schemas.openxmlformats.org/officeDocument/2006/relationships/image" Target="../media/image6.svg"/><Relationship Id="rId25" Type="http://schemas.openxmlformats.org/officeDocument/2006/relationships/image" Target="../media/image37.png"/><Relationship Id="rId2"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png"/><Relationship Id="rId24" Type="http://schemas.openxmlformats.org/officeDocument/2006/relationships/image" Target="../media/image28.svg"/><Relationship Id="rId5" Type="http://schemas.openxmlformats.org/officeDocument/2006/relationships/image" Target="../media/image40.svg"/><Relationship Id="rId23" Type="http://schemas.openxmlformats.org/officeDocument/2006/relationships/image" Target="../media/image36.png"/><Relationship Id="rId28" Type="http://schemas.openxmlformats.org/officeDocument/2006/relationships/image" Target="../media/image215.svg"/><Relationship Id="rId10" Type="http://schemas.openxmlformats.org/officeDocument/2006/relationships/image" Target="../media/image32.png"/><Relationship Id="rId19" Type="http://schemas.openxmlformats.org/officeDocument/2006/relationships/image" Target="../media/image8.svg"/><Relationship Id="rId9" Type="http://schemas.openxmlformats.org/officeDocument/2006/relationships/image" Target="../media/image44.svg"/><Relationship Id="rId22" Type="http://schemas.openxmlformats.org/officeDocument/2006/relationships/image" Target="../media/image35.png"/><Relationship Id="rId27" Type="http://schemas.openxmlformats.org/officeDocument/2006/relationships/image" Target="../media/image38.png"/></Relationships>
</file>

<file path=ppt/slides/_rels/slide8.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30.svg"/><Relationship Id="rId21" Type="http://schemas.openxmlformats.org/officeDocument/2006/relationships/image" Target="../media/image10.svg"/><Relationship Id="rId17" Type="http://schemas.openxmlformats.org/officeDocument/2006/relationships/image" Target="../media/image6.svg"/><Relationship Id="rId25" Type="http://schemas.openxmlformats.org/officeDocument/2006/relationships/image" Target="../media/image37.png"/><Relationship Id="rId2"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png"/><Relationship Id="rId24" Type="http://schemas.openxmlformats.org/officeDocument/2006/relationships/image" Target="../media/image28.svg"/><Relationship Id="rId5" Type="http://schemas.openxmlformats.org/officeDocument/2006/relationships/image" Target="../media/image40.svg"/><Relationship Id="rId23" Type="http://schemas.openxmlformats.org/officeDocument/2006/relationships/image" Target="../media/image36.png"/><Relationship Id="rId28" Type="http://schemas.openxmlformats.org/officeDocument/2006/relationships/image" Target="../media/image163.svg"/><Relationship Id="rId10" Type="http://schemas.openxmlformats.org/officeDocument/2006/relationships/image" Target="../media/image32.png"/><Relationship Id="rId19" Type="http://schemas.openxmlformats.org/officeDocument/2006/relationships/image" Target="../media/image8.svg"/><Relationship Id="rId9" Type="http://schemas.openxmlformats.org/officeDocument/2006/relationships/image" Target="../media/image44.svg"/><Relationship Id="rId22" Type="http://schemas.openxmlformats.org/officeDocument/2006/relationships/image" Target="../media/image35.png"/><Relationship Id="rId27" Type="http://schemas.openxmlformats.org/officeDocument/2006/relationships/image" Target="../media/image39.png"/></Relationships>
</file>

<file path=ppt/slides/_rels/slide9.xml.rels><?xml version="1.0" encoding="UTF-8" standalone="yes"?>
<Relationships xmlns="http://schemas.openxmlformats.org/package/2006/relationships"><Relationship Id="rId18" Type="http://schemas.openxmlformats.org/officeDocument/2006/relationships/image" Target="../media/image40.png"/><Relationship Id="rId26" Type="http://schemas.openxmlformats.org/officeDocument/2006/relationships/image" Target="../media/image30.svg"/><Relationship Id="rId21" Type="http://schemas.openxmlformats.org/officeDocument/2006/relationships/image" Target="../media/image10.svg"/><Relationship Id="rId17" Type="http://schemas.openxmlformats.org/officeDocument/2006/relationships/image" Target="../media/image6.svg"/><Relationship Id="rId25" Type="http://schemas.openxmlformats.org/officeDocument/2006/relationships/image" Target="../media/image37.png"/><Relationship Id="rId2"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1.png"/><Relationship Id="rId24" Type="http://schemas.openxmlformats.org/officeDocument/2006/relationships/image" Target="../media/image28.svg"/><Relationship Id="rId5" Type="http://schemas.openxmlformats.org/officeDocument/2006/relationships/image" Target="../media/image40.svg"/><Relationship Id="rId23"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image" Target="../media/image8.svg"/><Relationship Id="rId9" Type="http://schemas.openxmlformats.org/officeDocument/2006/relationships/image" Target="../media/image44.svg"/><Relationship Id="rId22" Type="http://schemas.openxmlformats.org/officeDocument/2006/relationships/image" Target="../media/image35.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sp>
        <p:nvSpPr>
          <p:cNvPr id="4" name="TextBox 4"/>
          <p:cNvSpPr txBox="1"/>
          <p:nvPr/>
        </p:nvSpPr>
        <p:spPr>
          <a:xfrm>
            <a:off x="2286000" y="3559670"/>
            <a:ext cx="13561132" cy="2723694"/>
          </a:xfrm>
          <a:prstGeom prst="rect">
            <a:avLst/>
          </a:prstGeom>
        </p:spPr>
        <p:txBody>
          <a:bodyPr wrap="square" lIns="0" tIns="0" rIns="0" bIns="0" rtlCol="0" anchor="t">
            <a:spAutoFit/>
          </a:bodyPr>
          <a:lstStyle/>
          <a:p>
            <a:pPr marL="0" lvl="0" indent="0" algn="ctr">
              <a:lnSpc>
                <a:spcPts val="11200"/>
              </a:lnSpc>
            </a:pPr>
            <a:r>
              <a:rPr lang="vi-VN" sz="7200" b="1" dirty="0" smtClean="0">
                <a:solidFill>
                  <a:srgbClr val="F1944E"/>
                </a:solidFill>
                <a:latin typeface="Arial" panose="020B0604020202020204" pitchFamily="34" charset="0"/>
                <a:cs typeface="Arial" panose="020B0604020202020204" pitchFamily="34" charset="0"/>
              </a:rPr>
              <a:t>CHÀO MỪNG CÁC EM ĐẾN VỚI BÀI HỌC NGÀY HÔM NAY!</a:t>
            </a:r>
            <a:endParaRPr lang="en-US" sz="7200" b="1" u="none" dirty="0">
              <a:solidFill>
                <a:srgbClr val="F1944E"/>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853112" y="9377216"/>
            <a:ext cx="242686" cy="23783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5926" y="6745607"/>
            <a:ext cx="249693" cy="237832"/>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76154" y="5196634"/>
            <a:ext cx="411039" cy="402818"/>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606429" y="896465"/>
            <a:ext cx="322148" cy="30684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11214">
            <a:off x="13952066" y="7222863"/>
            <a:ext cx="2542307" cy="203384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255868" y="563371"/>
            <a:ext cx="496445" cy="486516"/>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259300" y="1710178"/>
            <a:ext cx="249693" cy="237832"/>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26982" y="9020468"/>
            <a:ext cx="242686" cy="237832"/>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70773" y="687713"/>
            <a:ext cx="249693" cy="23783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28700" y="8450095"/>
            <a:ext cx="649998" cy="570373"/>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H="1">
            <a:off x="-257095" y="4459157"/>
            <a:ext cx="803921" cy="938886"/>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870106" y="6652828"/>
            <a:ext cx="617416" cy="661222"/>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704762" flipH="1">
            <a:off x="7322365" y="7389044"/>
            <a:ext cx="1498676" cy="2074291"/>
          </a:xfrm>
          <a:prstGeom prst="rect">
            <a:avLst/>
          </a:prstGeom>
        </p:spPr>
      </p:pic>
      <p:pic>
        <p:nvPicPr>
          <p:cNvPr id="18" name="Picture 1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flipH="1">
            <a:off x="8604892" y="7902125"/>
            <a:ext cx="1561093" cy="1426449"/>
          </a:xfrm>
          <a:prstGeom prst="rect">
            <a:avLst/>
          </a:prstGeom>
        </p:spPr>
      </p:pic>
      <p:pic>
        <p:nvPicPr>
          <p:cNvPr id="19" name="Picture 1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4573222" y="184015"/>
            <a:ext cx="649998" cy="570373"/>
          </a:xfrm>
          <a:prstGeom prst="rect">
            <a:avLst/>
          </a:prstGeom>
        </p:spPr>
      </p:pic>
      <p:pic>
        <p:nvPicPr>
          <p:cNvPr id="20" name="Picture 3"/>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2020466" y="-68318"/>
            <a:ext cx="2743246" cy="2906751"/>
          </a:xfrm>
          <a:prstGeom prst="rect">
            <a:avLst/>
          </a:prstGeom>
        </p:spPr>
      </p:pic>
      <p:pic>
        <p:nvPicPr>
          <p:cNvPr id="21" name="Picture 15"/>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353953" y="1250687"/>
            <a:ext cx="3038136" cy="2308983"/>
          </a:xfrm>
          <a:prstGeom prst="rect">
            <a:avLst/>
          </a:prstGeom>
        </p:spPr>
      </p:pic>
      <p:pic>
        <p:nvPicPr>
          <p:cNvPr id="22" name="Picture 9"/>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3182600" y="938605"/>
            <a:ext cx="4448765" cy="21354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6786" y="176063"/>
            <a:ext cx="2853724" cy="178357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8428" y="241344"/>
            <a:ext cx="2164561" cy="2191961"/>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79007" y="9105900"/>
            <a:ext cx="590373" cy="562329"/>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562600" y="9669370"/>
            <a:ext cx="1249767" cy="1190403"/>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409949" y="9383083"/>
            <a:ext cx="1028311" cy="1007745"/>
          </a:xfrm>
          <a:prstGeom prst="rect">
            <a:avLst/>
          </a:prstGeom>
        </p:spPr>
      </p:pic>
      <p:pic>
        <p:nvPicPr>
          <p:cNvPr id="18" name="Picture 1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70981" y="2705100"/>
            <a:ext cx="884889" cy="842855"/>
          </a:xfrm>
          <a:prstGeom prst="rect">
            <a:avLst/>
          </a:prstGeom>
        </p:spPr>
      </p:pic>
      <p:pic>
        <p:nvPicPr>
          <p:cNvPr id="19"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564996">
            <a:off x="16487888" y="7113364"/>
            <a:ext cx="2736617" cy="2439010"/>
          </a:xfrm>
          <a:prstGeom prst="rect">
            <a:avLst/>
          </a:prstGeom>
        </p:spPr>
      </p:pic>
      <p:pic>
        <p:nvPicPr>
          <p:cNvPr id="20" name="Picture 1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6968523" y="2124020"/>
            <a:ext cx="1331987" cy="1162159"/>
          </a:xfrm>
          <a:prstGeom prst="rect">
            <a:avLst/>
          </a:prstGeom>
        </p:spPr>
      </p:pic>
      <p:sp>
        <p:nvSpPr>
          <p:cNvPr id="21" name="Rectangle 20"/>
          <p:cNvSpPr/>
          <p:nvPr/>
        </p:nvSpPr>
        <p:spPr>
          <a:xfrm>
            <a:off x="2836038" y="-25148"/>
            <a:ext cx="12829967" cy="1144352"/>
          </a:xfrm>
          <a:prstGeom prst="rect">
            <a:avLst/>
          </a:prstGeom>
        </p:spPr>
        <p:txBody>
          <a:bodyPr wrap="square">
            <a:spAutoFit/>
          </a:bodyPr>
          <a:lstStyle/>
          <a:p>
            <a:pPr algn="ctr">
              <a:lnSpc>
                <a:spcPct val="150000"/>
              </a:lnSpc>
            </a:pPr>
            <a:r>
              <a:rPr lang="vi-VN" sz="5200" b="1" dirty="0" smtClean="0">
                <a:solidFill>
                  <a:srgbClr val="000000"/>
                </a:solidFill>
                <a:ea typeface="Calibri" panose="020F0502020204030204" pitchFamily="34" charset="0"/>
                <a:cs typeface="Arial" panose="020B0604020202020204" pitchFamily="34" charset="0"/>
              </a:rPr>
              <a:t>4. Vận dụng</a:t>
            </a:r>
            <a:endParaRPr lang="vi-VN" sz="5200" b="1" dirty="0">
              <a:solidFill>
                <a:srgbClr val="000000"/>
              </a:solidFill>
              <a:ea typeface="Calibri" panose="020F0502020204030204" pitchFamily="34" charset="0"/>
              <a:cs typeface="Arial" panose="020B0604020202020204" pitchFamily="34" charset="0"/>
            </a:endParaRPr>
          </a:p>
        </p:txBody>
      </p:sp>
      <p:sp>
        <p:nvSpPr>
          <p:cNvPr id="2" name="Rectangle 1"/>
          <p:cNvSpPr/>
          <p:nvPr/>
        </p:nvSpPr>
        <p:spPr>
          <a:xfrm>
            <a:off x="3092092" y="1119204"/>
            <a:ext cx="12317857" cy="2171428"/>
          </a:xfrm>
          <a:prstGeom prst="rect">
            <a:avLst/>
          </a:prstGeom>
        </p:spPr>
        <p:txBody>
          <a:bodyPr wrap="square">
            <a:spAutoFit/>
          </a:bodyPr>
          <a:lstStyle/>
          <a:p>
            <a:pPr algn="ctr">
              <a:lnSpc>
                <a:spcPct val="150000"/>
              </a:lnSpc>
            </a:pPr>
            <a:r>
              <a:rPr lang="vi-VN" sz="48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vi-VN" sz="4800" i="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en-US" sz="48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ìm</a:t>
            </a:r>
            <a:r>
              <a:rPr lang="en-US" sz="48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hiểu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tin về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Đội</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Thiếu</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niên</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Tiền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phong</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Hồ</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Chí</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Minh</a:t>
            </a:r>
            <a:endParaRPr lang="en-US" sz="4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448589" y="3037038"/>
            <a:ext cx="6126131" cy="7353790"/>
          </a:xfrm>
          <a:prstGeom prst="rect">
            <a:avLst/>
          </a:prstGeom>
        </p:spPr>
      </p:pic>
      <p:pic>
        <p:nvPicPr>
          <p:cNvPr id="6" name="Picture 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824674" y="4071781"/>
            <a:ext cx="4460224" cy="4816440"/>
          </a:xfrm>
          <a:prstGeom prst="rect">
            <a:avLst/>
          </a:prstGeom>
        </p:spPr>
      </p:pic>
    </p:spTree>
    <p:extLst>
      <p:ext uri="{BB962C8B-B14F-4D97-AF65-F5344CB8AC3E}">
        <p14:creationId xmlns:p14="http://schemas.microsoft.com/office/powerpoint/2010/main" val="416544944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84580" y="-1023598"/>
            <a:ext cx="3549440" cy="380127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16176" y="6556582"/>
            <a:ext cx="4652455" cy="408253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943551" y="9076353"/>
            <a:ext cx="2463371" cy="22016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51567">
            <a:off x="241424" y="908767"/>
            <a:ext cx="4256427" cy="242616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44165" y="6065223"/>
            <a:ext cx="249693" cy="237832"/>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150574" y="5341853"/>
            <a:ext cx="322148" cy="306846"/>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423507" y="9076353"/>
            <a:ext cx="485372" cy="475665"/>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153400" y="653809"/>
            <a:ext cx="921544" cy="877771"/>
          </a:xfrm>
          <a:prstGeom prst="rect">
            <a:avLst/>
          </a:prstGeom>
        </p:spPr>
      </p:pic>
      <p:pic>
        <p:nvPicPr>
          <p:cNvPr id="11"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104923" y="1028700"/>
            <a:ext cx="496445" cy="486516"/>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285870" y="8597847"/>
            <a:ext cx="614058" cy="601776"/>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177294" y="790868"/>
            <a:ext cx="249693" cy="237832"/>
          </a:xfrm>
          <a:prstGeom prst="rect">
            <a:avLst/>
          </a:prstGeom>
        </p:spPr>
      </p:pic>
      <p:sp>
        <p:nvSpPr>
          <p:cNvPr id="14" name="TextBox 14"/>
          <p:cNvSpPr txBox="1"/>
          <p:nvPr/>
        </p:nvSpPr>
        <p:spPr>
          <a:xfrm>
            <a:off x="5579600" y="1598979"/>
            <a:ext cx="8027393" cy="1364476"/>
          </a:xfrm>
          <a:prstGeom prst="rect">
            <a:avLst/>
          </a:prstGeom>
        </p:spPr>
        <p:txBody>
          <a:bodyPr lIns="0" tIns="0" rIns="0" bIns="0" rtlCol="0" anchor="t">
            <a:spAutoFit/>
          </a:bodyPr>
          <a:lstStyle/>
          <a:p>
            <a:pPr marL="0" lvl="0" indent="0" algn="ctr">
              <a:lnSpc>
                <a:spcPts val="12000"/>
              </a:lnSpc>
              <a:spcBef>
                <a:spcPct val="0"/>
              </a:spcBef>
            </a:pPr>
            <a:r>
              <a:rPr lang="vi-VN" sz="6400" b="1" dirty="0" smtClean="0">
                <a:solidFill>
                  <a:srgbClr val="FF0000"/>
                </a:solidFill>
              </a:rPr>
              <a:t>CỦNG CỐ, DẶN DÒ</a:t>
            </a:r>
            <a:endParaRPr lang="en-US" sz="6400" b="1" u="none" dirty="0">
              <a:solidFill>
                <a:srgbClr val="FF0000"/>
              </a:solidFill>
            </a:endParaRPr>
          </a:p>
        </p:txBody>
      </p:sp>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564996">
            <a:off x="15932610" y="6874938"/>
            <a:ext cx="2736617" cy="2439010"/>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5484580" y="1835338"/>
            <a:ext cx="1331987" cy="1162159"/>
          </a:xfrm>
          <a:prstGeom prst="rect">
            <a:avLst/>
          </a:prstGeom>
        </p:spPr>
      </p:pic>
      <p:sp>
        <p:nvSpPr>
          <p:cNvPr id="17" name="Rectangle 16"/>
          <p:cNvSpPr/>
          <p:nvPr/>
        </p:nvSpPr>
        <p:spPr>
          <a:xfrm>
            <a:off x="2777079" y="3216982"/>
            <a:ext cx="12543290" cy="3416320"/>
          </a:xfrm>
          <a:prstGeom prst="rect">
            <a:avLst/>
          </a:prstGeom>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ü"/>
            </a:pPr>
            <a:r>
              <a:rPr lang="vi-VN" sz="4800" dirty="0" smtClean="0">
                <a:latin typeface="Arial" panose="020B0604020202020204" pitchFamily="34" charset="0"/>
                <a:ea typeface="Calibri" panose="020F0502020204030204" pitchFamily="34" charset="0"/>
                <a:cs typeface="Arial" panose="020B0604020202020204" pitchFamily="34" charset="0"/>
              </a:rPr>
              <a:t>Em về nhà t</a:t>
            </a:r>
            <a:r>
              <a:rPr lang="en-US" sz="4800" dirty="0" err="1" smtClean="0">
                <a:latin typeface="Arial" panose="020B0604020202020204" pitchFamily="34" charset="0"/>
                <a:ea typeface="Calibri" panose="020F0502020204030204" pitchFamily="34" charset="0"/>
                <a:cs typeface="Arial" panose="020B0604020202020204" pitchFamily="34" charset="0"/>
              </a:rPr>
              <a:t>ìm</a:t>
            </a:r>
            <a:r>
              <a:rPr lang="en-US" sz="4800" dirty="0" smtClean="0">
                <a:latin typeface="Arial" panose="020B0604020202020204" pitchFamily="34" charset="0"/>
                <a:ea typeface="Calibri" panose="020F0502020204030204" pitchFamily="34" charset="0"/>
                <a:cs typeface="Arial" panose="020B0604020202020204" pitchFamily="34" charset="0"/>
              </a:rPr>
              <a:t> hiểu</a:t>
            </a:r>
            <a:r>
              <a:rPr lang="vi-VN" sz="4800" dirty="0" smtClean="0">
                <a:latin typeface="Arial" panose="020B0604020202020204" pitchFamily="34" charset="0"/>
                <a:ea typeface="Calibri" panose="020F0502020204030204" pitchFamily="34" charset="0"/>
                <a:cs typeface="Arial" panose="020B0604020202020204" pitchFamily="34" charset="0"/>
              </a:rPr>
              <a:t> thêm</a:t>
            </a:r>
            <a:r>
              <a:rPr lang="en-US" sz="4800" dirty="0" smtClean="0">
                <a:latin typeface="Arial" panose="020B0604020202020204" pitchFamily="34" charset="0"/>
                <a:ea typeface="Calibri" panose="020F0502020204030204" pitchFamily="34" charset="0"/>
                <a:cs typeface="Arial" panose="020B0604020202020204" pitchFamily="34" charset="0"/>
              </a:rPr>
              <a:t> </a:t>
            </a:r>
            <a:r>
              <a:rPr lang="en-US" sz="4800" dirty="0" err="1">
                <a:latin typeface="Arial" panose="020B0604020202020204" pitchFamily="34" charset="0"/>
                <a:ea typeface="Calibri" panose="020F0502020204030204" pitchFamily="34" charset="0"/>
                <a:cs typeface="Arial" panose="020B0604020202020204" pitchFamily="34" charset="0"/>
              </a:rPr>
              <a:t>thông</a:t>
            </a:r>
            <a:r>
              <a:rPr lang="en-US" sz="4800" dirty="0">
                <a:latin typeface="Arial" panose="020B0604020202020204" pitchFamily="34" charset="0"/>
                <a:ea typeface="Calibri" panose="020F0502020204030204" pitchFamily="34" charset="0"/>
                <a:cs typeface="Arial" panose="020B0604020202020204" pitchFamily="34" charset="0"/>
              </a:rPr>
              <a:t> tin về </a:t>
            </a:r>
            <a:r>
              <a:rPr lang="en-US" sz="4800" dirty="0" err="1">
                <a:latin typeface="Arial" panose="020B0604020202020204" pitchFamily="34" charset="0"/>
                <a:ea typeface="Calibri" panose="020F0502020204030204" pitchFamily="34" charset="0"/>
                <a:cs typeface="Arial" panose="020B0604020202020204" pitchFamily="34" charset="0"/>
              </a:rPr>
              <a:t>Đội</a:t>
            </a:r>
            <a:r>
              <a:rPr lang="en-US" sz="4800" dirty="0">
                <a:latin typeface="Arial" panose="020B0604020202020204" pitchFamily="34" charset="0"/>
                <a:ea typeface="Calibri" panose="020F0502020204030204" pitchFamily="34" charset="0"/>
                <a:cs typeface="Arial" panose="020B0604020202020204" pitchFamily="34" charset="0"/>
              </a:rPr>
              <a:t> </a:t>
            </a:r>
            <a:r>
              <a:rPr lang="en-US" sz="4800" dirty="0" err="1">
                <a:latin typeface="Arial" panose="020B0604020202020204" pitchFamily="34" charset="0"/>
                <a:ea typeface="Calibri" panose="020F0502020204030204" pitchFamily="34" charset="0"/>
                <a:cs typeface="Arial" panose="020B0604020202020204" pitchFamily="34" charset="0"/>
              </a:rPr>
              <a:t>Thiếu</a:t>
            </a:r>
            <a:r>
              <a:rPr lang="en-US" sz="4800" dirty="0">
                <a:latin typeface="Arial" panose="020B0604020202020204" pitchFamily="34" charset="0"/>
                <a:ea typeface="Calibri" panose="020F0502020204030204" pitchFamily="34" charset="0"/>
                <a:cs typeface="Arial" panose="020B0604020202020204" pitchFamily="34" charset="0"/>
              </a:rPr>
              <a:t> </a:t>
            </a:r>
            <a:r>
              <a:rPr lang="en-US" sz="4800" dirty="0" err="1">
                <a:latin typeface="Arial" panose="020B0604020202020204" pitchFamily="34" charset="0"/>
                <a:ea typeface="Calibri" panose="020F0502020204030204" pitchFamily="34" charset="0"/>
                <a:cs typeface="Arial" panose="020B0604020202020204" pitchFamily="34" charset="0"/>
              </a:rPr>
              <a:t>niên</a:t>
            </a:r>
            <a:r>
              <a:rPr lang="en-US" sz="4800" dirty="0">
                <a:latin typeface="Arial" panose="020B0604020202020204" pitchFamily="34" charset="0"/>
                <a:ea typeface="Calibri" panose="020F0502020204030204" pitchFamily="34" charset="0"/>
                <a:cs typeface="Arial" panose="020B0604020202020204" pitchFamily="34" charset="0"/>
              </a:rPr>
              <a:t> Tiền </a:t>
            </a:r>
            <a:r>
              <a:rPr lang="en-US" sz="4800" dirty="0" err="1">
                <a:latin typeface="Arial" panose="020B0604020202020204" pitchFamily="34" charset="0"/>
                <a:ea typeface="Calibri" panose="020F0502020204030204" pitchFamily="34" charset="0"/>
                <a:cs typeface="Arial" panose="020B0604020202020204" pitchFamily="34" charset="0"/>
              </a:rPr>
              <a:t>phong</a:t>
            </a:r>
            <a:r>
              <a:rPr lang="en-US" sz="4800" dirty="0">
                <a:latin typeface="Arial" panose="020B0604020202020204" pitchFamily="34" charset="0"/>
                <a:ea typeface="Calibri" panose="020F0502020204030204" pitchFamily="34" charset="0"/>
                <a:cs typeface="Arial" panose="020B0604020202020204" pitchFamily="34" charset="0"/>
              </a:rPr>
              <a:t> </a:t>
            </a:r>
            <a:r>
              <a:rPr lang="en-US" sz="4800" dirty="0" err="1">
                <a:latin typeface="Arial" panose="020B0604020202020204" pitchFamily="34" charset="0"/>
                <a:ea typeface="Calibri" panose="020F0502020204030204" pitchFamily="34" charset="0"/>
                <a:cs typeface="Arial" panose="020B0604020202020204" pitchFamily="34" charset="0"/>
              </a:rPr>
              <a:t>Hồ</a:t>
            </a:r>
            <a:r>
              <a:rPr lang="en-US" sz="4800" dirty="0">
                <a:latin typeface="Arial" panose="020B0604020202020204" pitchFamily="34" charset="0"/>
                <a:ea typeface="Calibri" panose="020F0502020204030204" pitchFamily="34" charset="0"/>
                <a:cs typeface="Arial" panose="020B0604020202020204" pitchFamily="34" charset="0"/>
              </a:rPr>
              <a:t> </a:t>
            </a:r>
            <a:r>
              <a:rPr lang="en-US" sz="4800" dirty="0" err="1">
                <a:latin typeface="Arial" panose="020B0604020202020204" pitchFamily="34" charset="0"/>
                <a:ea typeface="Calibri" panose="020F0502020204030204" pitchFamily="34" charset="0"/>
                <a:cs typeface="Arial" panose="020B0604020202020204" pitchFamily="34" charset="0"/>
              </a:rPr>
              <a:t>Chí</a:t>
            </a:r>
            <a:r>
              <a:rPr lang="en-US" sz="4800" dirty="0">
                <a:latin typeface="Arial" panose="020B0604020202020204" pitchFamily="34" charset="0"/>
                <a:ea typeface="Calibri" panose="020F0502020204030204" pitchFamily="34" charset="0"/>
                <a:cs typeface="Arial" panose="020B0604020202020204" pitchFamily="34" charset="0"/>
              </a:rPr>
              <a:t> Minh.</a:t>
            </a:r>
          </a:p>
          <a:p>
            <a:pPr marL="685800" marR="0" lvl="0" indent="-685800" algn="just">
              <a:lnSpc>
                <a:spcPct val="150000"/>
              </a:lnSpc>
              <a:spcBef>
                <a:spcPts val="0"/>
              </a:spcBef>
              <a:spcAft>
                <a:spcPts val="0"/>
              </a:spcAft>
              <a:buFont typeface="Wingdings" panose="05000000000000000000" pitchFamily="2" charset="2"/>
              <a:buChar char="ü"/>
            </a:pPr>
            <a:r>
              <a:rPr lang="en-US" sz="4800" dirty="0">
                <a:latin typeface="Arial" panose="020B0604020202020204" pitchFamily="34" charset="0"/>
                <a:ea typeface="Calibri" panose="020F0502020204030204" pitchFamily="34" charset="0"/>
                <a:cs typeface="Arial" panose="020B0604020202020204" pitchFamily="34" charset="0"/>
              </a:rPr>
              <a:t>Xem </a:t>
            </a:r>
            <a:r>
              <a:rPr lang="en-US" sz="4800" dirty="0" err="1">
                <a:latin typeface="Arial" panose="020B0604020202020204" pitchFamily="34" charset="0"/>
                <a:ea typeface="Calibri" panose="020F0502020204030204" pitchFamily="34" charset="0"/>
                <a:cs typeface="Arial" panose="020B0604020202020204" pitchFamily="34" charset="0"/>
              </a:rPr>
              <a:t>trước</a:t>
            </a:r>
            <a:r>
              <a:rPr lang="en-US" sz="4800" dirty="0">
                <a:latin typeface="Arial" panose="020B0604020202020204" pitchFamily="34" charset="0"/>
                <a:ea typeface="Calibri" panose="020F0502020204030204" pitchFamily="34" charset="0"/>
                <a:cs typeface="Arial" panose="020B0604020202020204" pitchFamily="34" charset="0"/>
              </a:rPr>
              <a:t> bài </a:t>
            </a:r>
            <a:r>
              <a:rPr lang="en-US" sz="4800" b="1" dirty="0" smtClean="0">
                <a:latin typeface="Arial" panose="020B0604020202020204" pitchFamily="34" charset="0"/>
                <a:ea typeface="Calibri" panose="020F0502020204030204" pitchFamily="34" charset="0"/>
                <a:cs typeface="Arial" panose="020B0604020202020204" pitchFamily="34" charset="0"/>
              </a:rPr>
              <a:t>12</a:t>
            </a:r>
            <a:r>
              <a:rPr lang="vi-VN" sz="4800" b="1" dirty="0" smtClean="0">
                <a:latin typeface="Arial" panose="020B0604020202020204" pitchFamily="34" charset="0"/>
                <a:ea typeface="Calibri" panose="020F0502020204030204" pitchFamily="34" charset="0"/>
                <a:cs typeface="Arial" panose="020B0604020202020204" pitchFamily="34" charset="0"/>
              </a:rPr>
              <a:t> – đọc: </a:t>
            </a:r>
            <a:r>
              <a:rPr lang="en-US" sz="4800" b="1" i="1" dirty="0" smtClean="0">
                <a:latin typeface="Arial" panose="020B0604020202020204" pitchFamily="34" charset="0"/>
                <a:ea typeface="Calibri" panose="020F0502020204030204" pitchFamily="34" charset="0"/>
                <a:cs typeface="Arial" panose="020B0604020202020204" pitchFamily="34" charset="0"/>
              </a:rPr>
              <a:t>Bài </a:t>
            </a:r>
            <a:r>
              <a:rPr lang="en-US" sz="4800" b="1" i="1" dirty="0" err="1">
                <a:latin typeface="Arial" panose="020B0604020202020204" pitchFamily="34" charset="0"/>
                <a:ea typeface="Calibri" panose="020F0502020204030204" pitchFamily="34" charset="0"/>
                <a:cs typeface="Arial" panose="020B0604020202020204" pitchFamily="34" charset="0"/>
              </a:rPr>
              <a:t>tập</a:t>
            </a:r>
            <a:r>
              <a:rPr lang="en-US" sz="4800" b="1" i="1" dirty="0">
                <a:latin typeface="Arial" panose="020B0604020202020204" pitchFamily="34" charset="0"/>
                <a:ea typeface="Calibri" panose="020F0502020204030204" pitchFamily="34" charset="0"/>
                <a:cs typeface="Arial" panose="020B0604020202020204" pitchFamily="34" charset="0"/>
              </a:rPr>
              <a:t> làm văn</a:t>
            </a:r>
            <a:r>
              <a:rPr lang="en-US" sz="4800" b="1" dirty="0">
                <a:latin typeface="Arial" panose="020B0604020202020204" pitchFamily="34" charset="0"/>
                <a:ea typeface="Calibri" panose="020F0502020204030204" pitchFamily="34" charset="0"/>
                <a:cs typeface="Arial" panose="020B0604020202020204" pitchFamily="34" charset="0"/>
              </a:rPr>
              <a:t>.</a:t>
            </a:r>
            <a:endParaRPr lang="en-US" sz="4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21"/>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5962944" y="7102580"/>
            <a:ext cx="3085780" cy="2626770"/>
          </a:xfrm>
          <a:prstGeom prst="rect">
            <a:avLst/>
          </a:prstGeom>
        </p:spPr>
      </p:pic>
      <p:pic>
        <p:nvPicPr>
          <p:cNvPr id="19" name="Picture 22"/>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0017969" y="7320987"/>
            <a:ext cx="3125789" cy="22310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sp>
        <p:nvSpPr>
          <p:cNvPr id="4" name="TextBox 4"/>
          <p:cNvSpPr txBox="1"/>
          <p:nvPr/>
        </p:nvSpPr>
        <p:spPr>
          <a:xfrm>
            <a:off x="2286000" y="3559670"/>
            <a:ext cx="13561132" cy="2723694"/>
          </a:xfrm>
          <a:prstGeom prst="rect">
            <a:avLst/>
          </a:prstGeom>
        </p:spPr>
        <p:txBody>
          <a:bodyPr wrap="square" lIns="0" tIns="0" rIns="0" bIns="0" rtlCol="0" anchor="t">
            <a:spAutoFit/>
          </a:bodyPr>
          <a:lstStyle/>
          <a:p>
            <a:pPr marL="0" lvl="0" indent="0" algn="ctr">
              <a:lnSpc>
                <a:spcPts val="11200"/>
              </a:lnSpc>
            </a:pPr>
            <a:r>
              <a:rPr lang="vi-VN" sz="7200" b="1" smtClean="0">
                <a:solidFill>
                  <a:srgbClr val="F1944E"/>
                </a:solidFill>
                <a:latin typeface="Arial" panose="020B0604020202020204" pitchFamily="34" charset="0"/>
                <a:cs typeface="Arial" panose="020B0604020202020204" pitchFamily="34" charset="0"/>
              </a:rPr>
              <a:t>CẢM ƠN CÁC EM ĐÃ </a:t>
            </a:r>
          </a:p>
          <a:p>
            <a:pPr marL="0" lvl="0" indent="0" algn="ctr">
              <a:lnSpc>
                <a:spcPts val="11200"/>
              </a:lnSpc>
            </a:pPr>
            <a:r>
              <a:rPr lang="vi-VN" sz="7200" b="1" smtClean="0">
                <a:solidFill>
                  <a:srgbClr val="F1944E"/>
                </a:solidFill>
                <a:latin typeface="Arial" panose="020B0604020202020204" pitchFamily="34" charset="0"/>
                <a:cs typeface="Arial" panose="020B0604020202020204" pitchFamily="34" charset="0"/>
              </a:rPr>
              <a:t>LẮNG NGHE BÀI GIẢNG!</a:t>
            </a:r>
            <a:endParaRPr lang="en-US" sz="7200" b="1" u="none" dirty="0">
              <a:solidFill>
                <a:srgbClr val="F1944E"/>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853112" y="9377216"/>
            <a:ext cx="242686" cy="23783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5926" y="6745607"/>
            <a:ext cx="249693" cy="237832"/>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76154" y="5196634"/>
            <a:ext cx="411039" cy="402818"/>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606429" y="896465"/>
            <a:ext cx="322148" cy="30684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11214">
            <a:off x="13952066" y="7222863"/>
            <a:ext cx="2542307" cy="203384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255868" y="563371"/>
            <a:ext cx="496445" cy="486516"/>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259300" y="1710178"/>
            <a:ext cx="249693" cy="237832"/>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26982" y="9020468"/>
            <a:ext cx="242686" cy="237832"/>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70773" y="687713"/>
            <a:ext cx="249693" cy="23783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28700" y="8450095"/>
            <a:ext cx="649998" cy="570373"/>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H="1">
            <a:off x="-257095" y="4459157"/>
            <a:ext cx="803921" cy="938886"/>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870106" y="6652828"/>
            <a:ext cx="617416" cy="661222"/>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704762" flipH="1">
            <a:off x="7322365" y="7389044"/>
            <a:ext cx="1498676" cy="2074291"/>
          </a:xfrm>
          <a:prstGeom prst="rect">
            <a:avLst/>
          </a:prstGeom>
        </p:spPr>
      </p:pic>
      <p:pic>
        <p:nvPicPr>
          <p:cNvPr id="18" name="Picture 1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flipH="1">
            <a:off x="8604892" y="7902125"/>
            <a:ext cx="1561093" cy="1426449"/>
          </a:xfrm>
          <a:prstGeom prst="rect">
            <a:avLst/>
          </a:prstGeom>
        </p:spPr>
      </p:pic>
      <p:pic>
        <p:nvPicPr>
          <p:cNvPr id="19" name="Picture 1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4573222" y="184015"/>
            <a:ext cx="649998" cy="570373"/>
          </a:xfrm>
          <a:prstGeom prst="rect">
            <a:avLst/>
          </a:prstGeom>
        </p:spPr>
      </p:pic>
      <p:pic>
        <p:nvPicPr>
          <p:cNvPr id="20" name="Picture 3"/>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2020466" y="-68318"/>
            <a:ext cx="2743246" cy="2906751"/>
          </a:xfrm>
          <a:prstGeom prst="rect">
            <a:avLst/>
          </a:prstGeom>
        </p:spPr>
      </p:pic>
      <p:pic>
        <p:nvPicPr>
          <p:cNvPr id="21" name="Picture 15"/>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353953" y="1250687"/>
            <a:ext cx="3038136" cy="2308983"/>
          </a:xfrm>
          <a:prstGeom prst="rect">
            <a:avLst/>
          </a:prstGeom>
        </p:spPr>
      </p:pic>
      <p:pic>
        <p:nvPicPr>
          <p:cNvPr id="22" name="Picture 9"/>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3182600" y="938605"/>
            <a:ext cx="4448765" cy="2135407"/>
          </a:xfrm>
          <a:prstGeom prst="rect">
            <a:avLst/>
          </a:prstGeom>
        </p:spPr>
      </p:pic>
    </p:spTree>
    <p:extLst>
      <p:ext uri="{BB962C8B-B14F-4D97-AF65-F5344CB8AC3E}">
        <p14:creationId xmlns:p14="http://schemas.microsoft.com/office/powerpoint/2010/main" val="392277372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223256" y="6992450"/>
            <a:ext cx="5299406" cy="276894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75418" y="8707531"/>
            <a:ext cx="242686" cy="23783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02147" y="7800761"/>
            <a:ext cx="249693" cy="237832"/>
          </a:xfrm>
          <a:prstGeom prst="rect">
            <a:avLst/>
          </a:prstGeom>
        </p:spPr>
      </p:pic>
      <p:sp>
        <p:nvSpPr>
          <p:cNvPr id="6" name="TextBox 6"/>
          <p:cNvSpPr txBox="1"/>
          <p:nvPr/>
        </p:nvSpPr>
        <p:spPr>
          <a:xfrm>
            <a:off x="1664685" y="3015972"/>
            <a:ext cx="15023116" cy="4985980"/>
          </a:xfrm>
          <a:prstGeom prst="rect">
            <a:avLst/>
          </a:prstGeom>
        </p:spPr>
        <p:txBody>
          <a:bodyPr wrap="square" lIns="0" tIns="0" rIns="0" bIns="0" rtlCol="0" anchor="t">
            <a:spAutoFit/>
          </a:bodyPr>
          <a:lstStyle/>
          <a:p>
            <a:pPr marL="857250" indent="-857250" algn="just">
              <a:lnSpc>
                <a:spcPct val="150000"/>
              </a:lnSpc>
              <a:buFont typeface="Arial" panose="020B0604020202020204" pitchFamily="34" charset="0"/>
              <a:buChar char="•"/>
            </a:pPr>
            <a:r>
              <a:rPr lang="vi-VN" sz="7200" b="1" dirty="0" smtClean="0">
                <a:latin typeface="Arial" panose="020B0604020202020204" pitchFamily="34" charset="0"/>
                <a:cs typeface="Arial" panose="020B0604020202020204" pitchFamily="34" charset="0"/>
              </a:rPr>
              <a:t>Nghe – viết: </a:t>
            </a:r>
            <a:r>
              <a:rPr lang="vi-VN" sz="7200" dirty="0" smtClean="0">
                <a:latin typeface="Arial" panose="020B0604020202020204" pitchFamily="34" charset="0"/>
                <a:cs typeface="Arial" panose="020B0604020202020204" pitchFamily="34" charset="0"/>
              </a:rPr>
              <a:t>Lời giải toán đặc biệt</a:t>
            </a:r>
          </a:p>
          <a:p>
            <a:pPr marL="857250" indent="-857250" algn="just">
              <a:lnSpc>
                <a:spcPct val="150000"/>
              </a:lnSpc>
              <a:buFont typeface="Arial" panose="020B0604020202020204" pitchFamily="34" charset="0"/>
              <a:buChar char="•"/>
            </a:pPr>
            <a:r>
              <a:rPr lang="vi-VN" sz="7200" b="1" dirty="0" smtClean="0">
                <a:latin typeface="Arial" panose="020B0604020202020204" pitchFamily="34" charset="0"/>
                <a:cs typeface="Arial" panose="020B0604020202020204" pitchFamily="34" charset="0"/>
              </a:rPr>
              <a:t>Luyện tập với chữ r, d và gi, an/ang</a:t>
            </a:r>
            <a:endParaRPr lang="en-US" sz="7200" b="1" dirty="0">
              <a:latin typeface="Arial" panose="020B0604020202020204" pitchFamily="34" charset="0"/>
              <a:cs typeface="Arial" panose="020B0604020202020204" pitchFamily="34" charset="0"/>
            </a:endParaRPr>
          </a:p>
        </p:txBody>
      </p:sp>
      <p:sp>
        <p:nvSpPr>
          <p:cNvPr id="7" name="TextBox 7"/>
          <p:cNvSpPr txBox="1"/>
          <p:nvPr/>
        </p:nvSpPr>
        <p:spPr>
          <a:xfrm>
            <a:off x="5607561" y="2183862"/>
            <a:ext cx="7506801" cy="698204"/>
          </a:xfrm>
          <a:prstGeom prst="rect">
            <a:avLst/>
          </a:prstGeom>
        </p:spPr>
        <p:txBody>
          <a:bodyPr lIns="0" tIns="0" rIns="0" bIns="0" rtlCol="0" anchor="t">
            <a:spAutoFit/>
          </a:bodyPr>
          <a:lstStyle/>
          <a:p>
            <a:pPr algn="ctr">
              <a:lnSpc>
                <a:spcPts val="4800"/>
              </a:lnSpc>
            </a:pPr>
            <a:r>
              <a:rPr lang="vi-VN" sz="7200" b="1" dirty="0" smtClean="0">
                <a:solidFill>
                  <a:srgbClr val="FF0000"/>
                </a:solidFill>
              </a:rPr>
              <a:t>Tiết 3 – Viết</a:t>
            </a:r>
            <a:endParaRPr lang="en-US" sz="7200" b="1" dirty="0">
              <a:solidFill>
                <a:srgbClr val="FF0000"/>
              </a:solidFill>
            </a:endParaRPr>
          </a:p>
        </p:txBody>
      </p:sp>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361588" y="5691438"/>
            <a:ext cx="322148" cy="30684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383000" y="2445383"/>
            <a:ext cx="485372" cy="475665"/>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151840" y="896465"/>
            <a:ext cx="322148" cy="306846"/>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17737" y="6582444"/>
            <a:ext cx="485372" cy="475665"/>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11214">
            <a:off x="326839" y="1061726"/>
            <a:ext cx="2542307" cy="2033846"/>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257524" flipH="1">
            <a:off x="1838917" y="111533"/>
            <a:ext cx="1857970" cy="1690753"/>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255868" y="563371"/>
            <a:ext cx="496445" cy="486516"/>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89338" y="9139384"/>
            <a:ext cx="494807" cy="471304"/>
          </a:xfrm>
          <a:prstGeom prst="rect">
            <a:avLst/>
          </a:prstGeom>
        </p:spPr>
      </p:pic>
      <p:pic>
        <p:nvPicPr>
          <p:cNvPr id="16"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34454" y="1368640"/>
            <a:ext cx="249693" cy="237832"/>
          </a:xfrm>
          <a:prstGeom prst="rect">
            <a:avLst/>
          </a:prstGeom>
        </p:spPr>
      </p:pic>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07976" y="9258300"/>
            <a:ext cx="242686" cy="237832"/>
          </a:xfrm>
          <a:prstGeom prst="rect">
            <a:avLst/>
          </a:prstGeom>
        </p:spPr>
      </p:pic>
      <p:pic>
        <p:nvPicPr>
          <p:cNvPr id="18" name="Picture 1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6574" y="468544"/>
            <a:ext cx="494025" cy="470558"/>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222144" y="1368640"/>
            <a:ext cx="809126" cy="710008"/>
          </a:xfrm>
          <a:prstGeom prst="rect">
            <a:avLst/>
          </a:prstGeom>
        </p:spPr>
      </p:pic>
      <p:pic>
        <p:nvPicPr>
          <p:cNvPr id="20" name="Picture 20"/>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8486824" y="9610687"/>
            <a:ext cx="874138" cy="1020891"/>
          </a:xfrm>
          <a:prstGeom prst="rect">
            <a:avLst/>
          </a:prstGeom>
        </p:spPr>
      </p:pic>
      <p:pic>
        <p:nvPicPr>
          <p:cNvPr id="21" name="Picture 21"/>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597995" y="8376920"/>
            <a:ext cx="617416" cy="661222"/>
          </a:xfrm>
          <a:prstGeom prst="rect">
            <a:avLst/>
          </a:prstGeom>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grpSp>
        <p:nvGrpSpPr>
          <p:cNvPr id="2" name="Group 2"/>
          <p:cNvGrpSpPr/>
          <p:nvPr/>
        </p:nvGrpSpPr>
        <p:grpSpPr>
          <a:xfrm>
            <a:off x="6048055" y="1401894"/>
            <a:ext cx="10286999" cy="7737490"/>
            <a:chOff x="0" y="0"/>
            <a:chExt cx="7582291" cy="9844646"/>
          </a:xfrm>
          <a:solidFill>
            <a:schemeClr val="accent6">
              <a:lumMod val="40000"/>
              <a:lumOff val="60000"/>
            </a:schemeClr>
          </a:solidFill>
        </p:grpSpPr>
        <p:sp>
          <p:nvSpPr>
            <p:cNvPr id="3" name="Freeform 3"/>
            <p:cNvSpPr/>
            <p:nvPr/>
          </p:nvSpPr>
          <p:spPr>
            <a:xfrm>
              <a:off x="-1" y="0"/>
              <a:ext cx="7589949" cy="9844646"/>
            </a:xfrm>
            <a:custGeom>
              <a:avLst/>
              <a:gdLst/>
              <a:ahLst/>
              <a:cxnLst/>
              <a:rect l="l" t="t" r="r" b="b"/>
              <a:pathLst>
                <a:path w="7589949" h="9844646">
                  <a:moveTo>
                    <a:pt x="7083510" y="9827726"/>
                  </a:moveTo>
                  <a:cubicBezTo>
                    <a:pt x="7083510" y="9827726"/>
                    <a:pt x="6846515" y="9817757"/>
                    <a:pt x="6484376" y="9831201"/>
                  </a:cubicBezTo>
                  <a:cubicBezTo>
                    <a:pt x="6122238" y="9844646"/>
                    <a:pt x="490924" y="9844646"/>
                    <a:pt x="490924" y="9844646"/>
                  </a:cubicBezTo>
                  <a:cubicBezTo>
                    <a:pt x="245502" y="9844646"/>
                    <a:pt x="32509" y="9747378"/>
                    <a:pt x="31032" y="9587264"/>
                  </a:cubicBezTo>
                  <a:cubicBezTo>
                    <a:pt x="31032" y="9587264"/>
                    <a:pt x="0" y="685696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7036962" y="0"/>
                    <a:pt x="7036962" y="0"/>
                  </a:cubicBezTo>
                  <a:cubicBezTo>
                    <a:pt x="7348863" y="0"/>
                    <a:pt x="7582292" y="101069"/>
                    <a:pt x="7574434" y="303616"/>
                  </a:cubicBezTo>
                  <a:cubicBezTo>
                    <a:pt x="7574434" y="303616"/>
                    <a:pt x="7572439" y="6300850"/>
                    <a:pt x="7581194" y="8887676"/>
                  </a:cubicBezTo>
                  <a:cubicBezTo>
                    <a:pt x="7589949" y="9180978"/>
                    <a:pt x="7543402" y="9514050"/>
                    <a:pt x="7543402" y="9514050"/>
                  </a:cubicBezTo>
                  <a:cubicBezTo>
                    <a:pt x="7540436" y="9694074"/>
                    <a:pt x="7328933" y="9827726"/>
                    <a:pt x="7083510" y="9827726"/>
                  </a:cubicBezTo>
                  <a:close/>
                </a:path>
              </a:pathLst>
            </a:custGeom>
            <a:grp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7215" y="176915"/>
            <a:ext cx="3344653" cy="2449958"/>
          </a:xfrm>
          <a:prstGeom prst="rect">
            <a:avLst/>
          </a:prstGeom>
        </p:spPr>
      </p:pic>
      <p:sp>
        <p:nvSpPr>
          <p:cNvPr id="5" name="TextBox 5"/>
          <p:cNvSpPr txBox="1"/>
          <p:nvPr/>
        </p:nvSpPr>
        <p:spPr>
          <a:xfrm>
            <a:off x="1659720" y="2264086"/>
            <a:ext cx="3042855" cy="6155531"/>
          </a:xfrm>
          <a:prstGeom prst="rect">
            <a:avLst/>
          </a:prstGeom>
        </p:spPr>
        <p:txBody>
          <a:bodyPr wrap="square" lIns="0" tIns="0" rIns="0" bIns="0" rtlCol="0" anchor="t">
            <a:spAutoFit/>
          </a:bodyPr>
          <a:lstStyle/>
          <a:p>
            <a:pPr marL="0" lvl="0" indent="0" algn="ctr">
              <a:lnSpc>
                <a:spcPts val="12000"/>
              </a:lnSpc>
              <a:spcBef>
                <a:spcPct val="0"/>
              </a:spcBef>
            </a:pPr>
            <a:r>
              <a:rPr lang="vi-VN" sz="6400" b="1" u="none" dirty="0" smtClean="0">
                <a:solidFill>
                  <a:srgbClr val="FF0000"/>
                </a:solidFill>
                <a:latin typeface="Arial" panose="020B0604020202020204" pitchFamily="34" charset="0"/>
                <a:cs typeface="Arial" panose="020B0604020202020204" pitchFamily="34" charset="0"/>
              </a:rPr>
              <a:t>NỘI DUNG BÀI HỌC</a:t>
            </a:r>
            <a:endParaRPr lang="en-US" sz="6400" b="1" u="none"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56104" y="8431559"/>
            <a:ext cx="1671097" cy="152696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526430" y="-1048375"/>
            <a:ext cx="3306300" cy="3343919"/>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6522" y="9020468"/>
            <a:ext cx="249693" cy="23783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287798" y="5341853"/>
            <a:ext cx="322148" cy="30684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063231" y="8513867"/>
            <a:ext cx="485372" cy="475665"/>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932756" y="1397330"/>
            <a:ext cx="909980" cy="866756"/>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92916" y="7013809"/>
            <a:ext cx="751608" cy="73657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780910" y="8964543"/>
            <a:ext cx="1134231" cy="1111545"/>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725052" y="790868"/>
            <a:ext cx="249693" cy="237832"/>
          </a:xfrm>
          <a:prstGeom prst="rect">
            <a:avLst/>
          </a:prstGeom>
        </p:spPr>
      </p:pic>
      <p:sp>
        <p:nvSpPr>
          <p:cNvPr id="17" name="Rectangle 16"/>
          <p:cNvSpPr/>
          <p:nvPr/>
        </p:nvSpPr>
        <p:spPr>
          <a:xfrm>
            <a:off x="6926888" y="1971699"/>
            <a:ext cx="8832101" cy="6740307"/>
          </a:xfrm>
          <a:prstGeom prst="rect">
            <a:avLst/>
          </a:prstGeom>
        </p:spPr>
        <p:txBody>
          <a:bodyPr wrap="square">
            <a:spAutoFit/>
          </a:bodyPr>
          <a:lstStyle/>
          <a:p>
            <a:pPr marL="914400" indent="-914400" algn="just">
              <a:lnSpc>
                <a:spcPct val="150000"/>
              </a:lnSpc>
              <a:buAutoNum type="arabicPeriod"/>
            </a:pPr>
            <a:r>
              <a:rPr lang="fr-FR" sz="48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Nghe</a:t>
            </a:r>
            <a:r>
              <a:rPr lang="fr-FR"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8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vi-VN"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Lời giải toán đặc biệt </a:t>
            </a:r>
          </a:p>
          <a:p>
            <a:pPr marL="914400" indent="-914400" algn="just">
              <a:lnSpc>
                <a:spcPct val="150000"/>
              </a:lnSpc>
              <a:buAutoNum type="arabicPeriod"/>
            </a:pPr>
            <a:r>
              <a:rPr lang="vi-VN" sz="4800" b="1" dirty="0">
                <a:cs typeface="Arial" panose="020B0604020202020204" pitchFamily="34" charset="0"/>
              </a:rPr>
              <a:t>Tìm từ ngữ được tạo bởi mỗi tiếng giao, dao, </a:t>
            </a:r>
            <a:r>
              <a:rPr lang="vi-VN" sz="4800" b="1" dirty="0" smtClean="0">
                <a:cs typeface="Arial" panose="020B0604020202020204" pitchFamily="34" charset="0"/>
              </a:rPr>
              <a:t>rao</a:t>
            </a:r>
          </a:p>
          <a:p>
            <a:pPr marL="914400" indent="-914400" algn="just">
              <a:lnSpc>
                <a:spcPct val="150000"/>
              </a:lnSpc>
              <a:buAutoNum type="arabicPeriod"/>
            </a:pPr>
            <a:r>
              <a:rPr lang="en-US" sz="4800" b="1" dirty="0">
                <a:latin typeface="Arial" panose="020B0604020202020204" pitchFamily="34" charset="0"/>
                <a:cs typeface="Arial" panose="020B0604020202020204" pitchFamily="34" charset="0"/>
              </a:rPr>
              <a:t>Làm bài </a:t>
            </a:r>
            <a:r>
              <a:rPr lang="en-US" sz="4800" b="1" dirty="0" err="1">
                <a:latin typeface="Arial" panose="020B0604020202020204" pitchFamily="34" charset="0"/>
                <a:cs typeface="Arial" panose="020B0604020202020204" pitchFamily="34" charset="0"/>
              </a:rPr>
              <a:t>tập</a:t>
            </a:r>
            <a:r>
              <a:rPr lang="en-US" sz="4800" b="1" dirty="0">
                <a:latin typeface="Arial" panose="020B0604020202020204" pitchFamily="34" charset="0"/>
                <a:cs typeface="Arial" panose="020B0604020202020204" pitchFamily="34" charset="0"/>
              </a:rPr>
              <a:t> a hoặc </a:t>
            </a:r>
            <a:r>
              <a:rPr lang="en-US" sz="4800" b="1" dirty="0" smtClean="0">
                <a:latin typeface="Arial" panose="020B0604020202020204" pitchFamily="34" charset="0"/>
                <a:cs typeface="Arial" panose="020B0604020202020204" pitchFamily="34" charset="0"/>
              </a:rPr>
              <a:t>b</a:t>
            </a:r>
            <a:endParaRPr lang="vi-VN" sz="4800" b="1" dirty="0" smtClean="0">
              <a:latin typeface="Arial" panose="020B0604020202020204" pitchFamily="34" charset="0"/>
              <a:cs typeface="Arial" panose="020B0604020202020204" pitchFamily="34" charset="0"/>
            </a:endParaRPr>
          </a:p>
          <a:p>
            <a:pPr marL="914400" indent="-914400" algn="just">
              <a:lnSpc>
                <a:spcPct val="150000"/>
              </a:lnSpc>
              <a:buAutoNum type="arabicPeriod"/>
            </a:pPr>
            <a:r>
              <a:rPr lang="vi-VN" sz="4800" b="1" dirty="0" smtClean="0">
                <a:latin typeface="Arial" panose="020B0604020202020204" pitchFamily="34" charset="0"/>
                <a:cs typeface="Arial" panose="020B0604020202020204" pitchFamily="34" charset="0"/>
              </a:rPr>
              <a:t>Vận dụng</a:t>
            </a:r>
            <a:endParaRPr lang="en-US" sz="4800" b="1"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40000" y="189342"/>
            <a:ext cx="2853724" cy="178357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8428" y="241344"/>
            <a:ext cx="2164561" cy="2191961"/>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79007" y="9105900"/>
            <a:ext cx="590373" cy="562329"/>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086600" y="8522644"/>
            <a:ext cx="1249767" cy="1190403"/>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122262" y="9279255"/>
            <a:ext cx="1028311" cy="1007745"/>
          </a:xfrm>
          <a:prstGeom prst="rect">
            <a:avLst/>
          </a:prstGeom>
        </p:spPr>
      </p:pic>
      <p:pic>
        <p:nvPicPr>
          <p:cNvPr id="18" name="Picture 1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70981" y="2705100"/>
            <a:ext cx="884889" cy="842855"/>
          </a:xfrm>
          <a:prstGeom prst="rect">
            <a:avLst/>
          </a:prstGeom>
        </p:spPr>
      </p:pic>
      <p:pic>
        <p:nvPicPr>
          <p:cNvPr id="19"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564996">
            <a:off x="16487888" y="7113364"/>
            <a:ext cx="2736617" cy="2439010"/>
          </a:xfrm>
          <a:prstGeom prst="rect">
            <a:avLst/>
          </a:prstGeom>
        </p:spPr>
      </p:pic>
      <p:pic>
        <p:nvPicPr>
          <p:cNvPr id="20" name="Picture 1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6968523" y="2124020"/>
            <a:ext cx="1331987" cy="1162159"/>
          </a:xfrm>
          <a:prstGeom prst="rect">
            <a:avLst/>
          </a:prstGeom>
        </p:spPr>
      </p:pic>
      <p:sp>
        <p:nvSpPr>
          <p:cNvPr id="21" name="Rectangle 20"/>
          <p:cNvSpPr/>
          <p:nvPr/>
        </p:nvSpPr>
        <p:spPr>
          <a:xfrm>
            <a:off x="3256072" y="342900"/>
            <a:ext cx="11780789" cy="1144352"/>
          </a:xfrm>
          <a:prstGeom prst="rect">
            <a:avLst/>
          </a:prstGeom>
        </p:spPr>
        <p:txBody>
          <a:bodyPr wrap="none">
            <a:spAutoFit/>
          </a:bodyPr>
          <a:lstStyle/>
          <a:p>
            <a:pPr algn="just">
              <a:lnSpc>
                <a:spcPct val="150000"/>
              </a:lnSpc>
            </a:pP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52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Nghe</a:t>
            </a:r>
            <a:r>
              <a:rPr lang="fr-FR"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200" b="1"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vi-VN" sz="5200" b="1" dirty="0">
                <a:solidFill>
                  <a:srgbClr val="000000"/>
                </a:solidFill>
                <a:ea typeface="Calibri" panose="020F0502020204030204" pitchFamily="34" charset="0"/>
                <a:cs typeface="Arial" panose="020B0604020202020204" pitchFamily="34" charset="0"/>
              </a:rPr>
              <a:t>: Lời giải toán đặc biệt </a:t>
            </a:r>
          </a:p>
        </p:txBody>
      </p:sp>
      <p:sp>
        <p:nvSpPr>
          <p:cNvPr id="22" name="Rectangle 21"/>
          <p:cNvSpPr/>
          <p:nvPr/>
        </p:nvSpPr>
        <p:spPr>
          <a:xfrm>
            <a:off x="3462515" y="1708521"/>
            <a:ext cx="11796819" cy="830997"/>
          </a:xfrm>
          <a:prstGeom prst="rect">
            <a:avLst/>
          </a:prstGeom>
        </p:spPr>
        <p:txBody>
          <a:bodyPr wrap="none">
            <a:spAutoFit/>
          </a:bodyPr>
          <a:lstStyle/>
          <a:p>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T</a:t>
            </a:r>
            <a:r>
              <a:rPr lang="en-US"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ừ </a:t>
            </a:r>
            <a:r>
              <a:rPr lang="en-US" sz="4800" b="1" i="1" dirty="0" err="1">
                <a:solidFill>
                  <a:srgbClr val="FF0000"/>
                </a:solidFill>
                <a:latin typeface="Arial" panose="020B0604020202020204" pitchFamily="34" charset="0"/>
                <a:ea typeface="Calibri" panose="020F0502020204030204" pitchFamily="34" charset="0"/>
                <a:cs typeface="Arial" panose="020B0604020202020204" pitchFamily="34" charset="0"/>
              </a:rPr>
              <a:t>Huy</a:t>
            </a:r>
            <a:r>
              <a:rPr lang="en-US" sz="4800" b="1" i="1" dirty="0">
                <a:solidFill>
                  <a:srgbClr val="FF0000"/>
                </a:solidFill>
                <a:latin typeface="Arial" panose="020B0604020202020204" pitchFamily="34" charset="0"/>
                <a:ea typeface="Calibri" panose="020F0502020204030204" pitchFamily="34" charset="0"/>
                <a:cs typeface="Arial" panose="020B0604020202020204" pitchFamily="34" charset="0"/>
              </a:rPr>
              <a:t> – </a:t>
            </a:r>
            <a:r>
              <a:rPr lang="en-US" sz="4800" b="1" i="1" dirty="0" err="1">
                <a:solidFill>
                  <a:srgbClr val="FF0000"/>
                </a:solidFill>
                <a:latin typeface="Arial" panose="020B0604020202020204" pitchFamily="34" charset="0"/>
                <a:ea typeface="Calibri" panose="020F0502020204030204" pitchFamily="34" charset="0"/>
                <a:cs typeface="Arial" panose="020B0604020202020204" pitchFamily="34" charset="0"/>
              </a:rPr>
              <a:t>gô</a:t>
            </a:r>
            <a:r>
              <a:rPr lang="en-US" sz="48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800" b="1" i="1" dirty="0" err="1">
                <a:solidFill>
                  <a:srgbClr val="FF0000"/>
                </a:solidFill>
                <a:latin typeface="Arial" panose="020B0604020202020204" pitchFamily="34" charset="0"/>
                <a:ea typeface="Calibri" panose="020F0502020204030204" pitchFamily="34" charset="0"/>
                <a:cs typeface="Arial" panose="020B0604020202020204" pitchFamily="34" charset="0"/>
              </a:rPr>
              <a:t>mải</a:t>
            </a:r>
            <a:r>
              <a:rPr lang="en-US" sz="48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800" b="1" i="1" dirty="0" err="1">
                <a:solidFill>
                  <a:srgbClr val="FF0000"/>
                </a:solidFill>
                <a:latin typeface="Arial" panose="020B0604020202020204" pitchFamily="34" charset="0"/>
                <a:ea typeface="Calibri" panose="020F0502020204030204" pitchFamily="34" charset="0"/>
                <a:cs typeface="Arial" panose="020B0604020202020204" pitchFamily="34" charset="0"/>
              </a:rPr>
              <a:t>miết</a:t>
            </a:r>
            <a:r>
              <a:rPr lang="en-US"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viết</a:t>
            </a:r>
            <a:r>
              <a:rPr lang="en-US" sz="4800" b="1" dirty="0">
                <a:solidFill>
                  <a:srgbClr val="FF0000"/>
                </a:solidFill>
                <a:latin typeface="Arial" panose="020B0604020202020204" pitchFamily="34" charset="0"/>
                <a:ea typeface="Calibri" panose="020F0502020204030204" pitchFamily="34" charset="0"/>
                <a:cs typeface="Arial" panose="020B0604020202020204" pitchFamily="34" charset="0"/>
              </a:rPr>
              <a:t> đến </a:t>
            </a:r>
            <a:r>
              <a:rPr lang="en-US" sz="4800" b="1" i="1" dirty="0">
                <a:solidFill>
                  <a:srgbClr val="FF0000"/>
                </a:solidFill>
                <a:latin typeface="Arial" panose="020B0604020202020204" pitchFamily="34" charset="0"/>
                <a:ea typeface="Calibri" panose="020F0502020204030204" pitchFamily="34" charset="0"/>
                <a:cs typeface="Arial" panose="020B0604020202020204" pitchFamily="34" charset="0"/>
              </a:rPr>
              <a:t>À, </a:t>
            </a:r>
            <a:r>
              <a:rPr lang="en-US" sz="4800" b="1" i="1" dirty="0" err="1">
                <a:solidFill>
                  <a:srgbClr val="FF0000"/>
                </a:solidFill>
                <a:latin typeface="Arial" panose="020B0604020202020204" pitchFamily="34" charset="0"/>
                <a:ea typeface="Calibri" panose="020F0502020204030204" pitchFamily="34" charset="0"/>
                <a:cs typeface="Arial" panose="020B0604020202020204" pitchFamily="34" charset="0"/>
              </a:rPr>
              <a:t>ra</a:t>
            </a:r>
            <a:r>
              <a:rPr lang="en-US" sz="4800" b="1" i="1" dirty="0">
                <a:solidFill>
                  <a:srgbClr val="FF0000"/>
                </a:solidFill>
                <a:latin typeface="Arial" panose="020B0604020202020204" pitchFamily="34" charset="0"/>
                <a:ea typeface="Calibri" panose="020F0502020204030204" pitchFamily="34" charset="0"/>
                <a:cs typeface="Arial" panose="020B0604020202020204" pitchFamily="34" charset="0"/>
              </a:rPr>
              <a:t> thế!</a:t>
            </a:r>
            <a:endParaRPr lang="en-US" sz="48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1609840" y="2699757"/>
            <a:ext cx="15057022" cy="5286062"/>
          </a:xfrm>
          <a:prstGeom prst="rect">
            <a:avLst/>
          </a:prstGeom>
          <a:noFill/>
        </p:spPr>
        <p:txBody>
          <a:bodyPr wrap="square" rtlCol="0">
            <a:spAutoFit/>
          </a:bodyPr>
          <a:lstStyle/>
          <a:p>
            <a:pPr algn="just">
              <a:lnSpc>
                <a:spcPct val="150000"/>
              </a:lnSpc>
            </a:pPr>
            <a:r>
              <a:rPr lang="vi-VN" sz="4500" dirty="0" smtClean="0"/>
              <a:t>Huy-gô mải miết viết và may thay, khi tiếng trống báo hết giờ vang lên thì cậu cũng viết xong đáp số và mang bài lên nộp. Thầy giáo liếc nhìn bài của Huy-gô. Đáp số đúng rồi! Chợt thầy reo lên:</a:t>
            </a:r>
          </a:p>
          <a:p>
            <a:pPr algn="just">
              <a:lnSpc>
                <a:spcPct val="150000"/>
              </a:lnSpc>
            </a:pPr>
            <a:r>
              <a:rPr lang="vi-VN" sz="4500" dirty="0" smtClean="0"/>
              <a:t>- Lời giải bài toán được viết bằng thơ! À, ra thế!</a:t>
            </a:r>
            <a:endParaRPr lang="en-US" sz="4500"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40000" y="189342"/>
            <a:ext cx="2853724" cy="178357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8428" y="241344"/>
            <a:ext cx="2164561" cy="2191961"/>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79007" y="9105900"/>
            <a:ext cx="590373" cy="562329"/>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086600" y="8522644"/>
            <a:ext cx="1249767" cy="1190403"/>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122262" y="9279255"/>
            <a:ext cx="1028311" cy="1007745"/>
          </a:xfrm>
          <a:prstGeom prst="rect">
            <a:avLst/>
          </a:prstGeom>
        </p:spPr>
      </p:pic>
      <p:pic>
        <p:nvPicPr>
          <p:cNvPr id="18" name="Picture 1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70981" y="2705100"/>
            <a:ext cx="884889" cy="842855"/>
          </a:xfrm>
          <a:prstGeom prst="rect">
            <a:avLst/>
          </a:prstGeom>
        </p:spPr>
      </p:pic>
      <p:pic>
        <p:nvPicPr>
          <p:cNvPr id="19"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564996">
            <a:off x="16487888" y="7113364"/>
            <a:ext cx="2736617" cy="2439010"/>
          </a:xfrm>
          <a:prstGeom prst="rect">
            <a:avLst/>
          </a:prstGeom>
        </p:spPr>
      </p:pic>
      <p:pic>
        <p:nvPicPr>
          <p:cNvPr id="20" name="Picture 1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6968523" y="2124020"/>
            <a:ext cx="1331987" cy="1162159"/>
          </a:xfrm>
          <a:prstGeom prst="rect">
            <a:avLst/>
          </a:prstGeom>
        </p:spPr>
      </p:pic>
      <p:sp>
        <p:nvSpPr>
          <p:cNvPr id="21" name="Rectangle 20"/>
          <p:cNvSpPr/>
          <p:nvPr/>
        </p:nvSpPr>
        <p:spPr>
          <a:xfrm>
            <a:off x="2410033" y="273757"/>
            <a:ext cx="12829967" cy="2492990"/>
          </a:xfrm>
          <a:prstGeom prst="rect">
            <a:avLst/>
          </a:prstGeom>
        </p:spPr>
        <p:txBody>
          <a:bodyPr wrap="square">
            <a:spAutoFit/>
          </a:bodyPr>
          <a:lstStyle/>
          <a:p>
            <a:pPr algn="just">
              <a:lnSpc>
                <a:spcPct val="150000"/>
              </a:lnSpc>
            </a:pPr>
            <a:r>
              <a:rPr lang="vi-VN" sz="5200" b="1" dirty="0" smtClean="0">
                <a:solidFill>
                  <a:srgbClr val="000000"/>
                </a:solidFill>
                <a:ea typeface="Calibri" panose="020F0502020204030204" pitchFamily="34" charset="0"/>
                <a:cs typeface="Arial" panose="020B0604020202020204" pitchFamily="34" charset="0"/>
              </a:rPr>
              <a:t>2. Tìm </a:t>
            </a:r>
            <a:r>
              <a:rPr lang="vi-VN" sz="5200" b="1" dirty="0">
                <a:solidFill>
                  <a:srgbClr val="000000"/>
                </a:solidFill>
                <a:ea typeface="Calibri" panose="020F0502020204030204" pitchFamily="34" charset="0"/>
                <a:cs typeface="Arial" panose="020B0604020202020204" pitchFamily="34" charset="0"/>
              </a:rPr>
              <a:t>từ ngữ được tạo bởi mỗi tiếng giao, dao, rao</a:t>
            </a:r>
          </a:p>
        </p:txBody>
      </p:sp>
      <p:sp>
        <p:nvSpPr>
          <p:cNvPr id="2" name="Oval 1"/>
          <p:cNvSpPr/>
          <p:nvPr/>
        </p:nvSpPr>
        <p:spPr>
          <a:xfrm>
            <a:off x="1965661" y="3106366"/>
            <a:ext cx="4114800" cy="1483573"/>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smtClean="0">
                <a:solidFill>
                  <a:srgbClr val="FF0000"/>
                </a:solidFill>
              </a:rPr>
              <a:t>giao</a:t>
            </a:r>
            <a:endParaRPr lang="en-US" sz="4800" b="1" dirty="0">
              <a:solidFill>
                <a:srgbClr val="FF0000"/>
              </a:solidFill>
            </a:endParaRPr>
          </a:p>
        </p:txBody>
      </p:sp>
      <p:sp>
        <p:nvSpPr>
          <p:cNvPr id="17" name="Oval 16"/>
          <p:cNvSpPr/>
          <p:nvPr/>
        </p:nvSpPr>
        <p:spPr>
          <a:xfrm>
            <a:off x="7223461" y="3106365"/>
            <a:ext cx="4114800" cy="1483573"/>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smtClean="0">
                <a:solidFill>
                  <a:srgbClr val="FF0000"/>
                </a:solidFill>
              </a:rPr>
              <a:t>dao</a:t>
            </a:r>
            <a:endParaRPr lang="en-US" sz="4800" b="1" dirty="0">
              <a:solidFill>
                <a:srgbClr val="FF0000"/>
              </a:solidFill>
            </a:endParaRPr>
          </a:p>
        </p:txBody>
      </p:sp>
      <p:sp>
        <p:nvSpPr>
          <p:cNvPr id="24" name="Oval 23"/>
          <p:cNvSpPr/>
          <p:nvPr/>
        </p:nvSpPr>
        <p:spPr>
          <a:xfrm>
            <a:off x="12481261" y="3065422"/>
            <a:ext cx="4114800" cy="1483573"/>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smtClean="0">
                <a:solidFill>
                  <a:srgbClr val="FF0000"/>
                </a:solidFill>
              </a:rPr>
              <a:t>rao</a:t>
            </a:r>
            <a:endParaRPr lang="en-US" sz="4800" b="1" dirty="0">
              <a:solidFill>
                <a:srgbClr val="FF0000"/>
              </a:solidFill>
            </a:endParaRPr>
          </a:p>
        </p:txBody>
      </p:sp>
      <p:cxnSp>
        <p:nvCxnSpPr>
          <p:cNvPr id="5" name="Straight Connector 4"/>
          <p:cNvCxnSpPr/>
          <p:nvPr/>
        </p:nvCxnSpPr>
        <p:spPr>
          <a:xfrm>
            <a:off x="6537566" y="4548995"/>
            <a:ext cx="8538" cy="3973649"/>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12015618" y="4549153"/>
            <a:ext cx="8538" cy="3973649"/>
          </a:xfrm>
          <a:prstGeom prst="line">
            <a:avLst/>
          </a:prstGeom>
        </p:spPr>
        <p:style>
          <a:lnRef idx="3">
            <a:schemeClr val="dk1"/>
          </a:lnRef>
          <a:fillRef idx="0">
            <a:schemeClr val="dk1"/>
          </a:fillRef>
          <a:effectRef idx="2">
            <a:schemeClr val="dk1"/>
          </a:effectRef>
          <a:fontRef idx="minor">
            <a:schemeClr val="tx1"/>
          </a:fontRef>
        </p:style>
      </p:cxnSp>
      <p:sp>
        <p:nvSpPr>
          <p:cNvPr id="8" name="Rectangle 7"/>
          <p:cNvSpPr/>
          <p:nvPr/>
        </p:nvSpPr>
        <p:spPr>
          <a:xfrm>
            <a:off x="583491" y="4593919"/>
            <a:ext cx="5741546" cy="3208571"/>
          </a:xfrm>
          <a:prstGeom prst="rect">
            <a:avLst/>
          </a:prstGeom>
        </p:spPr>
        <p:txBody>
          <a:bodyPr wrap="square">
            <a:spAutoFit/>
          </a:bodyPr>
          <a:lstStyle/>
          <a:p>
            <a:pPr algn="just">
              <a:lnSpc>
                <a:spcPct val="150000"/>
              </a:lnSpc>
            </a:pP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giao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bóng</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giao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hẹn</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giao hàng, giao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giao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en-US"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
        <p:nvSpPr>
          <p:cNvPr id="26" name="Rectangle 25"/>
          <p:cNvSpPr/>
          <p:nvPr/>
        </p:nvSpPr>
        <p:spPr>
          <a:xfrm>
            <a:off x="6753443" y="4589938"/>
            <a:ext cx="5054836" cy="2169825"/>
          </a:xfrm>
          <a:prstGeom prst="rect">
            <a:avLst/>
          </a:prstGeom>
        </p:spPr>
        <p:txBody>
          <a:bodyPr wrap="square">
            <a:spAutoFit/>
          </a:bodyPr>
          <a:lstStyle/>
          <a:p>
            <a:pPr algn="just">
              <a:lnSpc>
                <a:spcPct val="150000"/>
              </a:lnSpc>
            </a:pP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ca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dao</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dao</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con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dao</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dao</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kéo</a:t>
            </a: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
        <p:nvSpPr>
          <p:cNvPr id="27" name="Rectangle 26"/>
          <p:cNvSpPr/>
          <p:nvPr/>
        </p:nvSpPr>
        <p:spPr>
          <a:xfrm>
            <a:off x="12226568" y="4589938"/>
            <a:ext cx="5267102" cy="2169825"/>
          </a:xfrm>
          <a:prstGeom prst="rect">
            <a:avLst/>
          </a:prstGeom>
        </p:spPr>
        <p:txBody>
          <a:bodyPr wrap="square">
            <a:spAutoFit/>
          </a:bodyPr>
          <a:lstStyle/>
          <a:p>
            <a:pPr algn="just">
              <a:lnSpc>
                <a:spcPct val="150000"/>
              </a:lnSpc>
            </a:pPr>
            <a:r>
              <a:rPr lang="en-US"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tiếng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rao</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rao</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bán,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rao</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vặt</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rao</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giảng</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4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anim calcmode="lin" valueType="num">
                                      <p:cBhvr>
                                        <p:cTn id="21" dur="500" fill="hold"/>
                                        <p:tgtEl>
                                          <p:spTgt spid="8"/>
                                        </p:tgtEl>
                                        <p:attrNameLst>
                                          <p:attrName>ppt_x</p:attrName>
                                        </p:attrNameLst>
                                      </p:cBhvr>
                                      <p:tavLst>
                                        <p:tav tm="0">
                                          <p:val>
                                            <p:fltVal val="0.5"/>
                                          </p:val>
                                        </p:tav>
                                        <p:tav tm="100000">
                                          <p:val>
                                            <p:strVal val="#ppt_x"/>
                                          </p:val>
                                        </p:tav>
                                      </p:tavLst>
                                    </p:anim>
                                    <p:anim calcmode="lin" valueType="num">
                                      <p:cBhvr>
                                        <p:cTn id="22" dur="5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anim calcmode="lin" valueType="num">
                                      <p:cBhvr>
                                        <p:cTn id="42" dur="500" fill="hold"/>
                                        <p:tgtEl>
                                          <p:spTgt spid="25"/>
                                        </p:tgtEl>
                                        <p:attrNameLst>
                                          <p:attrName>ppt_x</p:attrName>
                                        </p:attrNameLst>
                                      </p:cBhvr>
                                      <p:tavLst>
                                        <p:tav tm="0">
                                          <p:val>
                                            <p:fltVal val="0.5"/>
                                          </p:val>
                                        </p:tav>
                                        <p:tav tm="100000">
                                          <p:val>
                                            <p:strVal val="#ppt_x"/>
                                          </p:val>
                                        </p:tav>
                                      </p:tavLst>
                                    </p:anim>
                                    <p:anim calcmode="lin" valueType="num">
                                      <p:cBhvr>
                                        <p:cTn id="43" dur="500" fill="hold"/>
                                        <p:tgtEl>
                                          <p:spTgt spid="25"/>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4" grpId="0" animBg="1"/>
      <p:bldP spid="8"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40000" y="189342"/>
            <a:ext cx="2853724" cy="178357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8428" y="241344"/>
            <a:ext cx="2164561" cy="2191961"/>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79007" y="9105900"/>
            <a:ext cx="590373" cy="562329"/>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086600" y="8522644"/>
            <a:ext cx="1249767" cy="1190403"/>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122262" y="9279255"/>
            <a:ext cx="1028311" cy="1007745"/>
          </a:xfrm>
          <a:prstGeom prst="rect">
            <a:avLst/>
          </a:prstGeom>
        </p:spPr>
      </p:pic>
      <p:pic>
        <p:nvPicPr>
          <p:cNvPr id="18" name="Picture 1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70981" y="2705100"/>
            <a:ext cx="884889" cy="842855"/>
          </a:xfrm>
          <a:prstGeom prst="rect">
            <a:avLst/>
          </a:prstGeom>
        </p:spPr>
      </p:pic>
      <p:pic>
        <p:nvPicPr>
          <p:cNvPr id="19"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564996">
            <a:off x="16487888" y="7113364"/>
            <a:ext cx="2736617" cy="2439010"/>
          </a:xfrm>
          <a:prstGeom prst="rect">
            <a:avLst/>
          </a:prstGeom>
        </p:spPr>
      </p:pic>
      <p:pic>
        <p:nvPicPr>
          <p:cNvPr id="20" name="Picture 1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6968523" y="2124020"/>
            <a:ext cx="1331987" cy="1162159"/>
          </a:xfrm>
          <a:prstGeom prst="rect">
            <a:avLst/>
          </a:prstGeom>
        </p:spPr>
      </p:pic>
      <p:sp>
        <p:nvSpPr>
          <p:cNvPr id="21" name="Rectangle 20"/>
          <p:cNvSpPr/>
          <p:nvPr/>
        </p:nvSpPr>
        <p:spPr>
          <a:xfrm>
            <a:off x="2806450" y="258972"/>
            <a:ext cx="12829967" cy="1144352"/>
          </a:xfrm>
          <a:prstGeom prst="rect">
            <a:avLst/>
          </a:prstGeom>
        </p:spPr>
        <p:txBody>
          <a:bodyPr wrap="square">
            <a:spAutoFit/>
          </a:bodyPr>
          <a:lstStyle/>
          <a:p>
            <a:pPr algn="ctr">
              <a:lnSpc>
                <a:spcPct val="150000"/>
              </a:lnSpc>
            </a:pPr>
            <a:r>
              <a:rPr lang="vi-VN" sz="5200" b="1" dirty="0" smtClean="0">
                <a:solidFill>
                  <a:srgbClr val="000000"/>
                </a:solidFill>
                <a:ea typeface="Calibri" panose="020F0502020204030204" pitchFamily="34" charset="0"/>
                <a:cs typeface="Arial" panose="020B0604020202020204" pitchFamily="34" charset="0"/>
              </a:rPr>
              <a:t>3. Làm </a:t>
            </a:r>
            <a:r>
              <a:rPr lang="vi-VN" sz="5200" b="1" dirty="0">
                <a:solidFill>
                  <a:srgbClr val="000000"/>
                </a:solidFill>
                <a:ea typeface="Calibri" panose="020F0502020204030204" pitchFamily="34" charset="0"/>
                <a:cs typeface="Arial" panose="020B0604020202020204" pitchFamily="34" charset="0"/>
              </a:rPr>
              <a:t>bài tập a hoặc b</a:t>
            </a:r>
          </a:p>
        </p:txBody>
      </p:sp>
      <p:sp>
        <p:nvSpPr>
          <p:cNvPr id="4" name="Rectangle 3"/>
          <p:cNvSpPr/>
          <p:nvPr/>
        </p:nvSpPr>
        <p:spPr>
          <a:xfrm>
            <a:off x="2209800" y="1506499"/>
            <a:ext cx="14228460" cy="2171428"/>
          </a:xfrm>
          <a:prstGeom prst="rect">
            <a:avLst/>
          </a:prstGeom>
        </p:spPr>
        <p:txBody>
          <a:bodyPr wrap="square">
            <a:spAutoFit/>
          </a:bodyPr>
          <a:lstStyle/>
          <a:p>
            <a:pPr algn="just">
              <a:lnSpc>
                <a:spcPct val="150000"/>
              </a:lnSpc>
            </a:pP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từ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ngữ</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chỉ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hoặc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có tiếng bắt </a:t>
            </a:r>
            <a:r>
              <a:rPr lang="en-US" sz="48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đ</a:t>
            </a:r>
            <a:r>
              <a:rPr lang="vi-VN" sz="48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ầ</a:t>
            </a:r>
            <a:r>
              <a:rPr lang="en-US" sz="48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u </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bằng r, d hoặc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gi</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i="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17117543"/>
              </p:ext>
            </p:extLst>
          </p:nvPr>
        </p:nvGraphicFramePr>
        <p:xfrm>
          <a:off x="2213072" y="4153843"/>
          <a:ext cx="14197892" cy="4368801"/>
        </p:xfrm>
        <a:graphic>
          <a:graphicData uri="http://schemas.openxmlformats.org/drawingml/2006/table">
            <a:tbl>
              <a:tblPr firstRow="1" bandRow="1">
                <a:tableStyleId>{5940675A-B579-460E-94D1-54222C63F5DA}</a:tableStyleId>
              </a:tblPr>
              <a:tblGrid>
                <a:gridCol w="4541433">
                  <a:extLst>
                    <a:ext uri="{9D8B030D-6E8A-4147-A177-3AD203B41FA5}">
                      <a16:colId xmlns:a16="http://schemas.microsoft.com/office/drawing/2014/main" val="1571533163"/>
                    </a:ext>
                  </a:extLst>
                </a:gridCol>
                <a:gridCol w="3124200">
                  <a:extLst>
                    <a:ext uri="{9D8B030D-6E8A-4147-A177-3AD203B41FA5}">
                      <a16:colId xmlns:a16="http://schemas.microsoft.com/office/drawing/2014/main" val="3506667250"/>
                    </a:ext>
                  </a:extLst>
                </a:gridCol>
                <a:gridCol w="3124200">
                  <a:extLst>
                    <a:ext uri="{9D8B030D-6E8A-4147-A177-3AD203B41FA5}">
                      <a16:colId xmlns:a16="http://schemas.microsoft.com/office/drawing/2014/main" val="208902083"/>
                    </a:ext>
                  </a:extLst>
                </a:gridCol>
                <a:gridCol w="3408059">
                  <a:extLst>
                    <a:ext uri="{9D8B030D-6E8A-4147-A177-3AD203B41FA5}">
                      <a16:colId xmlns:a16="http://schemas.microsoft.com/office/drawing/2014/main" val="4109253126"/>
                    </a:ext>
                  </a:extLst>
                </a:gridCol>
              </a:tblGrid>
              <a:tr h="1456267">
                <a:tc>
                  <a:txBody>
                    <a:bodyPr/>
                    <a:lstStyle/>
                    <a:p>
                      <a:pPr algn="ctr"/>
                      <a:endParaRPr lang="en-US" sz="4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vi-VN" sz="4200" b="1" dirty="0" smtClean="0">
                          <a:latin typeface="Arial" panose="020B0604020202020204" pitchFamily="34" charset="0"/>
                          <a:cs typeface="Arial" panose="020B0604020202020204" pitchFamily="34" charset="0"/>
                        </a:rPr>
                        <a:t>r</a:t>
                      </a:r>
                      <a:endParaRPr lang="en-US" sz="42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vi-VN" sz="4200" b="1" dirty="0" smtClean="0">
                          <a:latin typeface="Arial" panose="020B0604020202020204" pitchFamily="34" charset="0"/>
                          <a:cs typeface="Arial" panose="020B0604020202020204" pitchFamily="34" charset="0"/>
                        </a:rPr>
                        <a:t>d</a:t>
                      </a:r>
                      <a:endParaRPr lang="en-US" sz="42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vi-VN" sz="4200" b="1" dirty="0" smtClean="0">
                          <a:latin typeface="Arial" panose="020B0604020202020204" pitchFamily="34" charset="0"/>
                          <a:cs typeface="Arial" panose="020B0604020202020204" pitchFamily="34" charset="0"/>
                        </a:rPr>
                        <a:t>gi</a:t>
                      </a:r>
                      <a:endParaRPr lang="en-US" sz="42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847215326"/>
                  </a:ext>
                </a:extLst>
              </a:tr>
              <a:tr h="1456267">
                <a:tc>
                  <a:txBody>
                    <a:bodyPr/>
                    <a:lstStyle/>
                    <a:p>
                      <a:pPr algn="just"/>
                      <a:r>
                        <a:rPr lang="vi-VN" sz="4200" b="1" dirty="0" smtClean="0">
                          <a:solidFill>
                            <a:srgbClr val="FF0000"/>
                          </a:solidFill>
                          <a:latin typeface="Arial" panose="020B0604020202020204" pitchFamily="34" charset="0"/>
                          <a:cs typeface="Arial" panose="020B0604020202020204" pitchFamily="34" charset="0"/>
                        </a:rPr>
                        <a:t>Từ</a:t>
                      </a:r>
                      <a:r>
                        <a:rPr lang="vi-VN" sz="4200" b="1" baseline="0" dirty="0" smtClean="0">
                          <a:solidFill>
                            <a:srgbClr val="FF0000"/>
                          </a:solidFill>
                          <a:latin typeface="Arial" panose="020B0604020202020204" pitchFamily="34" charset="0"/>
                          <a:cs typeface="Arial" panose="020B0604020202020204" pitchFamily="34" charset="0"/>
                        </a:rPr>
                        <a:t> chỉ hoạt động</a:t>
                      </a:r>
                      <a:endParaRPr lang="en-US" sz="4200" b="1" dirty="0">
                        <a:solidFill>
                          <a:srgbClr val="FF0000"/>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4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4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4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550430253"/>
                  </a:ext>
                </a:extLst>
              </a:tr>
              <a:tr h="1456267">
                <a:tc>
                  <a:txBody>
                    <a:bodyPr/>
                    <a:lstStyle/>
                    <a:p>
                      <a:pPr algn="just"/>
                      <a:r>
                        <a:rPr lang="vi-VN" sz="4200" b="1" dirty="0" smtClean="0">
                          <a:solidFill>
                            <a:srgbClr val="FF0000"/>
                          </a:solidFill>
                          <a:latin typeface="Arial" panose="020B0604020202020204" pitchFamily="34" charset="0"/>
                          <a:cs typeface="Arial" panose="020B0604020202020204" pitchFamily="34" charset="0"/>
                        </a:rPr>
                        <a:t>Từ</a:t>
                      </a:r>
                      <a:r>
                        <a:rPr lang="vi-VN" sz="4200" b="1" baseline="0" dirty="0" smtClean="0">
                          <a:solidFill>
                            <a:srgbClr val="FF0000"/>
                          </a:solidFill>
                          <a:latin typeface="Arial" panose="020B0604020202020204" pitchFamily="34" charset="0"/>
                          <a:cs typeface="Arial" panose="020B0604020202020204" pitchFamily="34" charset="0"/>
                        </a:rPr>
                        <a:t> chỉ đặc điểm</a:t>
                      </a:r>
                      <a:endParaRPr lang="en-US" sz="4200" b="1" dirty="0">
                        <a:solidFill>
                          <a:srgbClr val="FF0000"/>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4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4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4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444897252"/>
                  </a:ext>
                </a:extLst>
              </a:tr>
            </a:tbl>
          </a:graphicData>
        </a:graphic>
      </p:graphicFrame>
    </p:spTree>
    <p:extLst>
      <p:ext uri="{BB962C8B-B14F-4D97-AF65-F5344CB8AC3E}">
        <p14:creationId xmlns:p14="http://schemas.microsoft.com/office/powerpoint/2010/main" val="25202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6786" y="132812"/>
            <a:ext cx="2853724" cy="178357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8428" y="241344"/>
            <a:ext cx="2164561" cy="2191961"/>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79007" y="9105900"/>
            <a:ext cx="590373" cy="562329"/>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388541" y="6057900"/>
            <a:ext cx="1249767" cy="1190403"/>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122262" y="9279255"/>
            <a:ext cx="1028311" cy="1007745"/>
          </a:xfrm>
          <a:prstGeom prst="rect">
            <a:avLst/>
          </a:prstGeom>
        </p:spPr>
      </p:pic>
      <p:pic>
        <p:nvPicPr>
          <p:cNvPr id="18" name="Picture 1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70981" y="2705100"/>
            <a:ext cx="884889" cy="842855"/>
          </a:xfrm>
          <a:prstGeom prst="rect">
            <a:avLst/>
          </a:prstGeom>
        </p:spPr>
      </p:pic>
      <p:pic>
        <p:nvPicPr>
          <p:cNvPr id="19"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564996">
            <a:off x="16487888" y="7113364"/>
            <a:ext cx="2736617" cy="2439010"/>
          </a:xfrm>
          <a:prstGeom prst="rect">
            <a:avLst/>
          </a:prstGeom>
        </p:spPr>
      </p:pic>
      <p:pic>
        <p:nvPicPr>
          <p:cNvPr id="20" name="Picture 1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6968523" y="2124020"/>
            <a:ext cx="1331987" cy="1162159"/>
          </a:xfrm>
          <a:prstGeom prst="rect">
            <a:avLst/>
          </a:prstGeom>
        </p:spPr>
      </p:pic>
      <p:sp>
        <p:nvSpPr>
          <p:cNvPr id="21" name="Rectangle 20"/>
          <p:cNvSpPr/>
          <p:nvPr/>
        </p:nvSpPr>
        <p:spPr>
          <a:xfrm>
            <a:off x="2806450" y="258972"/>
            <a:ext cx="12829967" cy="1144352"/>
          </a:xfrm>
          <a:prstGeom prst="rect">
            <a:avLst/>
          </a:prstGeom>
        </p:spPr>
        <p:txBody>
          <a:bodyPr wrap="square">
            <a:spAutoFit/>
          </a:bodyPr>
          <a:lstStyle/>
          <a:p>
            <a:pPr algn="ctr">
              <a:lnSpc>
                <a:spcPct val="150000"/>
              </a:lnSpc>
            </a:pPr>
            <a:r>
              <a:rPr lang="vi-VN" sz="5200" b="1" dirty="0" smtClean="0">
                <a:solidFill>
                  <a:srgbClr val="000000"/>
                </a:solidFill>
                <a:ea typeface="Calibri" panose="020F0502020204030204" pitchFamily="34" charset="0"/>
                <a:cs typeface="Arial" panose="020B0604020202020204" pitchFamily="34" charset="0"/>
              </a:rPr>
              <a:t>3. Làm </a:t>
            </a:r>
            <a:r>
              <a:rPr lang="vi-VN" sz="5200" b="1" dirty="0">
                <a:solidFill>
                  <a:srgbClr val="000000"/>
                </a:solidFill>
                <a:ea typeface="Calibri" panose="020F0502020204030204" pitchFamily="34" charset="0"/>
                <a:cs typeface="Arial" panose="020B0604020202020204" pitchFamily="34" charset="0"/>
              </a:rPr>
              <a:t>bài tập a hoặc b</a:t>
            </a:r>
          </a:p>
        </p:txBody>
      </p:sp>
      <p:graphicFrame>
        <p:nvGraphicFramePr>
          <p:cNvPr id="6" name="Table 5"/>
          <p:cNvGraphicFramePr>
            <a:graphicFrameLocks noGrp="1"/>
          </p:cNvGraphicFramePr>
          <p:nvPr>
            <p:extLst>
              <p:ext uri="{D42A27DB-BD31-4B8C-83A1-F6EECF244321}">
                <p14:modId xmlns:p14="http://schemas.microsoft.com/office/powerpoint/2010/main" val="3571500209"/>
              </p:ext>
            </p:extLst>
          </p:nvPr>
        </p:nvGraphicFramePr>
        <p:xfrm>
          <a:off x="2318434" y="1601401"/>
          <a:ext cx="14197892" cy="6258081"/>
        </p:xfrm>
        <a:graphic>
          <a:graphicData uri="http://schemas.openxmlformats.org/drawingml/2006/table">
            <a:tbl>
              <a:tblPr firstRow="1" bandRow="1">
                <a:tableStyleId>{5940675A-B579-460E-94D1-54222C63F5DA}</a:tableStyleId>
              </a:tblPr>
              <a:tblGrid>
                <a:gridCol w="3074605">
                  <a:extLst>
                    <a:ext uri="{9D8B030D-6E8A-4147-A177-3AD203B41FA5}">
                      <a16:colId xmlns:a16="http://schemas.microsoft.com/office/drawing/2014/main" val="1571533163"/>
                    </a:ext>
                  </a:extLst>
                </a:gridCol>
                <a:gridCol w="3886200">
                  <a:extLst>
                    <a:ext uri="{9D8B030D-6E8A-4147-A177-3AD203B41FA5}">
                      <a16:colId xmlns:a16="http://schemas.microsoft.com/office/drawing/2014/main" val="3506667250"/>
                    </a:ext>
                  </a:extLst>
                </a:gridCol>
                <a:gridCol w="3657600">
                  <a:extLst>
                    <a:ext uri="{9D8B030D-6E8A-4147-A177-3AD203B41FA5}">
                      <a16:colId xmlns:a16="http://schemas.microsoft.com/office/drawing/2014/main" val="208902083"/>
                    </a:ext>
                  </a:extLst>
                </a:gridCol>
                <a:gridCol w="3579487">
                  <a:extLst>
                    <a:ext uri="{9D8B030D-6E8A-4147-A177-3AD203B41FA5}">
                      <a16:colId xmlns:a16="http://schemas.microsoft.com/office/drawing/2014/main" val="4109253126"/>
                    </a:ext>
                  </a:extLst>
                </a:gridCol>
              </a:tblGrid>
              <a:tr h="1038279">
                <a:tc>
                  <a:txBody>
                    <a:bodyPr/>
                    <a:lstStyle/>
                    <a:p>
                      <a:pPr algn="ctr"/>
                      <a:endParaRPr lang="en-US" sz="42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vi-VN" sz="4200" b="1" dirty="0" smtClean="0">
                          <a:latin typeface="Arial" panose="020B0604020202020204" pitchFamily="34" charset="0"/>
                          <a:cs typeface="Arial" panose="020B0604020202020204" pitchFamily="34" charset="0"/>
                        </a:rPr>
                        <a:t>r</a:t>
                      </a:r>
                      <a:endParaRPr lang="en-US" sz="42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vi-VN" sz="4200" b="1" dirty="0" smtClean="0">
                          <a:latin typeface="Arial" panose="020B0604020202020204" pitchFamily="34" charset="0"/>
                          <a:cs typeface="Arial" panose="020B0604020202020204" pitchFamily="34" charset="0"/>
                        </a:rPr>
                        <a:t>d</a:t>
                      </a:r>
                      <a:endParaRPr lang="en-US" sz="42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lang="vi-VN" sz="4200" b="1" dirty="0" smtClean="0">
                          <a:latin typeface="Arial" panose="020B0604020202020204" pitchFamily="34" charset="0"/>
                          <a:cs typeface="Arial" panose="020B0604020202020204" pitchFamily="34" charset="0"/>
                        </a:rPr>
                        <a:t>gi</a:t>
                      </a:r>
                      <a:endParaRPr lang="en-US" sz="42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847215326"/>
                  </a:ext>
                </a:extLst>
              </a:tr>
              <a:tr h="2609901">
                <a:tc>
                  <a:txBody>
                    <a:bodyPr/>
                    <a:lstStyle/>
                    <a:p>
                      <a:pPr algn="ctr">
                        <a:lnSpc>
                          <a:spcPct val="150000"/>
                        </a:lnSpc>
                      </a:pPr>
                      <a:r>
                        <a:rPr lang="vi-VN" sz="4200" b="1" dirty="0" smtClean="0">
                          <a:solidFill>
                            <a:srgbClr val="FF0000"/>
                          </a:solidFill>
                          <a:latin typeface="Arial" panose="020B0604020202020204" pitchFamily="34" charset="0"/>
                          <a:cs typeface="Arial" panose="020B0604020202020204" pitchFamily="34" charset="0"/>
                        </a:rPr>
                        <a:t>Từ</a:t>
                      </a:r>
                      <a:r>
                        <a:rPr lang="vi-VN" sz="4200" b="1" baseline="0" dirty="0" smtClean="0">
                          <a:solidFill>
                            <a:srgbClr val="FF0000"/>
                          </a:solidFill>
                          <a:latin typeface="Arial" panose="020B0604020202020204" pitchFamily="34" charset="0"/>
                          <a:cs typeface="Arial" panose="020B0604020202020204" pitchFamily="34" charset="0"/>
                        </a:rPr>
                        <a:t> chỉ hoạt động</a:t>
                      </a:r>
                      <a:endParaRPr lang="en-US" sz="4200" b="1" dirty="0">
                        <a:solidFill>
                          <a:srgbClr val="FF0000"/>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algn="l">
                        <a:lnSpc>
                          <a:spcPct val="150000"/>
                        </a:lnSpc>
                        <a:spcBef>
                          <a:spcPts val="800"/>
                        </a:spcBef>
                        <a:spcAft>
                          <a:spcPts val="0"/>
                        </a:spcAft>
                      </a:pP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rọc</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giấy,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rình</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rập</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rước</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đèn</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l">
                        <a:lnSpc>
                          <a:spcPct val="150000"/>
                        </a:lnSpc>
                        <a:spcBef>
                          <a:spcPts val="800"/>
                        </a:spcBef>
                        <a:spcAft>
                          <a:spcPts val="0"/>
                        </a:spcAft>
                      </a:pP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dạy học, ngủ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dậy</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để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dành</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đi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dạo</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dặn</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dò</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dìu</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dắt</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l">
                        <a:lnSpc>
                          <a:spcPct val="150000"/>
                        </a:lnSpc>
                        <a:spcBef>
                          <a:spcPts val="800"/>
                        </a:spcBef>
                        <a:spcAft>
                          <a:spcPts val="0"/>
                        </a:spcAft>
                      </a:pP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giảng</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bài,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giành</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giật</a:t>
                      </a:r>
                      <a:r>
                        <a:rPr lang="en-US" sz="35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35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giấu</a:t>
                      </a:r>
                      <a:r>
                        <a:rPr lang="en-US" sz="35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giếm</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550430253"/>
                  </a:ext>
                </a:extLst>
              </a:tr>
              <a:tr h="2609901">
                <a:tc>
                  <a:txBody>
                    <a:bodyPr/>
                    <a:lstStyle/>
                    <a:p>
                      <a:pPr algn="ctr">
                        <a:lnSpc>
                          <a:spcPct val="150000"/>
                        </a:lnSpc>
                      </a:pPr>
                      <a:r>
                        <a:rPr lang="vi-VN" sz="4200" b="1" dirty="0" smtClean="0">
                          <a:solidFill>
                            <a:srgbClr val="FF0000"/>
                          </a:solidFill>
                          <a:latin typeface="Arial" panose="020B0604020202020204" pitchFamily="34" charset="0"/>
                          <a:cs typeface="Arial" panose="020B0604020202020204" pitchFamily="34" charset="0"/>
                        </a:rPr>
                        <a:t>Từ</a:t>
                      </a:r>
                      <a:r>
                        <a:rPr lang="vi-VN" sz="4200" b="1" baseline="0" dirty="0" smtClean="0">
                          <a:solidFill>
                            <a:srgbClr val="FF0000"/>
                          </a:solidFill>
                          <a:latin typeface="Arial" panose="020B0604020202020204" pitchFamily="34" charset="0"/>
                          <a:cs typeface="Arial" panose="020B0604020202020204" pitchFamily="34" charset="0"/>
                        </a:rPr>
                        <a:t> chỉ đặc điểm</a:t>
                      </a:r>
                      <a:endParaRPr lang="en-US" sz="4200" b="1" dirty="0">
                        <a:solidFill>
                          <a:srgbClr val="FF0000"/>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algn="l">
                        <a:lnSpc>
                          <a:spcPct val="150000"/>
                        </a:lnSpc>
                        <a:spcBef>
                          <a:spcPts val="800"/>
                        </a:spcBef>
                        <a:spcAft>
                          <a:spcPts val="0"/>
                        </a:spcAft>
                      </a:pPr>
                      <a:r>
                        <a:rPr lang="en-US" sz="35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rực</a:t>
                      </a:r>
                      <a:r>
                        <a:rPr lang="en-US" sz="35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rỡ</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rộn</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ràng</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rắn</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chắc,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rụt</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rè</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a:t>
                      </a:r>
                      <a:r>
                        <a:rPr lang="vi-VN" sz="35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ư</a:t>
                      </a:r>
                      <a:r>
                        <a:rPr lang="en-US" sz="35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ờm</a:t>
                      </a:r>
                      <a:r>
                        <a:rPr lang="en-US" sz="35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rà</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rôm</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rả</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l">
                        <a:lnSpc>
                          <a:spcPct val="150000"/>
                        </a:lnSpc>
                        <a:spcBef>
                          <a:spcPts val="800"/>
                        </a:spcBef>
                        <a:spcAft>
                          <a:spcPts val="0"/>
                        </a:spcAft>
                      </a:pP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dai</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dài,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dẻo</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dính</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dễ, </a:t>
                      </a:r>
                      <a:r>
                        <a:rPr lang="en-US" sz="35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dễ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thương</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l">
                        <a:lnSpc>
                          <a:spcPct val="150000"/>
                        </a:lnSpc>
                        <a:spcBef>
                          <a:spcPts val="800"/>
                        </a:spcBef>
                        <a:spcAft>
                          <a:spcPts val="0"/>
                        </a:spcAft>
                      </a:pP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già,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giòn</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giỏi</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giá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buốt</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giàu có,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giản</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dị</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444897252"/>
                  </a:ext>
                </a:extLst>
              </a:tr>
            </a:tbl>
          </a:graphicData>
        </a:graphic>
      </p:graphicFrame>
      <p:pic>
        <p:nvPicPr>
          <p:cNvPr id="13" name="Picture 15"/>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188279" y="7699468"/>
            <a:ext cx="8458201" cy="2587532"/>
          </a:xfrm>
          <a:prstGeom prst="rect">
            <a:avLst/>
          </a:prstGeom>
        </p:spPr>
      </p:pic>
    </p:spTree>
    <p:extLst>
      <p:ext uri="{BB962C8B-B14F-4D97-AF65-F5344CB8AC3E}">
        <p14:creationId xmlns:p14="http://schemas.microsoft.com/office/powerpoint/2010/main" val="5602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6786" y="176063"/>
            <a:ext cx="2853724" cy="178357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8428" y="241344"/>
            <a:ext cx="2164561" cy="2191961"/>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79007" y="9105900"/>
            <a:ext cx="590373" cy="562329"/>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562600" y="9669370"/>
            <a:ext cx="1249767" cy="1190403"/>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409949" y="9383083"/>
            <a:ext cx="1028311" cy="1007745"/>
          </a:xfrm>
          <a:prstGeom prst="rect">
            <a:avLst/>
          </a:prstGeom>
        </p:spPr>
      </p:pic>
      <p:pic>
        <p:nvPicPr>
          <p:cNvPr id="18" name="Picture 1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70981" y="2705100"/>
            <a:ext cx="884889" cy="842855"/>
          </a:xfrm>
          <a:prstGeom prst="rect">
            <a:avLst/>
          </a:prstGeom>
        </p:spPr>
      </p:pic>
      <p:pic>
        <p:nvPicPr>
          <p:cNvPr id="19"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564996">
            <a:off x="16487888" y="7113364"/>
            <a:ext cx="2736617" cy="2439010"/>
          </a:xfrm>
          <a:prstGeom prst="rect">
            <a:avLst/>
          </a:prstGeom>
        </p:spPr>
      </p:pic>
      <p:pic>
        <p:nvPicPr>
          <p:cNvPr id="20" name="Picture 1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6968523" y="2124020"/>
            <a:ext cx="1331987" cy="1162159"/>
          </a:xfrm>
          <a:prstGeom prst="rect">
            <a:avLst/>
          </a:prstGeom>
        </p:spPr>
      </p:pic>
      <p:sp>
        <p:nvSpPr>
          <p:cNvPr id="21" name="Rectangle 20"/>
          <p:cNvSpPr/>
          <p:nvPr/>
        </p:nvSpPr>
        <p:spPr>
          <a:xfrm>
            <a:off x="2806450" y="258972"/>
            <a:ext cx="12829967" cy="1144352"/>
          </a:xfrm>
          <a:prstGeom prst="rect">
            <a:avLst/>
          </a:prstGeom>
        </p:spPr>
        <p:txBody>
          <a:bodyPr wrap="square">
            <a:spAutoFit/>
          </a:bodyPr>
          <a:lstStyle/>
          <a:p>
            <a:pPr algn="ctr">
              <a:lnSpc>
                <a:spcPct val="150000"/>
              </a:lnSpc>
            </a:pPr>
            <a:r>
              <a:rPr lang="vi-VN" sz="5200" b="1" dirty="0" smtClean="0">
                <a:solidFill>
                  <a:srgbClr val="000000"/>
                </a:solidFill>
                <a:ea typeface="Calibri" panose="020F0502020204030204" pitchFamily="34" charset="0"/>
                <a:cs typeface="Arial" panose="020B0604020202020204" pitchFamily="34" charset="0"/>
              </a:rPr>
              <a:t>3. Làm </a:t>
            </a:r>
            <a:r>
              <a:rPr lang="vi-VN" sz="5200" b="1" dirty="0">
                <a:solidFill>
                  <a:srgbClr val="000000"/>
                </a:solidFill>
                <a:ea typeface="Calibri" panose="020F0502020204030204" pitchFamily="34" charset="0"/>
                <a:cs typeface="Arial" panose="020B0604020202020204" pitchFamily="34" charset="0"/>
              </a:rPr>
              <a:t>bài tập a hoặc b</a:t>
            </a:r>
          </a:p>
        </p:txBody>
      </p:sp>
      <p:sp>
        <p:nvSpPr>
          <p:cNvPr id="4" name="Rectangle 3"/>
          <p:cNvSpPr/>
          <p:nvPr/>
        </p:nvSpPr>
        <p:spPr>
          <a:xfrm>
            <a:off x="2209800" y="1398298"/>
            <a:ext cx="14228460" cy="3279424"/>
          </a:xfrm>
          <a:prstGeom prst="rect">
            <a:avLst/>
          </a:prstGeom>
        </p:spPr>
        <p:txBody>
          <a:bodyPr wrap="square">
            <a:spAutoFit/>
          </a:bodyPr>
          <a:lstStyle/>
          <a:p>
            <a:pPr algn="just">
              <a:lnSpc>
                <a:spcPct val="150000"/>
              </a:lnSpc>
            </a:pPr>
            <a:r>
              <a:rPr lang="vi-VN" sz="4800" i="1" dirty="0" smtClean="0">
                <a:solidFill>
                  <a:srgbClr val="000000"/>
                </a:solidFill>
                <a:ea typeface="Calibri" panose="020F0502020204030204" pitchFamily="34" charset="0"/>
                <a:cs typeface="Arial" panose="020B0604020202020204" pitchFamily="34" charset="0"/>
              </a:rPr>
              <a:t>b. Giúp </a:t>
            </a:r>
            <a:r>
              <a:rPr lang="vi-VN" sz="4800" i="1" dirty="0">
                <a:solidFill>
                  <a:srgbClr val="000000"/>
                </a:solidFill>
                <a:ea typeface="Calibri" panose="020F0502020204030204" pitchFamily="34" charset="0"/>
                <a:cs typeface="Arial" panose="020B0604020202020204" pitchFamily="34" charset="0"/>
              </a:rPr>
              <a:t>thỏ vượt chướng ngại vật để về nhà bằng cách trả lời các câu đố, biết rằng đáp án của mỗi câu đố đều có tiếng chứa </a:t>
            </a:r>
            <a:r>
              <a:rPr lang="vi-VN" sz="4800" b="1" i="1" dirty="0">
                <a:solidFill>
                  <a:srgbClr val="000000"/>
                </a:solidFill>
                <a:ea typeface="Calibri" panose="020F0502020204030204" pitchFamily="34" charset="0"/>
                <a:cs typeface="Arial" panose="020B0604020202020204" pitchFamily="34" charset="0"/>
              </a:rPr>
              <a:t>an</a:t>
            </a:r>
            <a:r>
              <a:rPr lang="vi-VN" sz="4800" i="1" dirty="0">
                <a:solidFill>
                  <a:srgbClr val="000000"/>
                </a:solidFill>
                <a:ea typeface="Calibri" panose="020F0502020204030204" pitchFamily="34" charset="0"/>
                <a:cs typeface="Arial" panose="020B0604020202020204" pitchFamily="34" charset="0"/>
              </a:rPr>
              <a:t> hoặc </a:t>
            </a:r>
            <a:r>
              <a:rPr lang="vi-VN" sz="4800" b="1" i="1" dirty="0">
                <a:solidFill>
                  <a:srgbClr val="000000"/>
                </a:solidFill>
                <a:ea typeface="Calibri" panose="020F0502020204030204" pitchFamily="34" charset="0"/>
                <a:cs typeface="Arial" panose="020B0604020202020204" pitchFamily="34" charset="0"/>
              </a:rPr>
              <a:t>ang</a:t>
            </a:r>
            <a:r>
              <a:rPr lang="vi-VN" sz="4800" i="1" dirty="0">
                <a:solidFill>
                  <a:srgbClr val="000000"/>
                </a:solidFill>
                <a:ea typeface="Calibri" panose="020F0502020204030204" pitchFamily="34" charset="0"/>
                <a:cs typeface="Arial" panose="020B0604020202020204" pitchFamily="34" charset="0"/>
              </a:rPr>
              <a:t>.</a:t>
            </a:r>
            <a:endParaRPr lang="en-US" sz="48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9"/>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828800" y="4803994"/>
            <a:ext cx="13486630" cy="4955819"/>
          </a:xfrm>
          <a:prstGeom prst="rect">
            <a:avLst/>
          </a:prstGeom>
        </p:spPr>
      </p:pic>
    </p:spTree>
    <p:extLst>
      <p:ext uri="{BB962C8B-B14F-4D97-AF65-F5344CB8AC3E}">
        <p14:creationId xmlns:p14="http://schemas.microsoft.com/office/powerpoint/2010/main" val="378514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7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6786" y="176063"/>
            <a:ext cx="2853724" cy="178357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8428" y="241344"/>
            <a:ext cx="2164561" cy="2191961"/>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79007" y="9105900"/>
            <a:ext cx="590373" cy="562329"/>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943600" y="9507834"/>
            <a:ext cx="927028" cy="88299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409949" y="9383083"/>
            <a:ext cx="1028311" cy="1007745"/>
          </a:xfrm>
          <a:prstGeom prst="rect">
            <a:avLst/>
          </a:prstGeom>
        </p:spPr>
      </p:pic>
      <p:pic>
        <p:nvPicPr>
          <p:cNvPr id="18" name="Picture 1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70981" y="2705100"/>
            <a:ext cx="884889" cy="842855"/>
          </a:xfrm>
          <a:prstGeom prst="rect">
            <a:avLst/>
          </a:prstGeom>
        </p:spPr>
      </p:pic>
      <p:pic>
        <p:nvPicPr>
          <p:cNvPr id="19"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564996">
            <a:off x="16487888" y="7113364"/>
            <a:ext cx="2736617" cy="2439010"/>
          </a:xfrm>
          <a:prstGeom prst="rect">
            <a:avLst/>
          </a:prstGeom>
        </p:spPr>
      </p:pic>
      <p:pic>
        <p:nvPicPr>
          <p:cNvPr id="20" name="Picture 16"/>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6968523" y="2124020"/>
            <a:ext cx="1331987" cy="1162159"/>
          </a:xfrm>
          <a:prstGeom prst="rect">
            <a:avLst/>
          </a:prstGeom>
        </p:spPr>
      </p:pic>
      <p:sp>
        <p:nvSpPr>
          <p:cNvPr id="21" name="Rectangle 20"/>
          <p:cNvSpPr/>
          <p:nvPr/>
        </p:nvSpPr>
        <p:spPr>
          <a:xfrm>
            <a:off x="2766202" y="148611"/>
            <a:ext cx="12829967" cy="1144352"/>
          </a:xfrm>
          <a:prstGeom prst="rect">
            <a:avLst/>
          </a:prstGeom>
        </p:spPr>
        <p:txBody>
          <a:bodyPr wrap="square">
            <a:spAutoFit/>
          </a:bodyPr>
          <a:lstStyle/>
          <a:p>
            <a:pPr algn="ctr">
              <a:lnSpc>
                <a:spcPct val="150000"/>
              </a:lnSpc>
            </a:pPr>
            <a:r>
              <a:rPr lang="vi-VN" sz="5200" b="1" dirty="0" smtClean="0">
                <a:solidFill>
                  <a:srgbClr val="000000"/>
                </a:solidFill>
                <a:ea typeface="Calibri" panose="020F0502020204030204" pitchFamily="34" charset="0"/>
                <a:cs typeface="Arial" panose="020B0604020202020204" pitchFamily="34" charset="0"/>
              </a:rPr>
              <a:t>3. Làm </a:t>
            </a:r>
            <a:r>
              <a:rPr lang="vi-VN" sz="5200" b="1" dirty="0">
                <a:solidFill>
                  <a:srgbClr val="000000"/>
                </a:solidFill>
                <a:ea typeface="Calibri" panose="020F0502020204030204" pitchFamily="34" charset="0"/>
                <a:cs typeface="Arial" panose="020B0604020202020204" pitchFamily="34" charset="0"/>
              </a:rPr>
              <a:t>bài tập a hoặc b</a:t>
            </a:r>
          </a:p>
        </p:txBody>
      </p:sp>
      <p:pic>
        <p:nvPicPr>
          <p:cNvPr id="2" name="Picture 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686250" y="1421642"/>
            <a:ext cx="12640335" cy="8338171"/>
          </a:xfrm>
          <a:prstGeom prst="rect">
            <a:avLst/>
          </a:prstGeom>
        </p:spPr>
      </p:pic>
      <p:sp>
        <p:nvSpPr>
          <p:cNvPr id="5" name="Rectangle 4"/>
          <p:cNvSpPr/>
          <p:nvPr/>
        </p:nvSpPr>
        <p:spPr>
          <a:xfrm>
            <a:off x="8305800" y="3192736"/>
            <a:ext cx="3048000" cy="710438"/>
          </a:xfrm>
          <a:prstGeom prst="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smtClean="0">
                <a:solidFill>
                  <a:srgbClr val="FF0000"/>
                </a:solidFill>
              </a:rPr>
              <a:t>Màu vàng</a:t>
            </a:r>
            <a:endParaRPr lang="en-US" sz="4500" b="1" dirty="0">
              <a:solidFill>
                <a:srgbClr val="FF0000"/>
              </a:solidFill>
            </a:endParaRPr>
          </a:p>
        </p:txBody>
      </p:sp>
      <p:sp>
        <p:nvSpPr>
          <p:cNvPr id="17" name="Rectangle 16"/>
          <p:cNvSpPr/>
          <p:nvPr/>
        </p:nvSpPr>
        <p:spPr>
          <a:xfrm>
            <a:off x="3310390" y="6524925"/>
            <a:ext cx="3176235" cy="762000"/>
          </a:xfrm>
          <a:prstGeom prst="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smtClean="0">
                <a:solidFill>
                  <a:srgbClr val="FF0000"/>
                </a:solidFill>
              </a:rPr>
              <a:t>Quả nhãn</a:t>
            </a:r>
            <a:endParaRPr lang="en-US" sz="4500" b="1" dirty="0">
              <a:solidFill>
                <a:srgbClr val="FF0000"/>
              </a:solidFill>
            </a:endParaRPr>
          </a:p>
        </p:txBody>
      </p:sp>
      <p:sp>
        <p:nvSpPr>
          <p:cNvPr id="22" name="Rectangle 21"/>
          <p:cNvSpPr/>
          <p:nvPr/>
        </p:nvSpPr>
        <p:spPr>
          <a:xfrm>
            <a:off x="10287000" y="6097990"/>
            <a:ext cx="3048000" cy="853869"/>
          </a:xfrm>
          <a:prstGeom prst="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smtClean="0">
                <a:solidFill>
                  <a:srgbClr val="FF0000"/>
                </a:solidFill>
              </a:rPr>
              <a:t>Buổi sáng</a:t>
            </a:r>
            <a:endParaRPr lang="en-US" sz="4500" b="1" dirty="0">
              <a:solidFill>
                <a:srgbClr val="FF0000"/>
              </a:solidFill>
            </a:endParaRPr>
          </a:p>
        </p:txBody>
      </p:sp>
      <p:sp>
        <p:nvSpPr>
          <p:cNvPr id="23" name="Rectangle 22"/>
          <p:cNvSpPr/>
          <p:nvPr/>
        </p:nvSpPr>
        <p:spPr>
          <a:xfrm>
            <a:off x="8165889" y="9009664"/>
            <a:ext cx="3048000" cy="710438"/>
          </a:xfrm>
          <a:prstGeom prst="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smtClean="0">
                <a:solidFill>
                  <a:srgbClr val="FF0000"/>
                </a:solidFill>
              </a:rPr>
              <a:t>Cái đàn</a:t>
            </a:r>
            <a:endParaRPr lang="en-US" sz="4500" b="1" dirty="0">
              <a:solidFill>
                <a:srgbClr val="FF0000"/>
              </a:solidFill>
            </a:endParaRPr>
          </a:p>
        </p:txBody>
      </p:sp>
    </p:spTree>
    <p:extLst>
      <p:ext uri="{BB962C8B-B14F-4D97-AF65-F5344CB8AC3E}">
        <p14:creationId xmlns:p14="http://schemas.microsoft.com/office/powerpoint/2010/main" val="41825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486</Words>
  <Application>Microsoft Office PowerPoint</Application>
  <PresentationFormat>Custom</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7</cp:revision>
  <dcterms:created xsi:type="dcterms:W3CDTF">2006-08-16T00:00:00Z</dcterms:created>
  <dcterms:modified xsi:type="dcterms:W3CDTF">2022-06-12T15:02:42Z</dcterms:modified>
  <dc:identifier>DAEswOIwa4E</dc:identifier>
</cp:coreProperties>
</file>