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57" r:id="rId4"/>
    <p:sldId id="260" r:id="rId5"/>
    <p:sldId id="268" r:id="rId6"/>
    <p:sldId id="269" r:id="rId7"/>
    <p:sldId id="270" r:id="rId8"/>
    <p:sldId id="271" r:id="rId9"/>
    <p:sldId id="261" r:id="rId10"/>
    <p:sldId id="267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83"/>
    <a:srgbClr val="FACAE7"/>
    <a:srgbClr val="FAC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353BC-0C50-43B5-A58C-9EBD7CFB6910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31EFA-568A-42C9-8626-5C415892E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7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31EFA-568A-42C9-8626-5C415892ED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8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31EFA-568A-42C9-8626-5C415892ED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7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6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0" Type="http://schemas.openxmlformats.org/officeDocument/2006/relationships/image" Target="../media/image5.png"/><Relationship Id="rId19" Type="http://schemas.openxmlformats.org/officeDocument/2006/relationships/image" Target="../media/image22.sv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6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0" Type="http://schemas.openxmlformats.org/officeDocument/2006/relationships/image" Target="../media/image5.png"/><Relationship Id="rId19" Type="http://schemas.openxmlformats.org/officeDocument/2006/relationships/image" Target="../media/image22.sv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svg"/><Relationship Id="rId1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3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18" Type="http://schemas.openxmlformats.org/officeDocument/2006/relationships/image" Target="../media/image2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17" Type="http://schemas.openxmlformats.org/officeDocument/2006/relationships/image" Target="../media/image8.svg"/><Relationship Id="rId2" Type="http://schemas.openxmlformats.org/officeDocument/2006/relationships/image" Target="../media/image7.png"/><Relationship Id="rId16" Type="http://schemas.openxmlformats.org/officeDocument/2006/relationships/image" Target="../media/image6.pn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6.svg"/><Relationship Id="rId10" Type="http://schemas.openxmlformats.org/officeDocument/2006/relationships/image" Target="../media/image13.png"/><Relationship Id="rId19" Type="http://schemas.openxmlformats.org/officeDocument/2006/relationships/image" Target="../media/image4.svg"/><Relationship Id="rId4" Type="http://schemas.openxmlformats.org/officeDocument/2006/relationships/image" Target="../media/image8.png"/><Relationship Id="rId9" Type="http://schemas.openxmlformats.org/officeDocument/2006/relationships/image" Target="../media/image24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18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17" Type="http://schemas.openxmlformats.org/officeDocument/2006/relationships/image" Target="../media/image8.svg"/><Relationship Id="rId2" Type="http://schemas.openxmlformats.org/officeDocument/2006/relationships/image" Target="../media/image7.png"/><Relationship Id="rId16" Type="http://schemas.openxmlformats.org/officeDocument/2006/relationships/image" Target="../media/image6.png"/><Relationship Id="rId20" Type="http://schemas.openxmlformats.org/officeDocument/2006/relationships/image" Target="../media/image2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24.sv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18" Type="http://schemas.openxmlformats.org/officeDocument/2006/relationships/image" Target="../media/image16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17" Type="http://schemas.openxmlformats.org/officeDocument/2006/relationships/image" Target="../media/image8.svg"/><Relationship Id="rId2" Type="http://schemas.openxmlformats.org/officeDocument/2006/relationships/image" Target="../media/image7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24.sv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18" Type="http://schemas.openxmlformats.org/officeDocument/2006/relationships/image" Target="../media/image17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4.png"/><Relationship Id="rId17" Type="http://schemas.openxmlformats.org/officeDocument/2006/relationships/image" Target="../media/image8.svg"/><Relationship Id="rId25" Type="http://schemas.openxmlformats.org/officeDocument/2006/relationships/image" Target="../media/image162.svg"/><Relationship Id="rId2" Type="http://schemas.openxmlformats.org/officeDocument/2006/relationships/image" Target="../media/image7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24.sv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4.png"/><Relationship Id="rId18" Type="http://schemas.openxmlformats.org/officeDocument/2006/relationships/image" Target="../media/image8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6.sv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0.png"/><Relationship Id="rId10" Type="http://schemas.openxmlformats.org/officeDocument/2006/relationships/image" Target="../media/image24.svg"/><Relationship Id="rId19" Type="http://schemas.openxmlformats.org/officeDocument/2006/relationships/image" Target="../media/image18.png"/><Relationship Id="rId4" Type="http://schemas.openxmlformats.org/officeDocument/2006/relationships/image" Target="../media/image18.svg"/><Relationship Id="rId9" Type="http://schemas.openxmlformats.org/officeDocument/2006/relationships/image" Target="../media/image12.png"/><Relationship Id="rId1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4.png"/><Relationship Id="rId18" Type="http://schemas.openxmlformats.org/officeDocument/2006/relationships/image" Target="../media/image8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6.sv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0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2.png"/><Relationship Id="rId1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34" Type="http://schemas.openxmlformats.org/officeDocument/2006/relationships/image" Target="../media/image259.svg"/><Relationship Id="rId7" Type="http://schemas.openxmlformats.org/officeDocument/2006/relationships/image" Target="../media/image10.svg"/><Relationship Id="rId12" Type="http://schemas.openxmlformats.org/officeDocument/2006/relationships/image" Target="../media/image6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0" Type="http://schemas.openxmlformats.org/officeDocument/2006/relationships/image" Target="../media/image5.png"/><Relationship Id="rId19" Type="http://schemas.openxmlformats.org/officeDocument/2006/relationships/image" Target="../media/image22.sv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37166" y="3422586"/>
            <a:ext cx="1347124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320654" y="7775154"/>
            <a:ext cx="2726386" cy="28892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8973" y="6826521"/>
            <a:ext cx="1781094" cy="36966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100000">
            <a:off x="1816086" y="423065"/>
            <a:ext cx="1029970" cy="16278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49188">
            <a:off x="-551999" y="-712971"/>
            <a:ext cx="2705747" cy="1746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98777" y="372792"/>
            <a:ext cx="1227477" cy="10645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96000" y="8388831"/>
            <a:ext cx="2523298" cy="22755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099179" y="756295"/>
            <a:ext cx="2080672" cy="18726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6453">
            <a:off x="16458638" y="6702051"/>
            <a:ext cx="3107788" cy="31771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29695">
            <a:off x="15085207" y="8102830"/>
            <a:ext cx="2271432" cy="20442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8372061">
            <a:off x="16121524" y="-839291"/>
            <a:ext cx="2275552" cy="373598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980039" y="572419"/>
            <a:ext cx="2111380" cy="1904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609600" y="3405745"/>
            <a:ext cx="2243016" cy="2018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37166" y="3422586"/>
            <a:ext cx="1347124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320654" y="7775154"/>
            <a:ext cx="2726386" cy="28892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8973" y="6826521"/>
            <a:ext cx="1781094" cy="36966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100000">
            <a:off x="1816086" y="423065"/>
            <a:ext cx="1029970" cy="16278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49188">
            <a:off x="-551999" y="-712971"/>
            <a:ext cx="2705747" cy="1746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98777" y="372792"/>
            <a:ext cx="1227477" cy="10645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96000" y="8388831"/>
            <a:ext cx="2523298" cy="22755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099179" y="756295"/>
            <a:ext cx="2080672" cy="18726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6453">
            <a:off x="16458638" y="6702051"/>
            <a:ext cx="3107788" cy="31771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29695">
            <a:off x="15085207" y="8102830"/>
            <a:ext cx="2271432" cy="20442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8372061">
            <a:off x="16121524" y="-839291"/>
            <a:ext cx="2275552" cy="373598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980039" y="572419"/>
            <a:ext cx="2111380" cy="1904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609600" y="3405745"/>
            <a:ext cx="2243016" cy="201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0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773011" y="-2214043"/>
            <a:ext cx="4865584" cy="14478000"/>
            <a:chOff x="0" y="0"/>
            <a:chExt cx="2532254" cy="568967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2546585" cy="5721726"/>
            </a:xfrm>
            <a:custGeom>
              <a:avLst/>
              <a:gdLst/>
              <a:ahLst/>
              <a:cxnLst/>
              <a:rect l="l" t="t" r="r" b="b"/>
              <a:pathLst>
                <a:path w="2546585" h="5721726">
                  <a:moveTo>
                    <a:pt x="63030" y="5128173"/>
                  </a:moveTo>
                  <a:cubicBezTo>
                    <a:pt x="63030" y="5128173"/>
                    <a:pt x="0" y="4881608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653512" y="6965"/>
                  </a:cubicBezTo>
                  <a:lnTo>
                    <a:pt x="1653513" y="6965"/>
                  </a:lnTo>
                  <a:cubicBezTo>
                    <a:pt x="1870260" y="16819"/>
                    <a:pt x="2074575" y="36481"/>
                    <a:pt x="2208763" y="101690"/>
                  </a:cubicBezTo>
                  <a:cubicBezTo>
                    <a:pt x="2464809" y="226120"/>
                    <a:pt x="2546585" y="459160"/>
                    <a:pt x="2541097" y="704684"/>
                  </a:cubicBezTo>
                  <a:cubicBezTo>
                    <a:pt x="2541097" y="704684"/>
                    <a:pt x="2497809" y="1013073"/>
                    <a:pt x="2505242" y="1248607"/>
                  </a:cubicBezTo>
                  <a:cubicBezTo>
                    <a:pt x="2512366" y="4869974"/>
                    <a:pt x="2519522" y="5065577"/>
                    <a:pt x="2519522" y="5065577"/>
                  </a:cubicBezTo>
                  <a:cubicBezTo>
                    <a:pt x="2502841" y="5281309"/>
                    <a:pt x="2388197" y="5491921"/>
                    <a:pt x="2191328" y="5603545"/>
                  </a:cubicBezTo>
                  <a:cubicBezTo>
                    <a:pt x="2040976" y="5688794"/>
                    <a:pt x="1842945" y="5703891"/>
                    <a:pt x="1455672" y="5693150"/>
                  </a:cubicBezTo>
                  <a:lnTo>
                    <a:pt x="1455661" y="5693150"/>
                  </a:lnTo>
                  <a:cubicBezTo>
                    <a:pt x="645952" y="5687873"/>
                    <a:pt x="384604" y="5721726"/>
                    <a:pt x="254278" y="5612568"/>
                  </a:cubicBezTo>
                  <a:cubicBezTo>
                    <a:pt x="145767" y="5521684"/>
                    <a:pt x="81795" y="5328372"/>
                    <a:pt x="63030" y="512817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2649110" y="4904852"/>
            <a:ext cx="13014079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vi-VN" sz="11000" b="1" dirty="0" smtClean="0">
                <a:solidFill>
                  <a:srgbClr val="000000"/>
                </a:solidFill>
              </a:rPr>
              <a:t>LUYỆN TỪ VÀ CÂU</a:t>
            </a:r>
            <a:endParaRPr lang="en-US" sz="11000" b="1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35740" y="3286644"/>
            <a:ext cx="309168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</a:rPr>
              <a:t>Tiết 3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320654" y="7775154"/>
            <a:ext cx="2726386" cy="2889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2539" y="6701480"/>
            <a:ext cx="1832023" cy="38023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72061">
            <a:off x="16121524" y="-839291"/>
            <a:ext cx="2275552" cy="37359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80039" y="572419"/>
            <a:ext cx="1582262" cy="14269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00000">
            <a:off x="2072648" y="378645"/>
            <a:ext cx="666168" cy="10528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549188">
            <a:off x="-551999" y="-712971"/>
            <a:ext cx="2705747" cy="17464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98777" y="372792"/>
            <a:ext cx="1227477" cy="10645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37044" y="7142422"/>
            <a:ext cx="3028891" cy="35219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492114" y="2569779"/>
            <a:ext cx="2138742" cy="19248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440588" y="9496425"/>
            <a:ext cx="1681203" cy="151308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803983" y="4430044"/>
            <a:ext cx="1582262" cy="1426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2134683" y="924161"/>
            <a:ext cx="13685666" cy="8152415"/>
            <a:chOff x="0" y="0"/>
            <a:chExt cx="4453403" cy="2216503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4467734" cy="2248556"/>
            </a:xfrm>
            <a:custGeom>
              <a:avLst/>
              <a:gdLst/>
              <a:ahLst/>
              <a:cxnLst/>
              <a:rect l="l" t="t" r="r" b="b"/>
              <a:pathLst>
                <a:path w="4467734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574661" y="6965"/>
                  </a:cubicBezTo>
                  <a:lnTo>
                    <a:pt x="3574662" y="6965"/>
                  </a:lnTo>
                  <a:cubicBezTo>
                    <a:pt x="3791409" y="16819"/>
                    <a:pt x="3995724" y="36481"/>
                    <a:pt x="4129912" y="101690"/>
                  </a:cubicBezTo>
                  <a:cubicBezTo>
                    <a:pt x="4385958" y="226120"/>
                    <a:pt x="4467734" y="459160"/>
                    <a:pt x="4462246" y="704684"/>
                  </a:cubicBezTo>
                  <a:cubicBezTo>
                    <a:pt x="4462246" y="704684"/>
                    <a:pt x="4418958" y="1013073"/>
                    <a:pt x="4426392" y="1248607"/>
                  </a:cubicBezTo>
                  <a:cubicBezTo>
                    <a:pt x="4433515" y="1396804"/>
                    <a:pt x="4440671" y="1592407"/>
                    <a:pt x="4440671" y="1592407"/>
                  </a:cubicBezTo>
                  <a:cubicBezTo>
                    <a:pt x="4423990" y="1808139"/>
                    <a:pt x="4309346" y="2018751"/>
                    <a:pt x="4112477" y="2130375"/>
                  </a:cubicBezTo>
                  <a:cubicBezTo>
                    <a:pt x="3962125" y="2215624"/>
                    <a:pt x="3764094" y="2230722"/>
                    <a:pt x="2985675" y="2219980"/>
                  </a:cubicBezTo>
                  <a:lnTo>
                    <a:pt x="2985639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EEAA9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83985" y="2397557"/>
            <a:ext cx="1681203" cy="15130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65546">
            <a:off x="-1503860" y="7152777"/>
            <a:ext cx="2698187" cy="27583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94395">
            <a:off x="-137266" y="4191194"/>
            <a:ext cx="1681203" cy="15130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133382">
            <a:off x="16350546" y="8571593"/>
            <a:ext cx="2705747" cy="17464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69225">
            <a:off x="16188343" y="9335514"/>
            <a:ext cx="1227477" cy="10645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55368">
            <a:off x="16334470" y="6906377"/>
            <a:ext cx="666168" cy="1052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100000">
            <a:off x="-109076" y="-839291"/>
            <a:ext cx="2275552" cy="37359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09069" y="1456561"/>
            <a:ext cx="1582262" cy="14269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65546">
            <a:off x="15318460" y="-1923801"/>
            <a:ext cx="2698187" cy="275837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5037549" y="1833514"/>
            <a:ext cx="7914563" cy="849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vi-VN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 b="13492"/>
          <a:stretch/>
        </p:blipFill>
        <p:spPr>
          <a:xfrm>
            <a:off x="268488" y="6736609"/>
            <a:ext cx="1954116" cy="3508493"/>
          </a:xfrm>
          <a:prstGeom prst="rect">
            <a:avLst/>
          </a:prstGeom>
        </p:spPr>
      </p:pic>
      <p:pic>
        <p:nvPicPr>
          <p:cNvPr id="16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4895831" y="428320"/>
            <a:ext cx="2280372" cy="20564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23255" y="2883474"/>
            <a:ext cx="127203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35000"/>
              </a:lnSpc>
              <a:buAutoNum type="arabicPeriod"/>
            </a:pPr>
            <a:r>
              <a:rPr lang="en-US" sz="4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từ </a:t>
            </a:r>
            <a:r>
              <a:rPr lang="en-US" sz="4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chỉ </a:t>
            </a:r>
            <a:r>
              <a:rPr lang="en-US" sz="4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con </a:t>
            </a:r>
            <a:r>
              <a:rPr lang="en-US" sz="4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endParaRPr lang="vi-VN" sz="4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35000"/>
              </a:lnSpc>
              <a:buAutoNum type="arabicPeriod"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thêm các từ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chỉ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mỗi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35000"/>
              </a:lnSpc>
              <a:buAutoNum type="arabicPeriod"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từ chỉ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83985" y="2397557"/>
            <a:ext cx="1681203" cy="15130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65546">
            <a:off x="-1503860" y="7152777"/>
            <a:ext cx="2698187" cy="27583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94395">
            <a:off x="666571" y="7247110"/>
            <a:ext cx="1681203" cy="1513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133382">
            <a:off x="16350546" y="8571593"/>
            <a:ext cx="2705747" cy="1746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69225">
            <a:off x="16188343" y="9335514"/>
            <a:ext cx="1227477" cy="10645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55368">
            <a:off x="16962018" y="6855328"/>
            <a:ext cx="666168" cy="10528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100000">
            <a:off x="-718916" y="-834237"/>
            <a:ext cx="2275552" cy="37359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2400" y="1628791"/>
            <a:ext cx="1582262" cy="14269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65546">
            <a:off x="15734891" y="-1932941"/>
            <a:ext cx="2698187" cy="27583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69457" y="471015"/>
            <a:ext cx="16078440" cy="1054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vi-VN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5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5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từ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5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chỉ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5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5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con đường</a:t>
            </a:r>
            <a:endParaRPr lang="vi-VN" sz="52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27773" y="1940357"/>
            <a:ext cx="914400" cy="9144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1"/>
                </a:solidFill>
              </a:rPr>
              <a:t>M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1982058"/>
            <a:ext cx="24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 smtClean="0"/>
              <a:t>Mấp mô</a:t>
            </a:r>
            <a:endParaRPr lang="en-US" sz="4800" dirty="0"/>
          </a:p>
        </p:txBody>
      </p:sp>
      <p:pic>
        <p:nvPicPr>
          <p:cNvPr id="24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109142" y="3286420"/>
            <a:ext cx="6004972" cy="570100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701273" y="3363118"/>
            <a:ext cx="7773348" cy="515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mấp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lầy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lội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trơn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trượt</a:t>
            </a:r>
            <a:r>
              <a:rPr lang="vi-VN" sz="4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</a:t>
            </a:r>
            <a:r>
              <a:rPr lang="en-US" sz="45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ằng</a:t>
            </a:r>
            <a:r>
              <a:rPr lang="en-US" sz="4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phẳng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rãi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thoáng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đãng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thênh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thang,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ghề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khúc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khuỷu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hẹp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gập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ghềnh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83985" y="2397557"/>
            <a:ext cx="1681203" cy="15130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65546">
            <a:off x="-1503860" y="7152777"/>
            <a:ext cx="2698187" cy="27583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94395">
            <a:off x="666571" y="7247110"/>
            <a:ext cx="1681203" cy="1513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133382">
            <a:off x="16350546" y="8571593"/>
            <a:ext cx="2705747" cy="1746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69225">
            <a:off x="16188343" y="9335514"/>
            <a:ext cx="1227477" cy="10645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55368">
            <a:off x="16962018" y="6855328"/>
            <a:ext cx="666168" cy="10528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100000">
            <a:off x="-718916" y="-834237"/>
            <a:ext cx="2275552" cy="37359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44531" y="1703475"/>
            <a:ext cx="1582262" cy="14269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65546">
            <a:off x="15577845" y="-1976216"/>
            <a:ext cx="2698187" cy="27583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04749" y="480366"/>
            <a:ext cx="16400938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vi-VN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Tìm thêm các từ ngữ chỉ đặc điểm cho mỗi nhóm dưới đây và đặt một câu với từ ngữ tìm được</a:t>
            </a:r>
            <a:endParaRPr lang="vi-VN" sz="52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28" y="2891163"/>
            <a:ext cx="14670135" cy="61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4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83985" y="2397557"/>
            <a:ext cx="1681203" cy="15130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65546">
            <a:off x="-1503860" y="7152777"/>
            <a:ext cx="2698187" cy="27583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94395">
            <a:off x="666571" y="7247110"/>
            <a:ext cx="1681203" cy="1513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133382">
            <a:off x="16350546" y="8571593"/>
            <a:ext cx="2705747" cy="1746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69225">
            <a:off x="16188343" y="9335514"/>
            <a:ext cx="1227477" cy="10645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55368">
            <a:off x="16962018" y="6855328"/>
            <a:ext cx="666168" cy="10528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100000">
            <a:off x="-718916" y="-834237"/>
            <a:ext cx="2275552" cy="37359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44531" y="1703475"/>
            <a:ext cx="1582262" cy="14269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65546">
            <a:off x="15577845" y="-1976216"/>
            <a:ext cx="2698187" cy="27583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04749" y="480366"/>
            <a:ext cx="16400938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vi-VN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Tìm thêm các từ ngữ chỉ đặc điểm cho mỗi nhóm dưới đây và đặt một câu với từ ngữ tìm được</a:t>
            </a:r>
            <a:endParaRPr lang="vi-VN" sz="52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7731" y="2880876"/>
            <a:ext cx="156462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 sắc: </a:t>
            </a:r>
            <a:r>
              <a:rPr lang="vi-VN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ím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óng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đen 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sì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au, trắng tinh, trắng 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404115" y="5372100"/>
            <a:ext cx="7443061" cy="49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083985" y="2397557"/>
            <a:ext cx="1681203" cy="15130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665546">
            <a:off x="-1503860" y="7152777"/>
            <a:ext cx="2698187" cy="27583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194395">
            <a:off x="666571" y="7247110"/>
            <a:ext cx="1681203" cy="1513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133382">
            <a:off x="16350546" y="8571593"/>
            <a:ext cx="2705747" cy="1746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069225">
            <a:off x="16188343" y="9335514"/>
            <a:ext cx="1227477" cy="10645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355368">
            <a:off x="16962018" y="6855328"/>
            <a:ext cx="666168" cy="10528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100000">
            <a:off x="-718916" y="-834237"/>
            <a:ext cx="2275552" cy="37359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44531" y="1703475"/>
            <a:ext cx="1582262" cy="14269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665546">
            <a:off x="15577845" y="-1976216"/>
            <a:ext cx="2698187" cy="27583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04749" y="480366"/>
            <a:ext cx="16400938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vi-VN" sz="5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Tìm thêm các từ ngữ chỉ đặc điểm cho mỗi nhóm dưới đây và đặt một câu với từ ngữ tìm được</a:t>
            </a:r>
            <a:endParaRPr lang="vi-VN" sz="52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7731" y="2880876"/>
            <a:ext cx="154786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Â</a:t>
            </a:r>
            <a:r>
              <a:rPr lang="vi-VN" sz="45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 </a:t>
            </a:r>
            <a:r>
              <a:rPr lang="vi-VN" sz="4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thanh: </a:t>
            </a:r>
            <a:r>
              <a:rPr lang="vi-VN" sz="4500" dirty="0">
                <a:ea typeface="Calibri" panose="020F0502020204030204" pitchFamily="34" charset="0"/>
                <a:cs typeface="Arial" panose="020B0604020202020204" pitchFamily="34" charset="0"/>
              </a:rPr>
              <a:t>róc rách, ì ẩm, ầm ầm, khanh khách, vi vu, xào xạc, lao xao,...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Hương vị</a:t>
            </a:r>
            <a:r>
              <a:rPr lang="vi-VN" sz="4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500" dirty="0">
                <a:ea typeface="Calibri" panose="020F0502020204030204" pitchFamily="34" charset="0"/>
                <a:cs typeface="Arial" panose="020B0604020202020204" pitchFamily="34" charset="0"/>
              </a:rPr>
              <a:t>thơm, thơm ngát, cay, cay nồng, đắng, đắng ngắt, mặn, mặn chát, ngọt ngào, chua, chua loét,...</a:t>
            </a:r>
          </a:p>
        </p:txBody>
      </p:sp>
      <p:pic>
        <p:nvPicPr>
          <p:cNvPr id="15" name="Picture 2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4876800" y="7150371"/>
            <a:ext cx="8685205" cy="29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083985" y="2397557"/>
            <a:ext cx="1681203" cy="15130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665546">
            <a:off x="-1503860" y="7152777"/>
            <a:ext cx="2698187" cy="27583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194395">
            <a:off x="-421742" y="5643016"/>
            <a:ext cx="1681203" cy="1513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133382">
            <a:off x="16350546" y="8571593"/>
            <a:ext cx="2705747" cy="1746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069225">
            <a:off x="16188343" y="9335514"/>
            <a:ext cx="1227477" cy="10645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355368">
            <a:off x="16962018" y="6855328"/>
            <a:ext cx="666168" cy="10528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100000">
            <a:off x="-718916" y="-834237"/>
            <a:ext cx="2275552" cy="37359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44531" y="1703475"/>
            <a:ext cx="1582262" cy="14269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665546">
            <a:off x="15577845" y="-1976216"/>
            <a:ext cx="2698187" cy="27583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032701" y="212130"/>
            <a:ext cx="14174932" cy="213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vi-VN" sz="5200" b="1" dirty="0" smtClean="0">
                <a:ea typeface="Calibri" panose="020F0502020204030204" pitchFamily="34" charset="0"/>
                <a:cs typeface="Arial" panose="020B0604020202020204" pitchFamily="34" charset="0"/>
              </a:rPr>
              <a:t>3. Chọn </a:t>
            </a:r>
            <a:r>
              <a:rPr lang="vi-VN" sz="5200" b="1" dirty="0">
                <a:ea typeface="Calibri" panose="020F0502020204030204" pitchFamily="34" charset="0"/>
                <a:cs typeface="Arial" panose="020B0604020202020204" pitchFamily="34" charset="0"/>
              </a:rPr>
              <a:t>từ chỉ đặc </a:t>
            </a:r>
            <a:r>
              <a:rPr lang="vi-VN" sz="5200" b="1" dirty="0" smtClean="0">
                <a:ea typeface="Calibri" panose="020F0502020204030204" pitchFamily="34" charset="0"/>
                <a:cs typeface="Arial" panose="020B0604020202020204" pitchFamily="34" charset="0"/>
              </a:rPr>
              <a:t>điểm trong khung </a:t>
            </a:r>
            <a:r>
              <a:rPr lang="vi-VN" sz="5200" b="1" dirty="0">
                <a:ea typeface="Calibri" panose="020F0502020204030204" pitchFamily="34" charset="0"/>
                <a:cs typeface="Arial" panose="020B0604020202020204" pitchFamily="34" charset="0"/>
              </a:rPr>
              <a:t>thay cho ô vuông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6148" y="3988834"/>
            <a:ext cx="1505492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4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n-US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sáng, Nam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đạp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xe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trên con đường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quen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Hè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đã sang, mấy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phượng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vĩ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nở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vi-VN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r>
              <a:rPr lang="en-US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kêu </a:t>
            </a:r>
            <a:r>
              <a:rPr lang="vi-VN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r>
              <a:rPr lang="en-US" sz="4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tán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sấu</a:t>
            </a:r>
            <a:r>
              <a:rPr lang="vi-VN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</a:t>
            </a:r>
            <a:r>
              <a:rPr lang="en-US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 đến trường,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khung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hẳn 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lên. Mấy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bé lớp 1 chia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mẹ vào lớp, vừa đi vừa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ngoái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lại: “Mẹ ơi, chiều mẹ </a:t>
            </a:r>
            <a:r>
              <a:rPr lang="en-US" sz="4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</a:t>
            </a:r>
            <a:r>
              <a:rPr lang="vi-VN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en-US" sz="4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nhé</a:t>
            </a:r>
            <a:r>
              <a:rPr lang="en-US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!”.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30443" y="2781942"/>
            <a:ext cx="10691006" cy="1117933"/>
          </a:xfrm>
          <a:prstGeom prst="roundRect">
            <a:avLst/>
          </a:prstGeom>
          <a:solidFill>
            <a:srgbClr val="FACAE7"/>
          </a:solidFill>
          <a:ln w="38100">
            <a:solidFill>
              <a:srgbClr val="ED598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200" dirty="0" smtClean="0">
                <a:solidFill>
                  <a:schemeClr val="tx1"/>
                </a:solidFill>
                <a:cs typeface="Arial" panose="020B0604020202020204" pitchFamily="34" charset="0"/>
              </a:rPr>
              <a:t>Xanh um, nhộn nhịp, đỏ rực, râm ran, sớm</a:t>
            </a: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94891" y="5139896"/>
            <a:ext cx="2545517" cy="765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00601" y="6032617"/>
            <a:ext cx="2438400" cy="765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716254" y="6059898"/>
            <a:ext cx="2438400" cy="765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82955" y="6998952"/>
            <a:ext cx="2827396" cy="765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31045" y="8944166"/>
            <a:ext cx="1688555" cy="765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494890" y="5143500"/>
            <a:ext cx="2545517" cy="765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rgbClr val="FF0000"/>
                </a:solidFill>
              </a:rPr>
              <a:t>đỏ rực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00602" y="6053849"/>
            <a:ext cx="2438400" cy="765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r</a:t>
            </a:r>
            <a:r>
              <a:rPr lang="vi-VN" sz="4200" b="1" dirty="0" smtClean="0">
                <a:solidFill>
                  <a:srgbClr val="FF0000"/>
                </a:solidFill>
              </a:rPr>
              <a:t>âm ran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16254" y="6054418"/>
            <a:ext cx="2438400" cy="765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x</a:t>
            </a:r>
            <a:r>
              <a:rPr lang="vi-VN" sz="4200" b="1" dirty="0" smtClean="0">
                <a:solidFill>
                  <a:srgbClr val="FF0000"/>
                </a:solidFill>
              </a:rPr>
              <a:t>anh um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82955" y="7035540"/>
            <a:ext cx="2827396" cy="765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n</a:t>
            </a:r>
            <a:r>
              <a:rPr lang="vi-VN" sz="4200" b="1" dirty="0" smtClean="0">
                <a:solidFill>
                  <a:srgbClr val="FF0000"/>
                </a:solidFill>
              </a:rPr>
              <a:t>hộn nhịp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01168" y="8965398"/>
            <a:ext cx="1618432" cy="765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s</a:t>
            </a:r>
            <a:r>
              <a:rPr lang="vi-VN" sz="4200" b="1" dirty="0" smtClean="0">
                <a:solidFill>
                  <a:srgbClr val="FF0000"/>
                </a:solidFill>
              </a:rPr>
              <a:t>ớm</a:t>
            </a:r>
            <a:endParaRPr lang="en-US" sz="4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0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400000">
            <a:off x="8510294" y="-4110568"/>
            <a:ext cx="1706303" cy="11574583"/>
            <a:chOff x="0" y="0"/>
            <a:chExt cx="2503087" cy="8404625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517417" cy="8436679"/>
            </a:xfrm>
            <a:custGeom>
              <a:avLst/>
              <a:gdLst/>
              <a:ahLst/>
              <a:cxnLst/>
              <a:rect l="l" t="t" r="r" b="b"/>
              <a:pathLst>
                <a:path w="2517417" h="8436679">
                  <a:moveTo>
                    <a:pt x="63030" y="7843125"/>
                  </a:moveTo>
                  <a:cubicBezTo>
                    <a:pt x="63030" y="7843125"/>
                    <a:pt x="0" y="759656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624344" y="6965"/>
                  </a:cubicBezTo>
                  <a:lnTo>
                    <a:pt x="1624346" y="6965"/>
                  </a:lnTo>
                  <a:cubicBezTo>
                    <a:pt x="1841093" y="16819"/>
                    <a:pt x="2045408" y="36481"/>
                    <a:pt x="2179596" y="101690"/>
                  </a:cubicBezTo>
                  <a:cubicBezTo>
                    <a:pt x="2435642" y="226120"/>
                    <a:pt x="2517417" y="459160"/>
                    <a:pt x="2511930" y="704684"/>
                  </a:cubicBezTo>
                  <a:cubicBezTo>
                    <a:pt x="2511930" y="704684"/>
                    <a:pt x="2468641" y="1013073"/>
                    <a:pt x="2476075" y="1248607"/>
                  </a:cubicBezTo>
                  <a:cubicBezTo>
                    <a:pt x="2483198" y="7584927"/>
                    <a:pt x="2490355" y="7780530"/>
                    <a:pt x="2490355" y="7780530"/>
                  </a:cubicBezTo>
                  <a:cubicBezTo>
                    <a:pt x="2473673" y="7996262"/>
                    <a:pt x="2359029" y="8206874"/>
                    <a:pt x="2162160" y="8318498"/>
                  </a:cubicBezTo>
                  <a:cubicBezTo>
                    <a:pt x="2011809" y="8403747"/>
                    <a:pt x="1813778" y="8418844"/>
                    <a:pt x="1432443" y="8408103"/>
                  </a:cubicBezTo>
                  <a:lnTo>
                    <a:pt x="1432432" y="8408103"/>
                  </a:lnTo>
                  <a:cubicBezTo>
                    <a:pt x="645952" y="8402826"/>
                    <a:pt x="384604" y="8436679"/>
                    <a:pt x="254278" y="8327521"/>
                  </a:cubicBezTo>
                  <a:cubicBezTo>
                    <a:pt x="145767" y="8236636"/>
                    <a:pt x="81795" y="8043325"/>
                    <a:pt x="63030" y="7843125"/>
                  </a:cubicBezTo>
                  <a:close/>
                </a:path>
              </a:pathLst>
            </a:custGeom>
            <a:solidFill>
              <a:srgbClr val="FEEAA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338425" y="1182962"/>
            <a:ext cx="8023823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320654" y="7775154"/>
            <a:ext cx="2726386" cy="28892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2539" y="7116041"/>
            <a:ext cx="1632280" cy="33877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100000">
            <a:off x="2072648" y="378645"/>
            <a:ext cx="666168" cy="1052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49188">
            <a:off x="-551999" y="-712971"/>
            <a:ext cx="2705747" cy="1746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98777" y="372792"/>
            <a:ext cx="1227477" cy="106455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832627" y="-922367"/>
            <a:ext cx="1582262" cy="14269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668914" y="-251996"/>
            <a:ext cx="1681203" cy="151308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6453">
            <a:off x="17576550" y="7256963"/>
            <a:ext cx="2698187" cy="27583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29695">
            <a:off x="16692340" y="9074288"/>
            <a:ext cx="1681203" cy="1513083"/>
          </a:xfrm>
          <a:prstGeom prst="rect">
            <a:avLst/>
          </a:prstGeom>
        </p:spPr>
      </p:pic>
      <p:pic>
        <p:nvPicPr>
          <p:cNvPr id="17" name="Picture 1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 t="17423"/>
          <a:stretch/>
        </p:blipFill>
        <p:spPr>
          <a:xfrm>
            <a:off x="3276600" y="6210300"/>
            <a:ext cx="11623475" cy="44540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5629" y="2705100"/>
            <a:ext cx="1496603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4500" dirty="0" smtClean="0"/>
              <a:t>Em về nhà tìm thêm các từ ngữ chỉ về màu sắc, âm thanh và hương vị.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4500" dirty="0" smtClean="0"/>
              <a:t>Đọc và chuẩn bị nội dung bài </a:t>
            </a:r>
            <a:r>
              <a:rPr lang="vi-VN" sz="4500" b="1" i="1" dirty="0" smtClean="0"/>
              <a:t>tiết 4</a:t>
            </a:r>
            <a:r>
              <a:rPr lang="vi-VN" sz="4500" dirty="0" smtClean="0"/>
              <a:t> </a:t>
            </a:r>
            <a:r>
              <a:rPr lang="vi-VN" sz="4500" b="1" dirty="0" smtClean="0"/>
              <a:t>– Luyện viết đoạn.</a:t>
            </a:r>
            <a:endParaRPr lang="en-US" sz="45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336</Words>
  <Application>Microsoft Office PowerPoint</Application>
  <PresentationFormat>Custom</PresentationFormat>
  <Paragraphs>32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7</cp:revision>
  <dcterms:created xsi:type="dcterms:W3CDTF">2006-08-16T00:00:00Z</dcterms:created>
  <dcterms:modified xsi:type="dcterms:W3CDTF">2022-06-12T14:55:58Z</dcterms:modified>
  <dc:identifier>DAEswOIwa4E</dc:identifier>
</cp:coreProperties>
</file>