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  <p:sldId id="258" r:id="rId4"/>
    <p:sldId id="257" r:id="rId5"/>
    <p:sldId id="269" r:id="rId6"/>
    <p:sldId id="261" r:id="rId7"/>
    <p:sldId id="277" r:id="rId8"/>
    <p:sldId id="278" r:id="rId9"/>
    <p:sldId id="279" r:id="rId10"/>
    <p:sldId id="280" r:id="rId11"/>
    <p:sldId id="275" r:id="rId12"/>
    <p:sldId id="263" r:id="rId13"/>
    <p:sldId id="281" r:id="rId14"/>
    <p:sldId id="282" r:id="rId15"/>
    <p:sldId id="283" r:id="rId16"/>
    <p:sldId id="284" r:id="rId17"/>
    <p:sldId id="276" r:id="rId18"/>
    <p:sldId id="262" r:id="rId19"/>
    <p:sldId id="266" r:id="rId20"/>
    <p:sldId id="274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3" Type="http://schemas.openxmlformats.org/officeDocument/2006/relationships/image" Target="../media/image140.svg"/><Relationship Id="rId7" Type="http://schemas.openxmlformats.org/officeDocument/2006/relationships/image" Target="../media/image18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16.svg"/><Relationship Id="rId1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2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svg"/><Relationship Id="rId18" Type="http://schemas.openxmlformats.org/officeDocument/2006/relationships/image" Target="../media/image34.png"/><Relationship Id="rId21" Type="http://schemas.openxmlformats.org/officeDocument/2006/relationships/image" Target="../media/image84.svg"/><Relationship Id="rId17" Type="http://schemas.openxmlformats.org/officeDocument/2006/relationships/image" Target="../media/image30.sv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5" Type="http://schemas.openxmlformats.org/officeDocument/2006/relationships/image" Target="../media/image2.svg"/><Relationship Id="rId23" Type="http://schemas.openxmlformats.org/officeDocument/2006/relationships/image" Target="../media/image40.png"/><Relationship Id="rId10" Type="http://schemas.openxmlformats.org/officeDocument/2006/relationships/image" Target="../media/image33.png"/><Relationship Id="rId19" Type="http://schemas.openxmlformats.org/officeDocument/2006/relationships/image" Target="../media/image6.svg"/><Relationship Id="rId9" Type="http://schemas.openxmlformats.org/officeDocument/2006/relationships/image" Target="../media/image20.svg"/><Relationship Id="rId14" Type="http://schemas.openxmlformats.org/officeDocument/2006/relationships/image" Target="../media/image5.png"/><Relationship Id="rId2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3.svg"/><Relationship Id="rId3" Type="http://schemas.openxmlformats.org/officeDocument/2006/relationships/image" Target="../media/image36.svg"/><Relationship Id="rId7" Type="http://schemas.openxmlformats.org/officeDocument/2006/relationships/image" Target="../media/image119.svg"/><Relationship Id="rId12" Type="http://schemas.openxmlformats.org/officeDocument/2006/relationships/image" Target="../media/image30.png"/><Relationship Id="rId17" Type="http://schemas.openxmlformats.org/officeDocument/2006/relationships/image" Target="../media/image127.svg"/><Relationship Id="rId2" Type="http://schemas.openxmlformats.org/officeDocument/2006/relationships/image" Target="../media/image26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21.svg"/><Relationship Id="rId5" Type="http://schemas.openxmlformats.org/officeDocument/2006/relationships/image" Target="../media/image4.svg"/><Relationship Id="rId15" Type="http://schemas.openxmlformats.org/officeDocument/2006/relationships/image" Target="../media/image125.sv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92.sv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24.svg"/><Relationship Id="rId7" Type="http://schemas.openxmlformats.org/officeDocument/2006/relationships/image" Target="../media/image52.svg"/><Relationship Id="rId12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5" Type="http://schemas.openxmlformats.org/officeDocument/2006/relationships/image" Target="../media/image45.png"/><Relationship Id="rId10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24.svg"/><Relationship Id="rId7" Type="http://schemas.openxmlformats.org/officeDocument/2006/relationships/image" Target="../media/image52.svg"/><Relationship Id="rId12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24.svg"/><Relationship Id="rId7" Type="http://schemas.openxmlformats.org/officeDocument/2006/relationships/image" Target="../media/image52.svg"/><Relationship Id="rId12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24.svg"/><Relationship Id="rId7" Type="http://schemas.openxmlformats.org/officeDocument/2006/relationships/image" Target="../media/image52.svg"/><Relationship Id="rId12" Type="http://schemas.openxmlformats.org/officeDocument/2006/relationships/image" Target="../media/image44.png"/><Relationship Id="rId17" Type="http://schemas.openxmlformats.org/officeDocument/2006/relationships/image" Target="../media/image32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24.svg"/><Relationship Id="rId7" Type="http://schemas.openxmlformats.org/officeDocument/2006/relationships/image" Target="../media/image52.svg"/><Relationship Id="rId12" Type="http://schemas.openxmlformats.org/officeDocument/2006/relationships/image" Target="../media/image44.png"/><Relationship Id="rId2" Type="http://schemas.openxmlformats.org/officeDocument/2006/relationships/image" Target="../media/image41.png"/><Relationship Id="rId16" Type="http://schemas.openxmlformats.org/officeDocument/2006/relationships/image" Target="../media/image1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5" Type="http://schemas.openxmlformats.org/officeDocument/2006/relationships/image" Target="../media/image49.png"/><Relationship Id="rId10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20.svg"/><Relationship Id="rId1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3.svg"/><Relationship Id="rId3" Type="http://schemas.openxmlformats.org/officeDocument/2006/relationships/image" Target="../media/image36.svg"/><Relationship Id="rId7" Type="http://schemas.openxmlformats.org/officeDocument/2006/relationships/image" Target="../media/image119.svg"/><Relationship Id="rId12" Type="http://schemas.openxmlformats.org/officeDocument/2006/relationships/image" Target="../media/image30.png"/><Relationship Id="rId17" Type="http://schemas.openxmlformats.org/officeDocument/2006/relationships/image" Target="../media/image127.svg"/><Relationship Id="rId2" Type="http://schemas.openxmlformats.org/officeDocument/2006/relationships/image" Target="../media/image26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21.svg"/><Relationship Id="rId5" Type="http://schemas.openxmlformats.org/officeDocument/2006/relationships/image" Target="../media/image4.svg"/><Relationship Id="rId15" Type="http://schemas.openxmlformats.org/officeDocument/2006/relationships/image" Target="../media/image125.sv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92.svg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2.svg"/><Relationship Id="rId18" Type="http://schemas.openxmlformats.org/officeDocument/2006/relationships/image" Target="../media/image57.png"/><Relationship Id="rId7" Type="http://schemas.openxmlformats.org/officeDocument/2006/relationships/image" Target="../media/image64.svg"/><Relationship Id="rId12" Type="http://schemas.openxmlformats.org/officeDocument/2006/relationships/image" Target="../media/image54.png"/><Relationship Id="rId17" Type="http://schemas.openxmlformats.org/officeDocument/2006/relationships/image" Target="../media/image88.svg"/><Relationship Id="rId2" Type="http://schemas.openxmlformats.org/officeDocument/2006/relationships/image" Target="../media/image50.png"/><Relationship Id="rId16" Type="http://schemas.openxmlformats.org/officeDocument/2006/relationships/image" Target="../media/image56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4.svg"/><Relationship Id="rId40" Type="http://schemas.openxmlformats.org/officeDocument/2006/relationships/image" Target="../media/image177.svg"/><Relationship Id="rId5" Type="http://schemas.openxmlformats.org/officeDocument/2006/relationships/image" Target="../media/image62.svg"/><Relationship Id="rId15" Type="http://schemas.openxmlformats.org/officeDocument/2006/relationships/image" Target="../media/image68.svg"/><Relationship Id="rId10" Type="http://schemas.openxmlformats.org/officeDocument/2006/relationships/image" Target="../media/image53.png"/><Relationship Id="rId19" Type="http://schemas.openxmlformats.org/officeDocument/2006/relationships/image" Target="../media/image90.svg"/><Relationship Id="rId9" Type="http://schemas.openxmlformats.org/officeDocument/2006/relationships/image" Target="../media/image66.sv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20.sv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12" Type="http://schemas.openxmlformats.org/officeDocument/2006/relationships/image" Target="../media/image6.png"/><Relationship Id="rId17" Type="http://schemas.openxmlformats.org/officeDocument/2006/relationships/image" Target="../media/image8.svg"/><Relationship Id="rId2" Type="http://schemas.openxmlformats.org/officeDocument/2006/relationships/image" Target="../media/image5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88.svg"/><Relationship Id="rId5" Type="http://schemas.openxmlformats.org/officeDocument/2006/relationships/image" Target="../media/image100.svg"/><Relationship Id="rId15" Type="http://schemas.openxmlformats.org/officeDocument/2006/relationships/image" Target="../media/image6.sv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104.sv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17" Type="http://schemas.openxmlformats.org/officeDocument/2006/relationships/image" Target="../media/image96.svg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32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svg"/><Relationship Id="rId3" Type="http://schemas.openxmlformats.org/officeDocument/2006/relationships/image" Target="../media/image140.svg"/><Relationship Id="rId7" Type="http://schemas.openxmlformats.org/officeDocument/2006/relationships/image" Target="../media/image18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16.svg"/><Relationship Id="rId1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2.sv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svg"/><Relationship Id="rId5" Type="http://schemas.openxmlformats.org/officeDocument/2006/relationships/image" Target="../media/image2.svg"/><Relationship Id="rId15" Type="http://schemas.openxmlformats.org/officeDocument/2006/relationships/image" Target="../media/image32.svg"/><Relationship Id="rId10" Type="http://schemas.openxmlformats.org/officeDocument/2006/relationships/image" Target="../media/image16.png"/><Relationship Id="rId19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26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6.png"/><Relationship Id="rId17" Type="http://schemas.openxmlformats.org/officeDocument/2006/relationships/image" Target="../media/image22.svg"/><Relationship Id="rId2" Type="http://schemas.openxmlformats.org/officeDocument/2006/relationships/image" Target="../media/image2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5" Type="http://schemas.openxmlformats.org/officeDocument/2006/relationships/image" Target="../media/image8.svg"/><Relationship Id="rId10" Type="http://schemas.openxmlformats.org/officeDocument/2006/relationships/image" Target="../media/image22.png"/><Relationship Id="rId19" Type="http://schemas.openxmlformats.org/officeDocument/2006/relationships/image" Target="../media/image56.svg"/><Relationship Id="rId4" Type="http://schemas.openxmlformats.org/officeDocument/2006/relationships/image" Target="../media/image5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3.svg"/><Relationship Id="rId3" Type="http://schemas.openxmlformats.org/officeDocument/2006/relationships/image" Target="../media/image36.svg"/><Relationship Id="rId7" Type="http://schemas.openxmlformats.org/officeDocument/2006/relationships/image" Target="../media/image119.svg"/><Relationship Id="rId12" Type="http://schemas.openxmlformats.org/officeDocument/2006/relationships/image" Target="../media/image30.png"/><Relationship Id="rId17" Type="http://schemas.openxmlformats.org/officeDocument/2006/relationships/image" Target="../media/image127.svg"/><Relationship Id="rId2" Type="http://schemas.openxmlformats.org/officeDocument/2006/relationships/image" Target="../media/image26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21.svg"/><Relationship Id="rId5" Type="http://schemas.openxmlformats.org/officeDocument/2006/relationships/image" Target="../media/image4.svg"/><Relationship Id="rId15" Type="http://schemas.openxmlformats.org/officeDocument/2006/relationships/image" Target="../media/image125.sv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92.sv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svg"/><Relationship Id="rId18" Type="http://schemas.openxmlformats.org/officeDocument/2006/relationships/image" Target="../media/image34.png"/><Relationship Id="rId21" Type="http://schemas.openxmlformats.org/officeDocument/2006/relationships/image" Target="../media/image84.svg"/><Relationship Id="rId17" Type="http://schemas.openxmlformats.org/officeDocument/2006/relationships/image" Target="../media/image30.sv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5" Type="http://schemas.openxmlformats.org/officeDocument/2006/relationships/image" Target="../media/image2.svg"/><Relationship Id="rId23" Type="http://schemas.openxmlformats.org/officeDocument/2006/relationships/image" Target="../media/image37.png"/><Relationship Id="rId10" Type="http://schemas.openxmlformats.org/officeDocument/2006/relationships/image" Target="../media/image33.png"/><Relationship Id="rId19" Type="http://schemas.openxmlformats.org/officeDocument/2006/relationships/image" Target="../media/image6.svg"/><Relationship Id="rId9" Type="http://schemas.openxmlformats.org/officeDocument/2006/relationships/image" Target="../media/image20.svg"/><Relationship Id="rId14" Type="http://schemas.openxmlformats.org/officeDocument/2006/relationships/image" Target="../media/image5.png"/><Relationship Id="rId2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svg"/><Relationship Id="rId18" Type="http://schemas.openxmlformats.org/officeDocument/2006/relationships/image" Target="../media/image34.png"/><Relationship Id="rId21" Type="http://schemas.openxmlformats.org/officeDocument/2006/relationships/image" Target="../media/image84.svg"/><Relationship Id="rId17" Type="http://schemas.openxmlformats.org/officeDocument/2006/relationships/image" Target="../media/image30.sv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5" Type="http://schemas.openxmlformats.org/officeDocument/2006/relationships/image" Target="../media/image2.svg"/><Relationship Id="rId23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6.svg"/><Relationship Id="rId9" Type="http://schemas.openxmlformats.org/officeDocument/2006/relationships/image" Target="../media/image20.svg"/><Relationship Id="rId14" Type="http://schemas.openxmlformats.org/officeDocument/2006/relationships/image" Target="../media/image5.png"/><Relationship Id="rId2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svg"/><Relationship Id="rId18" Type="http://schemas.openxmlformats.org/officeDocument/2006/relationships/image" Target="../media/image34.png"/><Relationship Id="rId21" Type="http://schemas.openxmlformats.org/officeDocument/2006/relationships/image" Target="../media/image84.svg"/><Relationship Id="rId17" Type="http://schemas.openxmlformats.org/officeDocument/2006/relationships/image" Target="../media/image30.sv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5" Type="http://schemas.openxmlformats.org/officeDocument/2006/relationships/image" Target="../media/image2.svg"/><Relationship Id="rId23" Type="http://schemas.openxmlformats.org/officeDocument/2006/relationships/image" Target="../media/image39.png"/><Relationship Id="rId10" Type="http://schemas.openxmlformats.org/officeDocument/2006/relationships/image" Target="../media/image33.png"/><Relationship Id="rId19" Type="http://schemas.openxmlformats.org/officeDocument/2006/relationships/image" Target="../media/image6.svg"/><Relationship Id="rId9" Type="http://schemas.openxmlformats.org/officeDocument/2006/relationships/image" Target="../media/image20.svg"/><Relationship Id="rId14" Type="http://schemas.openxmlformats.org/officeDocument/2006/relationships/image" Target="../media/image5.png"/><Relationship Id="rId2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svg"/><Relationship Id="rId18" Type="http://schemas.openxmlformats.org/officeDocument/2006/relationships/image" Target="../media/image34.png"/><Relationship Id="rId21" Type="http://schemas.openxmlformats.org/officeDocument/2006/relationships/image" Target="../media/image84.svg"/><Relationship Id="rId17" Type="http://schemas.openxmlformats.org/officeDocument/2006/relationships/image" Target="../media/image30.sv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5" Type="http://schemas.openxmlformats.org/officeDocument/2006/relationships/image" Target="../media/image2.svg"/><Relationship Id="rId10" Type="http://schemas.openxmlformats.org/officeDocument/2006/relationships/image" Target="../media/image33.png"/><Relationship Id="rId19" Type="http://schemas.openxmlformats.org/officeDocument/2006/relationships/image" Target="../media/image6.svg"/><Relationship Id="rId9" Type="http://schemas.openxmlformats.org/officeDocument/2006/relationships/image" Target="../media/image20.svg"/><Relationship Id="rId14" Type="http://schemas.openxmlformats.org/officeDocument/2006/relationships/image" Target="../media/image5.png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6186311" cy="1739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739900"/>
            </a:xfrm>
            <a:custGeom>
              <a:avLst/>
              <a:gdLst/>
              <a:ahLst/>
              <a:cxnLst/>
              <a:rect l="l" t="t" r="r" b="b"/>
              <a:pathLst>
                <a:path w="6186311" h="1739900">
                  <a:moveTo>
                    <a:pt x="0" y="0"/>
                  </a:moveTo>
                  <a:lnTo>
                    <a:pt x="6186311" y="0"/>
                  </a:lnTo>
                  <a:lnTo>
                    <a:pt x="6186311" y="1739900"/>
                  </a:lnTo>
                  <a:lnTo>
                    <a:pt x="0" y="1739900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6406"/>
          <a:stretch>
            <a:fillRect/>
          </a:stretch>
        </p:blipFill>
        <p:spPr>
          <a:xfrm>
            <a:off x="1953460" y="-1378928"/>
            <a:ext cx="14554200" cy="88805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48039" y="3390900"/>
            <a:ext cx="14191919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 spc="210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spc="210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547">
            <a:off x="2300" y="3144685"/>
            <a:ext cx="1812145" cy="19973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9134"/>
          <a:stretch>
            <a:fillRect/>
          </a:stretch>
        </p:blipFill>
        <p:spPr>
          <a:xfrm>
            <a:off x="16380486" y="5143500"/>
            <a:ext cx="1931398" cy="23729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5457">
            <a:off x="583545" y="3492640"/>
            <a:ext cx="649653" cy="6187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43085"/>
          <a:stretch>
            <a:fillRect/>
          </a:stretch>
        </p:blipFill>
        <p:spPr>
          <a:xfrm>
            <a:off x="0" y="7997412"/>
            <a:ext cx="4190488" cy="22895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903271" y="7128641"/>
            <a:ext cx="2654578" cy="8687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605585">
            <a:off x="16686779" y="1607743"/>
            <a:ext cx="906118" cy="1529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550259" y="495300"/>
            <a:ext cx="10163842" cy="1524000"/>
            <a:chOff x="0" y="0"/>
            <a:chExt cx="4194605" cy="8487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4606" cy="848774"/>
            </a:xfrm>
            <a:custGeom>
              <a:avLst/>
              <a:gdLst/>
              <a:ahLst/>
              <a:cxnLst/>
              <a:rect l="l" t="t" r="r" b="b"/>
              <a:pathLst>
                <a:path w="4194606" h="848774">
                  <a:moveTo>
                    <a:pt x="4070145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70145" y="0"/>
                  </a:lnTo>
                  <a:cubicBezTo>
                    <a:pt x="4138725" y="0"/>
                    <a:pt x="4194606" y="55880"/>
                    <a:pt x="4194606" y="124460"/>
                  </a:cubicBezTo>
                  <a:lnTo>
                    <a:pt x="4194606" y="724314"/>
                  </a:lnTo>
                  <a:cubicBezTo>
                    <a:pt x="4194606" y="792894"/>
                    <a:pt x="4138725" y="848774"/>
                    <a:pt x="4070145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89045">
            <a:off x="16778554" y="4536386"/>
            <a:ext cx="2574582" cy="8425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17560" y="-257249"/>
            <a:ext cx="2714405" cy="25718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38243"/>
          <a:stretch>
            <a:fillRect/>
          </a:stretch>
        </p:blipFill>
        <p:spPr>
          <a:xfrm>
            <a:off x="0" y="1553264"/>
            <a:ext cx="2084282" cy="324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-732791" y="-1162879"/>
            <a:ext cx="3522982" cy="3585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81911">
            <a:off x="2509162" y="348790"/>
            <a:ext cx="980647" cy="91690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691935" y="936699"/>
            <a:ext cx="979085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vi-VN" sz="5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văn bản</a:t>
            </a:r>
            <a:endParaRPr lang="en-US" sz="52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195403" y="8018589"/>
            <a:ext cx="2127794" cy="2479421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297334">
            <a:off x="90829" y="7243345"/>
            <a:ext cx="1875742" cy="34503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9654" y="2672318"/>
            <a:ext cx="13106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 smtClean="0"/>
              <a:t>Các em đọc theo nhóm 4, đọc bài nối tiếp nhau</a:t>
            </a:r>
            <a:endParaRPr lang="en-US" sz="4800" dirty="0"/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3908696" y="4305300"/>
            <a:ext cx="10997307" cy="522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14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085"/>
          <a:stretch>
            <a:fillRect/>
          </a:stretch>
        </p:blipFill>
        <p:spPr>
          <a:xfrm>
            <a:off x="0" y="7997412"/>
            <a:ext cx="4190488" cy="22895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8041"/>
          <a:stretch>
            <a:fillRect/>
          </a:stretch>
        </p:blipFill>
        <p:spPr>
          <a:xfrm>
            <a:off x="2709036" y="0"/>
            <a:ext cx="9775128" cy="8708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49095"/>
          <a:stretch>
            <a:fillRect/>
          </a:stretch>
        </p:blipFill>
        <p:spPr>
          <a:xfrm>
            <a:off x="9481304" y="4136568"/>
            <a:ext cx="7777996" cy="6150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86974" y="2873310"/>
            <a:ext cx="585660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8400" b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TRẢ LỜI </a:t>
            </a:r>
          </a:p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8400" b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  <a:endParaRPr lang="en-US" sz="8400" b="1" u="none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484165" y="9075531"/>
            <a:ext cx="2654578" cy="8687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66994" y="6612327"/>
            <a:ext cx="1282261" cy="11989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085"/>
          <a:stretch>
            <a:fillRect/>
          </a:stretch>
        </p:blipFill>
        <p:spPr>
          <a:xfrm rot="-10800000">
            <a:off x="14097512" y="0"/>
            <a:ext cx="4190488" cy="2289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05585">
            <a:off x="16615741" y="3115564"/>
            <a:ext cx="906118" cy="1529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41250">
            <a:off x="3925516" y="6018414"/>
            <a:ext cx="7618194" cy="5913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540765" y="-173210"/>
            <a:ext cx="2636009" cy="263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132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3808"/>
          <a:stretch>
            <a:fillRect/>
          </a:stretch>
        </p:blipFill>
        <p:spPr>
          <a:xfrm>
            <a:off x="1045605" y="518556"/>
            <a:ext cx="8093245" cy="3138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3808"/>
          <a:stretch>
            <a:fillRect/>
          </a:stretch>
        </p:blipFill>
        <p:spPr>
          <a:xfrm>
            <a:off x="8933009" y="518556"/>
            <a:ext cx="8093245" cy="31386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2133" b="40806"/>
          <a:stretch>
            <a:fillRect/>
          </a:stretch>
        </p:blipFill>
        <p:spPr>
          <a:xfrm>
            <a:off x="16259640" y="9167737"/>
            <a:ext cx="2570434" cy="16623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599223" y="61985"/>
            <a:ext cx="1981353" cy="23435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239082">
            <a:off x="186419" y="9210264"/>
            <a:ext cx="1996757" cy="6534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121531" y="-417816"/>
            <a:ext cx="1120652" cy="104781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743200" y="1036687"/>
            <a:ext cx="12082508" cy="2096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4800" b="1" dirty="0" smtClean="0">
                <a:solidFill>
                  <a:srgbClr val="7B211E"/>
                </a:solidFill>
              </a:rPr>
              <a:t>1. Ở </a:t>
            </a:r>
            <a:r>
              <a:rPr lang="vi-VN" sz="4800" b="1" dirty="0">
                <a:solidFill>
                  <a:srgbClr val="7B211E"/>
                </a:solidFill>
              </a:rPr>
              <a:t>đoạn 1, con đường đến trường của bạn nhỏ hiện lên như thế nào?</a:t>
            </a:r>
            <a:endParaRPr lang="en-US" sz="4800" b="1" u="none" dirty="0">
              <a:solidFill>
                <a:srgbClr val="7B211E"/>
              </a:solidFill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7524" y="3048164"/>
            <a:ext cx="1163374" cy="114637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56286" b="40806"/>
          <a:stretch>
            <a:fillRect/>
          </a:stretch>
        </p:blipFill>
        <p:spPr>
          <a:xfrm>
            <a:off x="17249775" y="7418824"/>
            <a:ext cx="1278806" cy="1662387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800000">
            <a:off x="-512280" y="-54632"/>
            <a:ext cx="3522982" cy="358573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14477" y="7362858"/>
            <a:ext cx="4648200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ằm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vắt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vẻo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chừng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đồi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66166" y="7418824"/>
            <a:ext cx="247265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dirty="0" smtClean="0">
                <a:ea typeface="Calibri" panose="020F0502020204030204" pitchFamily="34" charset="0"/>
                <a:cs typeface="Arial" panose="020B0604020202020204" pitchFamily="34" charset="0"/>
              </a:rPr>
              <a:t>Mấp </a:t>
            </a:r>
            <a:r>
              <a:rPr lang="vi-VN" sz="4500" dirty="0"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271896" y="7367182"/>
            <a:ext cx="4648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dirty="0" smtClean="0">
                <a:ea typeface="Calibri" panose="020F0502020204030204" pitchFamily="34" charset="0"/>
                <a:cs typeface="Arial" panose="020B0604020202020204" pitchFamily="34" charset="0"/>
              </a:rPr>
              <a:t>Lúp </a:t>
            </a:r>
            <a:r>
              <a:rPr lang="vi-VN" sz="4500" dirty="0">
                <a:ea typeface="Calibri" panose="020F0502020204030204" pitchFamily="34" charset="0"/>
                <a:cs typeface="Arial" panose="020B0604020202020204" pitchFamily="34" charset="0"/>
              </a:rPr>
              <a:t>xúp cây cỏ dại, cây lạc </a:t>
            </a:r>
            <a:r>
              <a:rPr lang="vi-VN" sz="4500" dirty="0" smtClean="0"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17"/>
          <a:stretch/>
        </p:blipFill>
        <p:spPr>
          <a:xfrm>
            <a:off x="1396721" y="3794963"/>
            <a:ext cx="4982977" cy="2713348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3621207" y="6660344"/>
            <a:ext cx="533400" cy="702514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0" t="-1274" r="32917" b="1274"/>
          <a:stretch/>
        </p:blipFill>
        <p:spPr>
          <a:xfrm>
            <a:off x="6911007" y="3837825"/>
            <a:ext cx="4982977" cy="27133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8" t="-2698" r="-350" b="2698"/>
          <a:stretch/>
        </p:blipFill>
        <p:spPr>
          <a:xfrm>
            <a:off x="12043277" y="3966046"/>
            <a:ext cx="4982977" cy="2713348"/>
          </a:xfrm>
          <a:prstGeom prst="rect">
            <a:avLst/>
          </a:prstGeom>
        </p:spPr>
      </p:pic>
      <p:sp>
        <p:nvSpPr>
          <p:cNvPr id="34" name="Down Arrow 33"/>
          <p:cNvSpPr/>
          <p:nvPr/>
        </p:nvSpPr>
        <p:spPr>
          <a:xfrm>
            <a:off x="9189706" y="6731820"/>
            <a:ext cx="533400" cy="702514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14329296" y="6735431"/>
            <a:ext cx="533400" cy="702514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3808"/>
          <a:stretch>
            <a:fillRect/>
          </a:stretch>
        </p:blipFill>
        <p:spPr>
          <a:xfrm>
            <a:off x="1045605" y="518556"/>
            <a:ext cx="8093245" cy="3138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3808"/>
          <a:stretch>
            <a:fillRect/>
          </a:stretch>
        </p:blipFill>
        <p:spPr>
          <a:xfrm>
            <a:off x="8933009" y="518556"/>
            <a:ext cx="8093245" cy="31386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2133" b="40806"/>
          <a:stretch>
            <a:fillRect/>
          </a:stretch>
        </p:blipFill>
        <p:spPr>
          <a:xfrm>
            <a:off x="15717566" y="8980112"/>
            <a:ext cx="2570434" cy="16623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599223" y="61985"/>
            <a:ext cx="1981353" cy="23435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239082">
            <a:off x="369669" y="8826708"/>
            <a:ext cx="1996757" cy="6534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121531" y="-417816"/>
            <a:ext cx="1120652" cy="104781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743200" y="1036687"/>
            <a:ext cx="125730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4800" b="1" dirty="0" smtClean="0">
                <a:solidFill>
                  <a:srgbClr val="7B211E"/>
                </a:solidFill>
              </a:rPr>
              <a:t>2. Con </a:t>
            </a:r>
            <a:r>
              <a:rPr lang="vi-VN" sz="4800" b="1" dirty="0">
                <a:solidFill>
                  <a:srgbClr val="7B211E"/>
                </a:solidFill>
              </a:rPr>
              <a:t>đường được miêu tả như thế nào?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4800" i="1" dirty="0">
                <a:solidFill>
                  <a:srgbClr val="7B211E"/>
                </a:solidFill>
              </a:rPr>
              <a:t>(</a:t>
            </a:r>
            <a:r>
              <a:rPr lang="vi-VN" sz="4800" i="1" dirty="0" smtClean="0">
                <a:solidFill>
                  <a:srgbClr val="7B211E"/>
                </a:solidFill>
              </a:rPr>
              <a:t>Vào </a:t>
            </a:r>
            <a:r>
              <a:rPr lang="vi-VN" sz="4800" i="1" dirty="0">
                <a:solidFill>
                  <a:srgbClr val="7B211E"/>
                </a:solidFill>
              </a:rPr>
              <a:t>những ngày </a:t>
            </a:r>
            <a:r>
              <a:rPr lang="vi-VN" sz="4800" i="1" dirty="0" smtClean="0">
                <a:solidFill>
                  <a:srgbClr val="7B211E"/>
                </a:solidFill>
              </a:rPr>
              <a:t>nắng, vào </a:t>
            </a:r>
            <a:r>
              <a:rPr lang="vi-VN" sz="4800" i="1" dirty="0">
                <a:solidFill>
                  <a:srgbClr val="7B211E"/>
                </a:solidFill>
              </a:rPr>
              <a:t>mùa </a:t>
            </a:r>
            <a:r>
              <a:rPr lang="vi-VN" sz="4800" i="1" dirty="0" smtClean="0">
                <a:solidFill>
                  <a:srgbClr val="7B211E"/>
                </a:solidFill>
              </a:rPr>
              <a:t>mưa)</a:t>
            </a:r>
            <a:endParaRPr lang="vi-VN" sz="4800" i="1" dirty="0">
              <a:solidFill>
                <a:srgbClr val="7B211E"/>
              </a:solidFill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7524" y="3048164"/>
            <a:ext cx="1163374" cy="114637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56286" b="40806"/>
          <a:stretch>
            <a:fillRect/>
          </a:stretch>
        </p:blipFill>
        <p:spPr>
          <a:xfrm>
            <a:off x="17249775" y="7418824"/>
            <a:ext cx="1278806" cy="1662387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800000">
            <a:off x="-512280" y="-54632"/>
            <a:ext cx="3522982" cy="3585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49" y="7658100"/>
            <a:ext cx="18328249" cy="333432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123875" y="4230367"/>
            <a:ext cx="14975" cy="35801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31740" y="3982143"/>
            <a:ext cx="627768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b="1" dirty="0" smtClean="0">
                <a:solidFill>
                  <a:srgbClr val="FF0000"/>
                </a:solidFill>
              </a:rPr>
              <a:t>Vào những ngày nắng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78923" y="3998274"/>
            <a:ext cx="400141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500" b="1" dirty="0" smtClean="0">
                <a:solidFill>
                  <a:srgbClr val="FF0000"/>
                </a:solidFill>
              </a:rPr>
              <a:t>Vào mùa mưa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5807" y="4648739"/>
            <a:ext cx="77108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Đ</a:t>
            </a:r>
            <a:r>
              <a:rPr lang="en-US" sz="4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ất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chân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xốp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nhẹ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như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bông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đường có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sỏi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găm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vào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chân người đi trên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60227" y="4695252"/>
            <a:ext cx="7710841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4200" dirty="0" smtClean="0"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vi-VN" sz="4200" dirty="0">
                <a:ea typeface="Calibri" panose="020F0502020204030204" pitchFamily="34" charset="0"/>
                <a:cs typeface="Arial" panose="020B0604020202020204" pitchFamily="34" charset="0"/>
              </a:rPr>
              <a:t>đường lầy lội và trơn trượt, nhiều khúc đường ngập trong nước lũ.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1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3808"/>
          <a:stretch>
            <a:fillRect/>
          </a:stretch>
        </p:blipFill>
        <p:spPr>
          <a:xfrm>
            <a:off x="1045605" y="518556"/>
            <a:ext cx="8093245" cy="3138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3808"/>
          <a:stretch>
            <a:fillRect/>
          </a:stretch>
        </p:blipFill>
        <p:spPr>
          <a:xfrm>
            <a:off x="8933009" y="518556"/>
            <a:ext cx="8093245" cy="31386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2133" b="40806"/>
          <a:stretch>
            <a:fillRect/>
          </a:stretch>
        </p:blipFill>
        <p:spPr>
          <a:xfrm>
            <a:off x="15717566" y="8980112"/>
            <a:ext cx="2570434" cy="16623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599223" y="61985"/>
            <a:ext cx="1981353" cy="23435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239082">
            <a:off x="369669" y="8826708"/>
            <a:ext cx="1996757" cy="6534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121531" y="-417816"/>
            <a:ext cx="1120652" cy="104781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743200" y="1036687"/>
            <a:ext cx="12573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4800" b="1" dirty="0" smtClean="0">
                <a:solidFill>
                  <a:srgbClr val="7B211E"/>
                </a:solidFill>
              </a:rPr>
              <a:t>3. </a:t>
            </a:r>
            <a:r>
              <a:rPr lang="vi-VN" sz="4800" b="1" dirty="0">
                <a:solidFill>
                  <a:srgbClr val="7B211E"/>
                </a:solidFill>
              </a:rPr>
              <a:t>Vì sao các bạn nhỏ không nghỉ một buổi học nào kể cả khi trời mưa rét?</a:t>
            </a:r>
            <a:endParaRPr lang="vi-VN" sz="4800" i="1" dirty="0">
              <a:solidFill>
                <a:srgbClr val="7B211E"/>
              </a:solidFill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7524" y="3048164"/>
            <a:ext cx="1163374" cy="114637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56286" b="40806"/>
          <a:stretch>
            <a:fillRect/>
          </a:stretch>
        </p:blipFill>
        <p:spPr>
          <a:xfrm>
            <a:off x="17249775" y="7418824"/>
            <a:ext cx="1278806" cy="1662387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800000">
            <a:off x="-512280" y="-54632"/>
            <a:ext cx="3522982" cy="35857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0898" y="3832958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vi-VN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nghỉ một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buổi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học nào kể cả khi trời mưa rét vì cô giáo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đợi, đưa các bạn đến lớp.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657178"/>
            <a:ext cx="7086600" cy="67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3808"/>
          <a:stretch>
            <a:fillRect/>
          </a:stretch>
        </p:blipFill>
        <p:spPr>
          <a:xfrm>
            <a:off x="1045605" y="518556"/>
            <a:ext cx="8093245" cy="3138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3808"/>
          <a:stretch>
            <a:fillRect/>
          </a:stretch>
        </p:blipFill>
        <p:spPr>
          <a:xfrm>
            <a:off x="8933009" y="518556"/>
            <a:ext cx="8093245" cy="31386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2133" b="40806"/>
          <a:stretch>
            <a:fillRect/>
          </a:stretch>
        </p:blipFill>
        <p:spPr>
          <a:xfrm>
            <a:off x="15717566" y="8980112"/>
            <a:ext cx="2570434" cy="16623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599223" y="61985"/>
            <a:ext cx="1981353" cy="23435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239082">
            <a:off x="369669" y="8826708"/>
            <a:ext cx="1996757" cy="6534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121531" y="-417816"/>
            <a:ext cx="1120652" cy="104781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743200" y="1036687"/>
            <a:ext cx="12573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vi-VN" sz="4800" b="1" dirty="0" smtClean="0">
                <a:solidFill>
                  <a:srgbClr val="7B211E"/>
                </a:solidFill>
              </a:rPr>
              <a:t>4. Theo </a:t>
            </a:r>
            <a:r>
              <a:rPr lang="vi-VN" sz="4800" b="1" dirty="0">
                <a:solidFill>
                  <a:srgbClr val="7B211E"/>
                </a:solidFill>
              </a:rPr>
              <a:t>em, bạn nhỏ có tình cảm như thế nào với cô giáo?</a:t>
            </a:r>
            <a:endParaRPr lang="vi-VN" sz="4800" i="1" dirty="0">
              <a:solidFill>
                <a:srgbClr val="7B211E"/>
              </a:solidFill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7524" y="3048164"/>
            <a:ext cx="1163374" cy="114637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56286" b="40806"/>
          <a:stretch>
            <a:fillRect/>
          </a:stretch>
        </p:blipFill>
        <p:spPr>
          <a:xfrm>
            <a:off x="17249775" y="7418824"/>
            <a:ext cx="1278806" cy="1662387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800000">
            <a:off x="-512280" y="-54632"/>
            <a:ext cx="3522982" cy="3585733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333880" y="5067300"/>
            <a:ext cx="5609937" cy="49652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55790" y="4076786"/>
            <a:ext cx="736611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quý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cô giáo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3808"/>
          <a:stretch>
            <a:fillRect/>
          </a:stretch>
        </p:blipFill>
        <p:spPr>
          <a:xfrm>
            <a:off x="1045605" y="518556"/>
            <a:ext cx="8093245" cy="3138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3808"/>
          <a:stretch>
            <a:fillRect/>
          </a:stretch>
        </p:blipFill>
        <p:spPr>
          <a:xfrm>
            <a:off x="8933009" y="518556"/>
            <a:ext cx="8093245" cy="31386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2133" b="40806"/>
          <a:stretch>
            <a:fillRect/>
          </a:stretch>
        </p:blipFill>
        <p:spPr>
          <a:xfrm>
            <a:off x="15717566" y="8980112"/>
            <a:ext cx="2570434" cy="16623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599223" y="61985"/>
            <a:ext cx="1981353" cy="23435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239082">
            <a:off x="369669" y="8826708"/>
            <a:ext cx="1996757" cy="6534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121531" y="-417816"/>
            <a:ext cx="1120652" cy="104781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743200" y="1036687"/>
            <a:ext cx="12573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vi-VN" sz="4800" b="1" dirty="0" smtClean="0">
                <a:solidFill>
                  <a:srgbClr val="7B211E"/>
                </a:solidFill>
              </a:rPr>
              <a:t>5. </a:t>
            </a:r>
            <a:r>
              <a:rPr lang="vi-VN" sz="4800" b="1" dirty="0">
                <a:solidFill>
                  <a:srgbClr val="7B211E"/>
                </a:solidFill>
              </a:rPr>
              <a:t>Con đường đi học của các bạn nhỏ trong bài gợi cho em những suy nghĩ gì?</a:t>
            </a:r>
            <a:endParaRPr lang="vi-VN" sz="4800" i="1" dirty="0">
              <a:solidFill>
                <a:srgbClr val="7B211E"/>
              </a:solidFill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67524" y="3048164"/>
            <a:ext cx="1163374" cy="114637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56286" b="40806"/>
          <a:stretch>
            <a:fillRect/>
          </a:stretch>
        </p:blipFill>
        <p:spPr>
          <a:xfrm>
            <a:off x="17249775" y="7418824"/>
            <a:ext cx="1278806" cy="1662387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800000">
            <a:off x="-512280" y="-54632"/>
            <a:ext cx="3522982" cy="358573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4991100" y="4032595"/>
            <a:ext cx="8077200" cy="57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5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085"/>
          <a:stretch>
            <a:fillRect/>
          </a:stretch>
        </p:blipFill>
        <p:spPr>
          <a:xfrm>
            <a:off x="0" y="7997412"/>
            <a:ext cx="4190488" cy="22895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8041"/>
          <a:stretch>
            <a:fillRect/>
          </a:stretch>
        </p:blipFill>
        <p:spPr>
          <a:xfrm>
            <a:off x="2438400" y="0"/>
            <a:ext cx="10287000" cy="8708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49095"/>
          <a:stretch>
            <a:fillRect/>
          </a:stretch>
        </p:blipFill>
        <p:spPr>
          <a:xfrm>
            <a:off x="9481304" y="4136568"/>
            <a:ext cx="7777996" cy="6150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74917" y="3691222"/>
            <a:ext cx="97536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8400" b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LUYỆN ĐỌC LẠI</a:t>
            </a:r>
            <a:endParaRPr lang="en-US" sz="8400" b="1" u="none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484165" y="9075531"/>
            <a:ext cx="2654578" cy="8687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66994" y="6612327"/>
            <a:ext cx="1282261" cy="11989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085"/>
          <a:stretch>
            <a:fillRect/>
          </a:stretch>
        </p:blipFill>
        <p:spPr>
          <a:xfrm rot="-10800000">
            <a:off x="14097512" y="0"/>
            <a:ext cx="4190488" cy="2289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05585">
            <a:off x="16615741" y="3115564"/>
            <a:ext cx="906118" cy="1529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41250">
            <a:off x="3772802" y="5379785"/>
            <a:ext cx="7618194" cy="5913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540765" y="-173210"/>
            <a:ext cx="2636009" cy="263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009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7725"/>
          <a:stretch>
            <a:fillRect/>
          </a:stretch>
        </p:blipFill>
        <p:spPr>
          <a:xfrm>
            <a:off x="15702260" y="7857084"/>
            <a:ext cx="2585740" cy="2429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21741" t="12332"/>
          <a:stretch>
            <a:fillRect/>
          </a:stretch>
        </p:blipFill>
        <p:spPr>
          <a:xfrm>
            <a:off x="-6930" y="-22499"/>
            <a:ext cx="2868052" cy="30843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3007" y="8215662"/>
            <a:ext cx="1170308" cy="10426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534357" y="1104900"/>
            <a:ext cx="677333" cy="11431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20043">
            <a:off x="1855370" y="8759867"/>
            <a:ext cx="953698" cy="8917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184987" y="302779"/>
            <a:ext cx="1349370" cy="1927671"/>
          </a:xfrm>
          <a:prstGeom prst="rect">
            <a:avLst/>
          </a:prstGeom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79156" y="4406847"/>
            <a:ext cx="1377783" cy="1227479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6778914" y="3099964"/>
            <a:ext cx="1085010" cy="1550014"/>
          </a:xfrm>
          <a:prstGeom prst="rect">
            <a:avLst/>
          </a:prstGeom>
        </p:spPr>
      </p:pic>
      <p:grpSp>
        <p:nvGrpSpPr>
          <p:cNvPr id="14" name="Group 3"/>
          <p:cNvGrpSpPr/>
          <p:nvPr/>
        </p:nvGrpSpPr>
        <p:grpSpPr>
          <a:xfrm>
            <a:off x="4550259" y="495300"/>
            <a:ext cx="10163842" cy="1524000"/>
            <a:chOff x="0" y="0"/>
            <a:chExt cx="4194605" cy="848774"/>
          </a:xfrm>
        </p:grpSpPr>
        <p:sp>
          <p:nvSpPr>
            <p:cNvPr id="15" name="Freeform 4"/>
            <p:cNvSpPr/>
            <p:nvPr/>
          </p:nvSpPr>
          <p:spPr>
            <a:xfrm>
              <a:off x="0" y="0"/>
              <a:ext cx="4194606" cy="848774"/>
            </a:xfrm>
            <a:custGeom>
              <a:avLst/>
              <a:gdLst/>
              <a:ahLst/>
              <a:cxnLst/>
              <a:rect l="l" t="t" r="r" b="b"/>
              <a:pathLst>
                <a:path w="4194606" h="848774">
                  <a:moveTo>
                    <a:pt x="4070145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70145" y="0"/>
                  </a:lnTo>
                  <a:cubicBezTo>
                    <a:pt x="4138725" y="0"/>
                    <a:pt x="4194606" y="55880"/>
                    <a:pt x="4194606" y="124460"/>
                  </a:cubicBezTo>
                  <a:lnTo>
                    <a:pt x="4194606" y="724314"/>
                  </a:lnTo>
                  <a:cubicBezTo>
                    <a:pt x="4194606" y="792894"/>
                    <a:pt x="4138725" y="848774"/>
                    <a:pt x="4070145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4691935" y="936699"/>
            <a:ext cx="979085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vi-VN" sz="5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lại văn bản</a:t>
            </a:r>
            <a:endParaRPr lang="en-US" sz="52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4043" y="2318401"/>
            <a:ext cx="14496276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đ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ọc 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 cảm toàn bài </a:t>
            </a:r>
            <a:r>
              <a:rPr lang="nl-NL" sz="48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đường đến trường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2332219" y="3918799"/>
            <a:ext cx="13563600" cy="4934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372055">
            <a:off x="5262921" y="7713380"/>
            <a:ext cx="2993283" cy="30898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88730" y="7448716"/>
            <a:ext cx="3394866" cy="30121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22480">
            <a:off x="10933801" y="7630014"/>
            <a:ext cx="2324706" cy="34005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32376"/>
          <a:stretch>
            <a:fillRect/>
          </a:stretch>
        </p:blipFill>
        <p:spPr>
          <a:xfrm>
            <a:off x="15387896" y="7448716"/>
            <a:ext cx="2900104" cy="28382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28147" y="6244645"/>
            <a:ext cx="1204873" cy="1073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999684">
            <a:off x="8411602" y="8285021"/>
            <a:ext cx="1958314" cy="6409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97421" y="8954802"/>
            <a:ext cx="1006913" cy="9414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605585">
            <a:off x="14074208" y="8563289"/>
            <a:ext cx="756373" cy="12765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7594396" y="6016045"/>
            <a:ext cx="1006913" cy="941464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756712" y="2439737"/>
            <a:ext cx="14957698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0" indent="-6858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vi-VN" sz="5200" dirty="0" smtClean="0">
                <a:solidFill>
                  <a:srgbClr val="7B211E"/>
                </a:solidFill>
              </a:rPr>
              <a:t>Em về nhà đọc </a:t>
            </a:r>
            <a:r>
              <a:rPr lang="vi-VN" sz="5200" dirty="0">
                <a:solidFill>
                  <a:srgbClr val="7B211E"/>
                </a:solidFill>
              </a:rPr>
              <a:t>lại bài </a:t>
            </a:r>
            <a:r>
              <a:rPr lang="vi-VN" sz="5200" b="1" i="1" dirty="0" smtClean="0">
                <a:solidFill>
                  <a:srgbClr val="7B211E"/>
                </a:solidFill>
              </a:rPr>
              <a:t>Con đường đến trường</a:t>
            </a:r>
            <a:r>
              <a:rPr lang="vi-VN" sz="5200" dirty="0" smtClean="0">
                <a:solidFill>
                  <a:srgbClr val="7B211E"/>
                </a:solidFill>
              </a:rPr>
              <a:t>, </a:t>
            </a:r>
            <a:r>
              <a:rPr lang="vi-VN" sz="5200" dirty="0">
                <a:solidFill>
                  <a:srgbClr val="7B211E"/>
                </a:solidFill>
              </a:rPr>
              <a:t>hiểu ý nghĩa bài đọc.</a:t>
            </a:r>
          </a:p>
          <a:p>
            <a:pPr marL="685800" lvl="0" indent="-6858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vi-VN" sz="5200" dirty="0">
                <a:solidFill>
                  <a:srgbClr val="7B211E"/>
                </a:solidFill>
              </a:rPr>
              <a:t>Đọc và chuẩn bị nội dung bài </a:t>
            </a:r>
            <a:r>
              <a:rPr lang="vi-VN" sz="5200" b="1" i="1" dirty="0">
                <a:solidFill>
                  <a:srgbClr val="7B211E"/>
                </a:solidFill>
              </a:rPr>
              <a:t>tiết 2 – </a:t>
            </a:r>
            <a:r>
              <a:rPr lang="vi-VN" sz="5200" b="1" i="1" dirty="0" smtClean="0">
                <a:solidFill>
                  <a:srgbClr val="7B211E"/>
                </a:solidFill>
              </a:rPr>
              <a:t>Viết.</a:t>
            </a:r>
            <a:endParaRPr lang="vi-VN" sz="5200" b="1" i="1" dirty="0">
              <a:solidFill>
                <a:srgbClr val="7B211E"/>
              </a:solidFill>
            </a:endParaRPr>
          </a:p>
        </p:txBody>
      </p:sp>
      <p:grpSp>
        <p:nvGrpSpPr>
          <p:cNvPr id="22" name="Group 3"/>
          <p:cNvGrpSpPr/>
          <p:nvPr/>
        </p:nvGrpSpPr>
        <p:grpSpPr>
          <a:xfrm>
            <a:off x="4550259" y="495300"/>
            <a:ext cx="10163842" cy="1524000"/>
            <a:chOff x="0" y="0"/>
            <a:chExt cx="4194605" cy="848774"/>
          </a:xfrm>
        </p:grpSpPr>
        <p:sp>
          <p:nvSpPr>
            <p:cNvPr id="23" name="Freeform 4"/>
            <p:cNvSpPr/>
            <p:nvPr/>
          </p:nvSpPr>
          <p:spPr>
            <a:xfrm>
              <a:off x="0" y="0"/>
              <a:ext cx="4194606" cy="848774"/>
            </a:xfrm>
            <a:custGeom>
              <a:avLst/>
              <a:gdLst/>
              <a:ahLst/>
              <a:cxnLst/>
              <a:rect l="l" t="t" r="r" b="b"/>
              <a:pathLst>
                <a:path w="4194606" h="848774">
                  <a:moveTo>
                    <a:pt x="4070145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70145" y="0"/>
                  </a:lnTo>
                  <a:cubicBezTo>
                    <a:pt x="4138725" y="0"/>
                    <a:pt x="4194606" y="55880"/>
                    <a:pt x="4194606" y="124460"/>
                  </a:cubicBezTo>
                  <a:lnTo>
                    <a:pt x="4194606" y="724314"/>
                  </a:lnTo>
                  <a:cubicBezTo>
                    <a:pt x="4194606" y="792894"/>
                    <a:pt x="4138725" y="848774"/>
                    <a:pt x="4070145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sp>
        <p:nvSpPr>
          <p:cNvPr id="24" name="TextBox 23"/>
          <p:cNvSpPr txBox="1"/>
          <p:nvPr/>
        </p:nvSpPr>
        <p:spPr>
          <a:xfrm>
            <a:off x="4704334" y="1104900"/>
            <a:ext cx="9790858" cy="667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vi-VN" sz="6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412"/>
          <a:stretch>
            <a:fillRect/>
          </a:stretch>
        </p:blipFill>
        <p:spPr>
          <a:xfrm>
            <a:off x="0" y="0"/>
            <a:ext cx="2970481" cy="31479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7284" r="21180"/>
          <a:stretch>
            <a:fillRect/>
          </a:stretch>
        </p:blipFill>
        <p:spPr>
          <a:xfrm>
            <a:off x="1784608" y="-36612"/>
            <a:ext cx="7295172" cy="83214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7734" t="16716"/>
          <a:stretch>
            <a:fillRect/>
          </a:stretch>
        </p:blipFill>
        <p:spPr>
          <a:xfrm>
            <a:off x="8889281" y="-93762"/>
            <a:ext cx="7614111" cy="8378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341271" y="3598603"/>
            <a:ext cx="960545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4400"/>
              </a:lnSpc>
              <a:spcBef>
                <a:spcPct val="0"/>
              </a:spcBef>
            </a:pPr>
            <a:r>
              <a:rPr lang="vi-VN" sz="10000" b="1" u="none" dirty="0" smtClean="0">
                <a:solidFill>
                  <a:srgbClr val="7B211E"/>
                </a:solidFill>
              </a:rPr>
              <a:t>CON ĐƯỜNG </a:t>
            </a:r>
          </a:p>
          <a:p>
            <a:pPr marL="0" lvl="0" indent="0" algn="ctr">
              <a:lnSpc>
                <a:spcPts val="14400"/>
              </a:lnSpc>
              <a:spcBef>
                <a:spcPct val="0"/>
              </a:spcBef>
            </a:pPr>
            <a:r>
              <a:rPr lang="vi-VN" sz="10000" b="1" u="none" dirty="0" smtClean="0">
                <a:solidFill>
                  <a:srgbClr val="7B211E"/>
                </a:solidFill>
              </a:rPr>
              <a:t>ĐẾN TRƯỜNG</a:t>
            </a:r>
            <a:endParaRPr lang="en-US" sz="10000" b="1" u="none" dirty="0">
              <a:solidFill>
                <a:srgbClr val="7B211E"/>
              </a:solidFill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9541197"/>
            <a:ext cx="18288000" cy="745803"/>
            <a:chOff x="0" y="0"/>
            <a:chExt cx="6186311" cy="2522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252284"/>
            </a:xfrm>
            <a:custGeom>
              <a:avLst/>
              <a:gdLst/>
              <a:ahLst/>
              <a:cxnLst/>
              <a:rect l="l" t="t" r="r" b="b"/>
              <a:pathLst>
                <a:path w="6186311" h="252284">
                  <a:moveTo>
                    <a:pt x="0" y="0"/>
                  </a:moveTo>
                  <a:lnTo>
                    <a:pt x="6186311" y="0"/>
                  </a:lnTo>
                  <a:lnTo>
                    <a:pt x="6186311" y="252284"/>
                  </a:lnTo>
                  <a:lnTo>
                    <a:pt x="0" y="252284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86143" y="4573581"/>
            <a:ext cx="1196930" cy="11191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863430" y="1739945"/>
            <a:ext cx="791740" cy="13362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41250">
            <a:off x="7271454" y="3179798"/>
            <a:ext cx="4114800" cy="3193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000186" y="7106586"/>
            <a:ext cx="5170600" cy="31217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06461" y="7725271"/>
            <a:ext cx="1196930" cy="111913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486923" y="1906887"/>
            <a:ext cx="568386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 – ĐỌC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386205" y="5855290"/>
            <a:ext cx="4849087" cy="4655124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183025">
            <a:off x="15312371" y="3802541"/>
            <a:ext cx="2444340" cy="2789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6186311" cy="1739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739900"/>
            </a:xfrm>
            <a:custGeom>
              <a:avLst/>
              <a:gdLst/>
              <a:ahLst/>
              <a:cxnLst/>
              <a:rect l="l" t="t" r="r" b="b"/>
              <a:pathLst>
                <a:path w="6186311" h="1739900">
                  <a:moveTo>
                    <a:pt x="0" y="0"/>
                  </a:moveTo>
                  <a:lnTo>
                    <a:pt x="6186311" y="0"/>
                  </a:lnTo>
                  <a:lnTo>
                    <a:pt x="6186311" y="1739900"/>
                  </a:lnTo>
                  <a:lnTo>
                    <a:pt x="0" y="1739900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6406"/>
          <a:stretch>
            <a:fillRect/>
          </a:stretch>
        </p:blipFill>
        <p:spPr>
          <a:xfrm>
            <a:off x="1953460" y="-1378928"/>
            <a:ext cx="14554200" cy="888054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48039" y="3390900"/>
            <a:ext cx="1419191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 spc="210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 spc="210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u="none" spc="210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547">
            <a:off x="2300" y="3144685"/>
            <a:ext cx="1812145" cy="19973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9134"/>
          <a:stretch>
            <a:fillRect/>
          </a:stretch>
        </p:blipFill>
        <p:spPr>
          <a:xfrm>
            <a:off x="16380486" y="5143500"/>
            <a:ext cx="1931398" cy="23729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5457">
            <a:off x="583545" y="3492640"/>
            <a:ext cx="649653" cy="6187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43085"/>
          <a:stretch>
            <a:fillRect/>
          </a:stretch>
        </p:blipFill>
        <p:spPr>
          <a:xfrm>
            <a:off x="0" y="7997412"/>
            <a:ext cx="4190488" cy="22895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903271" y="7128641"/>
            <a:ext cx="2654578" cy="8687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605585">
            <a:off x="16686779" y="1607743"/>
            <a:ext cx="906118" cy="15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9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58308" y="1435264"/>
            <a:ext cx="13763294" cy="2271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  <a:spcBef>
                <a:spcPct val="0"/>
              </a:spcBef>
            </a:pPr>
            <a:r>
              <a:rPr lang="vi-VN" sz="5200" b="1" dirty="0" smtClean="0">
                <a:solidFill>
                  <a:srgbClr val="7B211E"/>
                </a:solidFill>
              </a:rPr>
              <a:t>Trao đổi với bạn: </a:t>
            </a:r>
            <a:r>
              <a:rPr lang="vi-VN" sz="5200" dirty="0" smtClean="0">
                <a:solidFill>
                  <a:srgbClr val="7B211E"/>
                </a:solidFill>
              </a:rPr>
              <a:t>Em </a:t>
            </a:r>
            <a:r>
              <a:rPr lang="vi-VN" sz="5200" dirty="0">
                <a:solidFill>
                  <a:srgbClr val="7B211E"/>
                </a:solidFill>
              </a:rPr>
              <a:t>thích quan sát những gì trên đường đi học?</a:t>
            </a:r>
            <a:endParaRPr lang="en-US" sz="5200" u="none" dirty="0">
              <a:solidFill>
                <a:srgbClr val="7B211E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239082">
            <a:off x="16460587" y="989380"/>
            <a:ext cx="2108060" cy="68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2898" b="27291"/>
          <a:stretch>
            <a:fillRect/>
          </a:stretch>
        </p:blipFill>
        <p:spPr>
          <a:xfrm>
            <a:off x="15458339" y="8070964"/>
            <a:ext cx="2829661" cy="22676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489966">
            <a:off x="-136939" y="120511"/>
            <a:ext cx="2125827" cy="12407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700000">
            <a:off x="-418062" y="7870907"/>
            <a:ext cx="2688074" cy="27747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0" y="2251426"/>
            <a:ext cx="1828605" cy="19279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r="55716"/>
          <a:stretch>
            <a:fillRect/>
          </a:stretch>
        </p:blipFill>
        <p:spPr>
          <a:xfrm rot="-7262247">
            <a:off x="1764472" y="-74727"/>
            <a:ext cx="1825488" cy="8319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605585">
            <a:off x="16633798" y="2760881"/>
            <a:ext cx="786511" cy="13274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66361" y="258362"/>
            <a:ext cx="4947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400" b="1" dirty="0" smtClean="0">
                <a:solidFill>
                  <a:srgbClr val="FF0000"/>
                </a:solidFill>
              </a:rPr>
              <a:t>KHỞI ĐỘNG</a:t>
            </a:r>
            <a:endParaRPr lang="en-US" sz="6400" b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4197" r="5588" b="4935"/>
          <a:stretch/>
        </p:blipFill>
        <p:spPr>
          <a:xfrm>
            <a:off x="3937543" y="3467100"/>
            <a:ext cx="10406521" cy="71533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01" b="43136"/>
          <a:stretch>
            <a:fillRect/>
          </a:stretch>
        </p:blipFill>
        <p:spPr>
          <a:xfrm flipH="1">
            <a:off x="-815375" y="3499129"/>
            <a:ext cx="7593921" cy="678787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162800" y="3047435"/>
            <a:ext cx="5960770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ct val="200000"/>
              </a:lnSpc>
              <a:buAutoNum type="arabicPeriod"/>
            </a:pPr>
            <a:r>
              <a:rPr lang="vi-VN" sz="5200" b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văn bản</a:t>
            </a:r>
          </a:p>
          <a:p>
            <a:pPr marL="914400" indent="-914400">
              <a:lnSpc>
                <a:spcPct val="200000"/>
              </a:lnSpc>
              <a:buAutoNum type="arabicPeriod"/>
            </a:pPr>
            <a:r>
              <a:rPr lang="vi-VN" sz="5200" b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  <a:p>
            <a:pPr marL="914400" indent="-914400">
              <a:lnSpc>
                <a:spcPct val="200000"/>
              </a:lnSpc>
              <a:buAutoNum type="arabicPeriod"/>
            </a:pPr>
            <a:r>
              <a:rPr lang="vi-VN" sz="5200" b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  <a:endParaRPr lang="en-US" sz="5200" b="1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0" y="0"/>
            <a:ext cx="18288000" cy="2647950"/>
            <a:chOff x="0" y="0"/>
            <a:chExt cx="6186311" cy="8957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186311" cy="895726"/>
            </a:xfrm>
            <a:custGeom>
              <a:avLst/>
              <a:gdLst/>
              <a:ahLst/>
              <a:cxnLst/>
              <a:rect l="l" t="t" r="r" b="b"/>
              <a:pathLst>
                <a:path w="6186311" h="895726">
                  <a:moveTo>
                    <a:pt x="0" y="0"/>
                  </a:moveTo>
                  <a:lnTo>
                    <a:pt x="6186311" y="0"/>
                  </a:lnTo>
                  <a:lnTo>
                    <a:pt x="6186311" y="895726"/>
                  </a:lnTo>
                  <a:lnTo>
                    <a:pt x="0" y="895726"/>
                  </a:ln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9412" r="45694"/>
          <a:stretch>
            <a:fillRect/>
          </a:stretch>
        </p:blipFill>
        <p:spPr>
          <a:xfrm>
            <a:off x="16802760" y="0"/>
            <a:ext cx="1472101" cy="314794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23783" y="1147689"/>
            <a:ext cx="9272616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vi-VN" sz="7200" b="1" dirty="0" smtClean="0">
                <a:solidFill>
                  <a:srgbClr val="FFFFFF"/>
                </a:solidFill>
              </a:rPr>
              <a:t>NỘI DUNG BÀI HỌC</a:t>
            </a:r>
            <a:endParaRPr lang="en-US" sz="7200" b="1" dirty="0">
              <a:solidFill>
                <a:srgbClr val="FFFFFF"/>
              </a:solidFill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3308">
            <a:off x="10271351" y="8227838"/>
            <a:ext cx="2021662" cy="22282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19134"/>
          <a:stretch>
            <a:fillRect/>
          </a:stretch>
        </p:blipFill>
        <p:spPr>
          <a:xfrm>
            <a:off x="0" y="0"/>
            <a:ext cx="2562167" cy="31479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297030" y="4079276"/>
            <a:ext cx="859735" cy="80385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239082">
            <a:off x="4635923" y="9142997"/>
            <a:ext cx="1656347" cy="54207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45468">
            <a:off x="16137925" y="521769"/>
            <a:ext cx="758111" cy="12795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4313">
            <a:off x="11074605" y="8691798"/>
            <a:ext cx="596989" cy="568632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 b="5819"/>
          <a:stretch>
            <a:fillRect/>
          </a:stretch>
        </p:blipFill>
        <p:spPr>
          <a:xfrm>
            <a:off x="14529187" y="5128146"/>
            <a:ext cx="3475795" cy="5158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085"/>
          <a:stretch>
            <a:fillRect/>
          </a:stretch>
        </p:blipFill>
        <p:spPr>
          <a:xfrm>
            <a:off x="0" y="7997412"/>
            <a:ext cx="4190488" cy="22895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8041"/>
          <a:stretch>
            <a:fillRect/>
          </a:stretch>
        </p:blipFill>
        <p:spPr>
          <a:xfrm>
            <a:off x="2709036" y="0"/>
            <a:ext cx="9775128" cy="87081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49095"/>
          <a:stretch>
            <a:fillRect/>
          </a:stretch>
        </p:blipFill>
        <p:spPr>
          <a:xfrm>
            <a:off x="9481304" y="4136568"/>
            <a:ext cx="7777996" cy="615043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43493" y="3724667"/>
            <a:ext cx="9840671" cy="140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8400" b="1" u="none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8400" b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VĂN BẢN</a:t>
            </a:r>
            <a:endParaRPr lang="en-US" sz="8400" b="1" u="none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484165" y="9075531"/>
            <a:ext cx="2654578" cy="8687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66994" y="6612327"/>
            <a:ext cx="1282261" cy="11989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085"/>
          <a:stretch>
            <a:fillRect/>
          </a:stretch>
        </p:blipFill>
        <p:spPr>
          <a:xfrm rot="-10800000">
            <a:off x="14097512" y="0"/>
            <a:ext cx="4190488" cy="2289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605585">
            <a:off x="16615741" y="3115564"/>
            <a:ext cx="906118" cy="1529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41250">
            <a:off x="3787503" y="5507853"/>
            <a:ext cx="7618194" cy="5913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540765" y="-173210"/>
            <a:ext cx="2636009" cy="263600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618958" y="495300"/>
            <a:ext cx="9301210" cy="1524000"/>
            <a:chOff x="0" y="0"/>
            <a:chExt cx="4194605" cy="8487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4606" cy="848774"/>
            </a:xfrm>
            <a:custGeom>
              <a:avLst/>
              <a:gdLst/>
              <a:ahLst/>
              <a:cxnLst/>
              <a:rect l="l" t="t" r="r" b="b"/>
              <a:pathLst>
                <a:path w="4194606" h="848774">
                  <a:moveTo>
                    <a:pt x="4070145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70145" y="0"/>
                  </a:lnTo>
                  <a:cubicBezTo>
                    <a:pt x="4138725" y="0"/>
                    <a:pt x="4194606" y="55880"/>
                    <a:pt x="4194606" y="124460"/>
                  </a:cubicBezTo>
                  <a:lnTo>
                    <a:pt x="4194606" y="724314"/>
                  </a:lnTo>
                  <a:cubicBezTo>
                    <a:pt x="4194606" y="792894"/>
                    <a:pt x="4138725" y="848774"/>
                    <a:pt x="4070145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89045">
            <a:off x="16778554" y="4536386"/>
            <a:ext cx="2574582" cy="8425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17560" y="-257249"/>
            <a:ext cx="2714405" cy="25718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38243"/>
          <a:stretch>
            <a:fillRect/>
          </a:stretch>
        </p:blipFill>
        <p:spPr>
          <a:xfrm>
            <a:off x="0" y="1553264"/>
            <a:ext cx="2084282" cy="324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-732791" y="-1162879"/>
            <a:ext cx="3522982" cy="3585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81911">
            <a:off x="2509162" y="348790"/>
            <a:ext cx="980647" cy="91690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449142" y="936699"/>
            <a:ext cx="76408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5200" b="1" u="none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52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 đọc văn bản</a:t>
            </a:r>
            <a:endParaRPr lang="en-US" sz="52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7842" y="2281312"/>
            <a:ext cx="13219617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4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iọng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đọc: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nhẹ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nhiều cảm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như đang tâm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kể chuyện;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văn thứ 2 đọc với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giọng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hơn.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 các tiếng dễ phát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5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vắt</a:t>
            </a:r>
            <a:r>
              <a:rPr lang="en-US" sz="4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vẻo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thỉnh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thoảng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vầu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,...).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195403" y="8018589"/>
            <a:ext cx="2127794" cy="2479421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297334">
            <a:off x="90829" y="7243345"/>
            <a:ext cx="1875742" cy="3450361"/>
          </a:xfrm>
          <a:prstGeom prst="rect">
            <a:avLst/>
          </a:prstGeom>
        </p:spPr>
      </p:pic>
      <p:pic>
        <p:nvPicPr>
          <p:cNvPr id="21" name="Picture 2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7538324" y="7593856"/>
            <a:ext cx="3462479" cy="290415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550259" y="495300"/>
            <a:ext cx="10163842" cy="1524000"/>
            <a:chOff x="0" y="0"/>
            <a:chExt cx="4194605" cy="8487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4606" cy="848774"/>
            </a:xfrm>
            <a:custGeom>
              <a:avLst/>
              <a:gdLst/>
              <a:ahLst/>
              <a:cxnLst/>
              <a:rect l="l" t="t" r="r" b="b"/>
              <a:pathLst>
                <a:path w="4194606" h="848774">
                  <a:moveTo>
                    <a:pt x="4070145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70145" y="0"/>
                  </a:lnTo>
                  <a:cubicBezTo>
                    <a:pt x="4138725" y="0"/>
                    <a:pt x="4194606" y="55880"/>
                    <a:pt x="4194606" y="124460"/>
                  </a:cubicBezTo>
                  <a:lnTo>
                    <a:pt x="4194606" y="724314"/>
                  </a:lnTo>
                  <a:cubicBezTo>
                    <a:pt x="4194606" y="792894"/>
                    <a:pt x="4138725" y="848774"/>
                    <a:pt x="4070145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89045">
            <a:off x="16778554" y="4536386"/>
            <a:ext cx="2574582" cy="8425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17560" y="-257249"/>
            <a:ext cx="2714405" cy="25718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38243"/>
          <a:stretch>
            <a:fillRect/>
          </a:stretch>
        </p:blipFill>
        <p:spPr>
          <a:xfrm>
            <a:off x="0" y="1553264"/>
            <a:ext cx="2084282" cy="324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-732791" y="-1162879"/>
            <a:ext cx="3522982" cy="3585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81911">
            <a:off x="2509162" y="348790"/>
            <a:ext cx="980647" cy="91690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691935" y="936699"/>
            <a:ext cx="979085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52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5200" b="1" u="none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52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u="none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52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câu dài</a:t>
            </a:r>
            <a:endParaRPr lang="en-US" sz="52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1118" y="2303846"/>
            <a:ext cx="13219617" cy="308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dirty="0" smtClean="0">
                <a:ea typeface="Calibri" panose="020F0502020204030204" pitchFamily="34" charset="0"/>
                <a:cs typeface="Arial" panose="020B0604020202020204" pitchFamily="34" charset="0"/>
              </a:rPr>
              <a:t>	Để khỏi </a:t>
            </a:r>
            <a:r>
              <a:rPr lang="vi-VN" sz="4500" dirty="0">
                <a:ea typeface="Calibri" panose="020F0502020204030204" pitchFamily="34" charset="0"/>
                <a:cs typeface="Arial" panose="020B0604020202020204" pitchFamily="34" charset="0"/>
              </a:rPr>
              <a:t>ngã</a:t>
            </a:r>
            <a:r>
              <a:rPr lang="vi-VN" sz="4500" dirty="0" smtClean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45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vi-VN" sz="45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dirty="0">
                <a:ea typeface="Calibri" panose="020F0502020204030204" pitchFamily="34" charset="0"/>
                <a:cs typeface="Arial" panose="020B0604020202020204" pitchFamily="34" charset="0"/>
              </a:rPr>
              <a:t>tôi thường tháo phăng đôi dép </a:t>
            </a:r>
            <a:r>
              <a:rPr lang="vi-VN" sz="4500" dirty="0" smtClean="0">
                <a:ea typeface="Calibri" panose="020F0502020204030204" pitchFamily="34" charset="0"/>
                <a:cs typeface="Arial" panose="020B0604020202020204" pitchFamily="34" charset="0"/>
              </a:rPr>
              <a:t>nhựa </a:t>
            </a:r>
            <a:r>
              <a:rPr lang="vi-VN" sz="45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vi-VN" sz="45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dirty="0">
                <a:ea typeface="Calibri" panose="020F0502020204030204" pitchFamily="34" charset="0"/>
                <a:cs typeface="Arial" panose="020B0604020202020204" pitchFamily="34" charset="0"/>
              </a:rPr>
              <a:t>và bước đi bằng </a:t>
            </a:r>
            <a:r>
              <a:rPr lang="vi-VN" sz="4500" dirty="0" smtClean="0">
                <a:ea typeface="Calibri" panose="020F0502020204030204" pitchFamily="34" charset="0"/>
                <a:cs typeface="Arial" panose="020B0604020202020204" pitchFamily="34" charset="0"/>
              </a:rPr>
              <a:t>cách </a:t>
            </a:r>
            <a:r>
              <a:rPr lang="vi-VN" sz="45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vi-VN" sz="45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dirty="0">
                <a:ea typeface="Calibri" panose="020F0502020204030204" pitchFamily="34" charset="0"/>
                <a:cs typeface="Arial" panose="020B0604020202020204" pitchFamily="34" charset="0"/>
              </a:rPr>
              <a:t>bấm mười đầu ngón chân xuống mặt đường</a:t>
            </a:r>
            <a:r>
              <a:rPr lang="vi-VN" sz="45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195403" y="8018589"/>
            <a:ext cx="2127794" cy="2479421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297334">
            <a:off x="90829" y="7243345"/>
            <a:ext cx="1875742" cy="3450361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6019800" y="5577182"/>
            <a:ext cx="6272644" cy="49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550259" y="495300"/>
            <a:ext cx="10163842" cy="1524000"/>
            <a:chOff x="0" y="0"/>
            <a:chExt cx="4194605" cy="8487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4606" cy="848774"/>
            </a:xfrm>
            <a:custGeom>
              <a:avLst/>
              <a:gdLst/>
              <a:ahLst/>
              <a:cxnLst/>
              <a:rect l="l" t="t" r="r" b="b"/>
              <a:pathLst>
                <a:path w="4194606" h="848774">
                  <a:moveTo>
                    <a:pt x="4070145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70145" y="0"/>
                  </a:lnTo>
                  <a:cubicBezTo>
                    <a:pt x="4138725" y="0"/>
                    <a:pt x="4194606" y="55880"/>
                    <a:pt x="4194606" y="124460"/>
                  </a:cubicBezTo>
                  <a:lnTo>
                    <a:pt x="4194606" y="724314"/>
                  </a:lnTo>
                  <a:cubicBezTo>
                    <a:pt x="4194606" y="792894"/>
                    <a:pt x="4138725" y="848774"/>
                    <a:pt x="4070145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89045">
            <a:off x="16778554" y="4536386"/>
            <a:ext cx="2574582" cy="8425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17560" y="-257249"/>
            <a:ext cx="2714405" cy="25718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38243"/>
          <a:stretch>
            <a:fillRect/>
          </a:stretch>
        </p:blipFill>
        <p:spPr>
          <a:xfrm>
            <a:off x="0" y="1553264"/>
            <a:ext cx="2084282" cy="324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-732791" y="-1162879"/>
            <a:ext cx="3522982" cy="3585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81911">
            <a:off x="2509162" y="348790"/>
            <a:ext cx="980647" cy="91690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691935" y="936699"/>
            <a:ext cx="979085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vi-VN" sz="52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theo đoạn</a:t>
            </a:r>
            <a:endParaRPr lang="en-US" sz="52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195403" y="8018589"/>
            <a:ext cx="2127794" cy="2479421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297334">
            <a:off x="90829" y="7243345"/>
            <a:ext cx="1875742" cy="345036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687578" y="2793012"/>
            <a:ext cx="888070" cy="88807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 dirty="0" smtClean="0">
                <a:solidFill>
                  <a:schemeClr val="tx1"/>
                </a:solidFill>
              </a:rPr>
              <a:t>1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2844632"/>
            <a:ext cx="845776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đầu đến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nhấm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nháp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87578" y="4346051"/>
            <a:ext cx="888070" cy="88807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 dirty="0">
                <a:solidFill>
                  <a:schemeClr val="tx1"/>
                </a:solidFill>
              </a:rPr>
              <a:t>2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3000" y="4397671"/>
            <a:ext cx="845776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đến </a:t>
            </a:r>
            <a:r>
              <a:rPr lang="en-US" sz="4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4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chân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87578" y="5950710"/>
            <a:ext cx="888070" cy="88807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 dirty="0" smtClean="0">
                <a:solidFill>
                  <a:schemeClr val="tx1"/>
                </a:solidFill>
              </a:rPr>
              <a:t>3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6002330"/>
            <a:ext cx="1101615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500" dirty="0">
                <a:ea typeface="Calibri" panose="020F0502020204030204" pitchFamily="34" charset="0"/>
                <a:cs typeface="Arial" panose="020B0604020202020204" pitchFamily="34" charset="0"/>
              </a:rPr>
              <a:t>tiếp theo đến </a:t>
            </a:r>
            <a:r>
              <a:rPr lang="vi-VN" sz="4500" i="1" dirty="0">
                <a:ea typeface="Calibri" panose="020F0502020204030204" pitchFamily="34" charset="0"/>
                <a:cs typeface="Arial" panose="020B0604020202020204" pitchFamily="34" charset="0"/>
              </a:rPr>
              <a:t>ngập trong nước lũ</a:t>
            </a:r>
            <a:r>
              <a:rPr lang="vi-VN" sz="45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73930" y="7606989"/>
            <a:ext cx="888070" cy="88807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 dirty="0">
                <a:solidFill>
                  <a:schemeClr val="tx1"/>
                </a:solidFill>
              </a:rPr>
              <a:t>4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9352" y="7658609"/>
            <a:ext cx="573105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500" dirty="0" smtClean="0">
                <a:ea typeface="Calibri" panose="020F0502020204030204" pitchFamily="34" charset="0"/>
                <a:cs typeface="Arial" panose="020B0604020202020204" pitchFamily="34" charset="0"/>
              </a:rPr>
              <a:t>phần còn lại.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1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2573000" y="7317142"/>
            <a:ext cx="2669990" cy="26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7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550259" y="495300"/>
            <a:ext cx="10163842" cy="1524000"/>
            <a:chOff x="0" y="0"/>
            <a:chExt cx="4194605" cy="8487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94606" cy="848774"/>
            </a:xfrm>
            <a:custGeom>
              <a:avLst/>
              <a:gdLst/>
              <a:ahLst/>
              <a:cxnLst/>
              <a:rect l="l" t="t" r="r" b="b"/>
              <a:pathLst>
                <a:path w="4194606" h="848774">
                  <a:moveTo>
                    <a:pt x="4070145" y="848774"/>
                  </a:moveTo>
                  <a:lnTo>
                    <a:pt x="124460" y="848774"/>
                  </a:lnTo>
                  <a:cubicBezTo>
                    <a:pt x="55880" y="848774"/>
                    <a:pt x="0" y="792894"/>
                    <a:pt x="0" y="7243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70145" y="0"/>
                  </a:lnTo>
                  <a:cubicBezTo>
                    <a:pt x="4138725" y="0"/>
                    <a:pt x="4194606" y="55880"/>
                    <a:pt x="4194606" y="124460"/>
                  </a:cubicBezTo>
                  <a:lnTo>
                    <a:pt x="4194606" y="724314"/>
                  </a:lnTo>
                  <a:cubicBezTo>
                    <a:pt x="4194606" y="792894"/>
                    <a:pt x="4138725" y="848774"/>
                    <a:pt x="4070145" y="848774"/>
                  </a:cubicBezTo>
                  <a:close/>
                </a:path>
              </a:pathLst>
            </a:custGeom>
            <a:solidFill>
              <a:srgbClr val="F46E16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89045">
            <a:off x="16778554" y="4536386"/>
            <a:ext cx="2574582" cy="8425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17560" y="-257249"/>
            <a:ext cx="2714405" cy="25718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38243"/>
          <a:stretch>
            <a:fillRect/>
          </a:stretch>
        </p:blipFill>
        <p:spPr>
          <a:xfrm>
            <a:off x="0" y="1553264"/>
            <a:ext cx="2084282" cy="324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-732791" y="-1162879"/>
            <a:ext cx="3522982" cy="35857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981911">
            <a:off x="2509162" y="348790"/>
            <a:ext cx="980647" cy="91690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691935" y="936699"/>
            <a:ext cx="979085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vi-VN" sz="52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thích từ ngữ</a:t>
            </a:r>
            <a:endParaRPr lang="en-US" sz="52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195403" y="8018589"/>
            <a:ext cx="2127794" cy="2479421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297334">
            <a:off x="90829" y="7243345"/>
            <a:ext cx="1875742" cy="3450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580" y="2171700"/>
            <a:ext cx="13621897" cy="7363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b="1" dirty="0"/>
              <a:t>Vắt </a:t>
            </a:r>
            <a:r>
              <a:rPr lang="vi-VN" sz="4500" b="1" dirty="0" smtClean="0"/>
              <a:t>vẻo: </a:t>
            </a:r>
            <a:r>
              <a:rPr lang="vi-VN" sz="4500" dirty="0"/>
              <a:t>ở vị trí trên cao nhưng không có chỗ tựa vững chắc.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b="1" dirty="0"/>
              <a:t>L</a:t>
            </a:r>
            <a:r>
              <a:rPr lang="vi-VN" sz="4500" b="1" dirty="0" smtClean="0"/>
              <a:t>úp </a:t>
            </a:r>
            <a:r>
              <a:rPr lang="vi-VN" sz="4500" b="1" dirty="0"/>
              <a:t>xúp: </a:t>
            </a:r>
            <a:r>
              <a:rPr lang="vi-VN" sz="4500" dirty="0"/>
              <a:t>ở liền nhau, thấp và sàn sàn như nhau.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b="1" dirty="0"/>
              <a:t>L</a:t>
            </a:r>
            <a:r>
              <a:rPr lang="vi-VN" sz="4500" b="1" dirty="0" smtClean="0"/>
              <a:t>ạc </a:t>
            </a:r>
            <a:r>
              <a:rPr lang="vi-VN" sz="4500" b="1" dirty="0"/>
              <a:t>tiên: </a:t>
            </a:r>
            <a:r>
              <a:rPr lang="vi-VN" sz="4500" dirty="0"/>
              <a:t>cây dây leo, mọc hoang, lá hình tim, hoa mọc ở kẽ lá, quả mọng.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b="1" dirty="0"/>
              <a:t>V</a:t>
            </a:r>
            <a:r>
              <a:rPr lang="vi-VN" sz="4500" b="1" dirty="0" smtClean="0"/>
              <a:t>ầu</a:t>
            </a:r>
            <a:r>
              <a:rPr lang="vi-VN" sz="4500" b="1" dirty="0"/>
              <a:t>: </a:t>
            </a:r>
            <a:r>
              <a:rPr lang="vi-VN" sz="4500" dirty="0"/>
              <a:t>cây cùng họ với tre, than to, mình mỏng, thân rắn, thường dùng làm nhà</a:t>
            </a:r>
            <a:r>
              <a:rPr lang="vi-VN" sz="4500" dirty="0" smtClean="0"/>
              <a:t>.</a:t>
            </a:r>
            <a:endParaRPr lang="vi-VN" sz="4500" dirty="0"/>
          </a:p>
        </p:txBody>
      </p:sp>
    </p:spTree>
    <p:extLst>
      <p:ext uri="{BB962C8B-B14F-4D97-AF65-F5344CB8AC3E}">
        <p14:creationId xmlns:p14="http://schemas.microsoft.com/office/powerpoint/2010/main" val="83610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481</Words>
  <Application>Microsoft Office PowerPoint</Application>
  <PresentationFormat>Custom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13</cp:revision>
  <dcterms:created xsi:type="dcterms:W3CDTF">2006-08-16T00:00:00Z</dcterms:created>
  <dcterms:modified xsi:type="dcterms:W3CDTF">2022-06-12T14:53:18Z</dcterms:modified>
  <dc:identifier>DAEswOIwa4E</dc:identifier>
</cp:coreProperties>
</file>