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7" r:id="rId3"/>
  </p:sldMasterIdLst>
  <p:notesMasterIdLst>
    <p:notesMasterId r:id="rId13"/>
  </p:notesMasterIdLst>
  <p:sldIdLst>
    <p:sldId id="257" r:id="rId4"/>
    <p:sldId id="312" r:id="rId5"/>
    <p:sldId id="282" r:id="rId6"/>
    <p:sldId id="290" r:id="rId7"/>
    <p:sldId id="291" r:id="rId8"/>
    <p:sldId id="305" r:id="rId9"/>
    <p:sldId id="265" r:id="rId10"/>
    <p:sldId id="310"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3C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6364" autoAdjust="0"/>
  </p:normalViewPr>
  <p:slideViewPr>
    <p:cSldViewPr snapToGrid="0">
      <p:cViewPr varScale="1">
        <p:scale>
          <a:sx n="73" d="100"/>
          <a:sy n="73" d="100"/>
        </p:scale>
        <p:origin x="12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BF66-A63F-40D2-B433-977E0D9223A2}"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9CEDF-8780-426C-AABB-9187F3BE669B}" type="slidenum">
              <a:rPr lang="en-US" smtClean="0"/>
              <a:t>‹#›</a:t>
            </a:fld>
            <a:endParaRPr lang="en-US"/>
          </a:p>
        </p:txBody>
      </p:sp>
    </p:spTree>
    <p:extLst>
      <p:ext uri="{BB962C8B-B14F-4D97-AF65-F5344CB8AC3E}">
        <p14:creationId xmlns:p14="http://schemas.microsoft.com/office/powerpoint/2010/main" val="30870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Đây là bức thư Bác Hồ gửi HS cả nước nhân ngày khai giảng đầu tiên, sau khi nước ta giành được độc lập, chấm dứt ách thống trị hơn 80 năm của thực dân Pháp. Các em hãy nghe đọc thư Bác và nêu cảm nhận của mình về tình cảm và niềm tin của Bác Hồ đối với thiếu nhi Việt Nam. </a:t>
            </a:r>
            <a:endParaRPr lang="en-US" dirty="0"/>
          </a:p>
        </p:txBody>
      </p:sp>
      <p:sp>
        <p:nvSpPr>
          <p:cNvPr id="4" name="Slide Number Placeholder 3"/>
          <p:cNvSpPr>
            <a:spLocks noGrp="1"/>
          </p:cNvSpPr>
          <p:nvPr>
            <p:ph type="sldNum" sz="quarter" idx="5"/>
          </p:nvPr>
        </p:nvSpPr>
        <p:spPr/>
        <p:txBody>
          <a:bodyPr/>
          <a:lstStyle/>
          <a:p>
            <a:fld id="{7DA9CEDF-8780-426C-AABB-9187F3BE669B}" type="slidenum">
              <a:rPr lang="en-US" smtClean="0"/>
              <a:t>1</a:t>
            </a:fld>
            <a:endParaRPr lang="en-US"/>
          </a:p>
        </p:txBody>
      </p:sp>
    </p:spTree>
    <p:extLst>
      <p:ext uri="{BB962C8B-B14F-4D97-AF65-F5344CB8AC3E}">
        <p14:creationId xmlns:p14="http://schemas.microsoft.com/office/powerpoint/2010/main" val="89438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AAE70-4C9E-4221-B509-A8DF5D6B4F9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69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4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02086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8263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66408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40299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6520D1-921D-4F9D-B6DB-96C422901C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CE3D051-3966-4C0A-B483-4194739D6F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BB6E4D9-F142-4017-97F7-66E3B99E4A5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AC13060-9558-4CBD-9955-674929D247B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4019ED7-F697-4381-952D-EB5D76E7847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022115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7C873-B686-4238-9EAA-6BCEEA0DAA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A7610C-C594-41C1-81BE-65058578614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80A006-39C3-46BE-81DC-A44F4C5CC8E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7B51045-D438-4E89-A1B0-176F9A39A13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9265BF3-C229-4DEB-AD07-A3EC48D42B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867430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C856E2-CF4C-4535-B483-0A61FEB830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4858DD-0E21-4922-B3D0-BE0847A44A2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B8C9A48-5656-454E-8E7B-26DE2521333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CD9F0C5-2D51-4600-81CC-E35E380C27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E3FE357-9504-4CE4-B5DB-3F9A999202F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336522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04819-A14F-4A8F-BEBB-3F6D838C9D0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B23F78-FC90-462F-A4C6-5A6F191BFED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68AA4A1-17E2-4676-BF77-C05BC3E8093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E13CFBF-CB34-443B-A48D-FAF1833EE43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E289EA5-F6D7-4742-869D-6066F2F478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4C03C02-33FF-46FD-AD59-7208ADA90BB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189927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D8E00-C7B2-4411-964D-D51157B4AA3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12E2710-3017-4411-B72A-56563DEDFC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B1F52C2-D83E-46C8-899A-A5A67DDC786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1C6E07D-3008-4A44-94E3-94763013993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4D233A5-E9A2-4A9C-A25F-EBD8931D28C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6999A59-6884-49E1-A7B8-E2D19B416F0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0A362EF-DA8B-4DF9-B354-15EB9298C68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24DAA920-F086-4213-BBDE-DD2F1F1ACE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6563539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970BFF-76DB-4C96-9E9A-D4A8DAACCA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7F65DDE-1A4D-4A9D-9177-DEE9C122F72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5C83B109-8442-42CC-AB74-F24A67F5D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87613897-A054-4C8D-9282-CF07802BF8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9929778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3574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40E648-58D3-4D27-8115-B91377B4A7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3D51EBB-0BD8-4256-9D00-104B39F693A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C2064BFB-F52F-4407-BCEE-EA900E5855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02063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C50EB6-B551-47A4-B166-DA199FEAFC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1E278D2-A5F7-4877-A5CF-70D69E40DAD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CC446B3-FFDB-403D-BF6E-9BBAFDBBDF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6570845-DD31-42E3-B8B2-EC4A1A0AF52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E6DECE87-90A1-4C0A-BDD5-C094A5BAA3A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7A7CEE85-BE17-4D29-844C-8E8C6C01C4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3552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7CD18-BF87-4C10-9CFB-1F6F84FBE3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B5E41DC-B8EF-4D37-9394-03560A58DC9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121FC71-283C-48CB-91D8-3F44536319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A88760B-C304-4A19-9D5F-5E5DF57D61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D457A0C-BEED-4BC8-BE1C-5BDB5FD737A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E4F7030-4489-47BB-A712-7B5F5259D1F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9528615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85B29-9812-4D11-9AEF-F5A35FF5ECD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2528C18-A4AA-48AF-815A-9375C1BA0EF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A09057-2092-42F3-AF15-26F15B320BD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44C419D-11F4-4DDE-B096-61B3EAFE11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62B23AAC-7C31-47F6-A807-AD9C6787A6C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640576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5BF6D31-5921-4DA2-B54B-5DDCDECD1D7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797254D-A304-461A-88E9-7F1BC20ED0F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343716-44EE-4BA1-91FA-6DBCDCA03A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08A8-373B-441B-A31C-B12EF66533F8}"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7BC004A-1EE9-43EE-B474-BA11F8415C9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6887A2C-AEAE-4CB9-8D1A-4283044687F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4BE9-F512-4336-8A11-DA72AC1FDE7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4591382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52805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25302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2224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929238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137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43722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32620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9263944-11FE-ECA7-C886-30DC6CF94E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9440" y="1"/>
            <a:ext cx="1739348" cy="1739348"/>
          </a:xfrm>
          <a:prstGeom prst="rect">
            <a:avLst/>
          </a:prstGeom>
        </p:spPr>
      </p:pic>
    </p:spTree>
    <p:extLst>
      <p:ext uri="{BB962C8B-B14F-4D97-AF65-F5344CB8AC3E}">
        <p14:creationId xmlns:p14="http://schemas.microsoft.com/office/powerpoint/2010/main" val="183696646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2" name="Picture 1" descr="A round pink label with white text and a black background&#10;&#10;Description automatically generated">
            <a:extLst>
              <a:ext uri="{FF2B5EF4-FFF2-40B4-BE49-F238E27FC236}">
                <a16:creationId xmlns:a16="http://schemas.microsoft.com/office/drawing/2014/main" id="{9B85433B-D06B-DF25-1C46-A7C7B8812C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09440" y="1"/>
            <a:ext cx="1739348" cy="1739348"/>
          </a:xfrm>
          <a:prstGeom prst="rect">
            <a:avLst/>
          </a:prstGeom>
        </p:spPr>
      </p:pic>
    </p:spTree>
    <p:extLst>
      <p:ext uri="{BB962C8B-B14F-4D97-AF65-F5344CB8AC3E}">
        <p14:creationId xmlns:p14="http://schemas.microsoft.com/office/powerpoint/2010/main" val="16012249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9446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4">
            <a:extLst>
              <a:ext uri="{28A0092B-C50C-407E-A947-70E740481C1C}">
                <a14:useLocalDpi xmlns:a14="http://schemas.microsoft.com/office/drawing/2010/main" val="0"/>
              </a:ext>
            </a:extLst>
          </a:blip>
          <a:srcRect r="23925"/>
          <a:stretch/>
        </p:blipFill>
        <p:spPr>
          <a:xfrm>
            <a:off x="806423" y="1037648"/>
            <a:ext cx="9274987" cy="5080000"/>
          </a:xfrm>
          <a:prstGeom prst="rect">
            <a:avLst/>
          </a:prstGeom>
        </p:spPr>
      </p:pic>
      <p:pic>
        <p:nvPicPr>
          <p:cNvPr id="14" name="Picture 13"/>
          <p:cNvPicPr>
            <a:picLocks noChangeAspect="1"/>
          </p:cNvPicPr>
          <p:nvPr/>
        </p:nvPicPr>
        <p:blipFill>
          <a:blip r:embed="rId5"/>
          <a:srcRect b="57064"/>
          <a:stretch>
            <a:fillRect/>
          </a:stretch>
        </p:blipFill>
        <p:spPr>
          <a:xfrm>
            <a:off x="3454562" y="699649"/>
            <a:ext cx="4508500" cy="676275"/>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6">
            <a:extLst>
              <a:ext uri="{BEBA8EAE-BF5A-486C-A8C5-ECC9F3942E4B}">
                <a14:imgProps xmlns:a14="http://schemas.microsoft.com/office/drawing/2010/main">
                  <a14:imgLayer r:embed="rId7">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93670" y="-259196"/>
            <a:ext cx="1161288" cy="3541892"/>
          </a:xfrm>
          <a:prstGeom prst="rect">
            <a:avLst/>
          </a:prstGeom>
        </p:spPr>
      </p:pic>
      <p:pic>
        <p:nvPicPr>
          <p:cNvPr id="17" name="Picture 16"/>
          <p:cNvPicPr>
            <a:picLocks noChangeAspect="1"/>
          </p:cNvPicPr>
          <p:nvPr/>
        </p:nvPicPr>
        <p:blipFill rotWithShape="1">
          <a:blip r:embed="rId6">
            <a:extLst>
              <a:ext uri="{BEBA8EAE-BF5A-486C-A8C5-ECC9F3942E4B}">
                <a14:imgProps xmlns:a14="http://schemas.microsoft.com/office/drawing/2010/main">
                  <a14:imgLayer r:embed="rId7">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sp>
        <p:nvSpPr>
          <p:cNvPr id="6" name="Freeform 2">
            <a:extLst>
              <a:ext uri="{FF2B5EF4-FFF2-40B4-BE49-F238E27FC236}">
                <a16:creationId xmlns:a16="http://schemas.microsoft.com/office/drawing/2014/main" id="{4BD11155-778A-B9E3-4067-78CD8F90C041}"/>
              </a:ext>
            </a:extLst>
          </p:cNvPr>
          <p:cNvSpPr/>
          <p:nvPr/>
        </p:nvSpPr>
        <p:spPr>
          <a:xfrm>
            <a:off x="7751116" y="3445253"/>
            <a:ext cx="4536134" cy="3311147"/>
          </a:xfrm>
          <a:custGeom>
            <a:avLst/>
            <a:gdLst/>
            <a:ahLst/>
            <a:cxnLst/>
            <a:rect l="l" t="t" r="r" b="b"/>
            <a:pathLst>
              <a:path w="9233773" h="8229600">
                <a:moveTo>
                  <a:pt x="0" y="0"/>
                </a:moveTo>
                <a:lnTo>
                  <a:pt x="9233773" y="0"/>
                </a:lnTo>
                <a:lnTo>
                  <a:pt x="9233773" y="8229600"/>
                </a:lnTo>
                <a:lnTo>
                  <a:pt x="0" y="8229600"/>
                </a:lnTo>
                <a:lnTo>
                  <a:pt x="0" y="0"/>
                </a:lnTo>
                <a:close/>
              </a:path>
            </a:pathLst>
          </a:custGeom>
          <a:blipFill>
            <a:blip r:embed="rId8"/>
            <a:stretch>
              <a:fillRect/>
            </a:stretch>
          </a:blipFill>
        </p:spPr>
        <p:txBody>
          <a:bodyPr/>
          <a:lstStyle/>
          <a:p>
            <a:endParaRPr lang="en-US"/>
          </a:p>
        </p:txBody>
      </p:sp>
      <p:pic>
        <p:nvPicPr>
          <p:cNvPr id="9" name="Picture 8">
            <a:extLst>
              <a:ext uri="{FF2B5EF4-FFF2-40B4-BE49-F238E27FC236}">
                <a16:creationId xmlns:a16="http://schemas.microsoft.com/office/drawing/2014/main" id="{AB8CCF05-87B1-ACF4-AEEB-E5FAAEBFC3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323" y="4172004"/>
            <a:ext cx="4622483" cy="2944758"/>
          </a:xfrm>
          <a:prstGeom prst="rect">
            <a:avLst/>
          </a:prstGeom>
        </p:spPr>
      </p:pic>
      <p:pic>
        <p:nvPicPr>
          <p:cNvPr id="18" name="Picture 17">
            <a:extLst>
              <a:ext uri="{FF2B5EF4-FFF2-40B4-BE49-F238E27FC236}">
                <a16:creationId xmlns:a16="http://schemas.microsoft.com/office/drawing/2014/main" id="{B48B3BC6-05F9-8CFF-D4A7-F709C82E5A7E}"/>
              </a:ext>
            </a:extLst>
          </p:cNvPr>
          <p:cNvPicPr>
            <a:picLocks noChangeAspect="1"/>
          </p:cNvPicPr>
          <p:nvPr/>
        </p:nvPicPr>
        <p:blipFill>
          <a:blip r:embed="rId10"/>
          <a:stretch>
            <a:fillRect/>
          </a:stretch>
        </p:blipFill>
        <p:spPr>
          <a:xfrm>
            <a:off x="3015382" y="2113946"/>
            <a:ext cx="5364945" cy="2200847"/>
          </a:xfrm>
          <a:prstGeom prst="rect">
            <a:avLst/>
          </a:prstGeom>
        </p:spPr>
      </p:pic>
      <p:pic>
        <p:nvPicPr>
          <p:cNvPr id="20" name="Picture 19">
            <a:extLst>
              <a:ext uri="{FF2B5EF4-FFF2-40B4-BE49-F238E27FC236}">
                <a16:creationId xmlns:a16="http://schemas.microsoft.com/office/drawing/2014/main" id="{512DF78F-A26E-1C8E-CC4D-C565E0D044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4340" y="943927"/>
            <a:ext cx="2492234" cy="1491933"/>
          </a:xfrm>
          <a:prstGeom prst="rect">
            <a:avLst/>
          </a:prstGeom>
        </p:spPr>
      </p:pic>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9294F1AE-0B58-405F-B9DA-00DF7219D3F9}"/>
              </a:ext>
            </a:extLst>
          </p:cNvPr>
          <p:cNvSpPr/>
          <p:nvPr/>
        </p:nvSpPr>
        <p:spPr>
          <a:xfrm rot="21152055">
            <a:off x="9380047" y="2715876"/>
            <a:ext cx="2034713" cy="1239325"/>
          </a:xfrm>
          <a:custGeom>
            <a:avLst/>
            <a:gdLst/>
            <a:ahLst/>
            <a:cxnLst/>
            <a:rect l="l" t="t" r="r" b="b"/>
            <a:pathLst>
              <a:path w="3052069" h="1858987">
                <a:moveTo>
                  <a:pt x="0" y="0"/>
                </a:moveTo>
                <a:lnTo>
                  <a:pt x="3052069" y="0"/>
                </a:lnTo>
                <a:lnTo>
                  <a:pt x="3052069" y="1858988"/>
                </a:lnTo>
                <a:lnTo>
                  <a:pt x="0" y="1858988"/>
                </a:lnTo>
                <a:lnTo>
                  <a:pt x="0" y="0"/>
                </a:lnTo>
                <a:close/>
              </a:path>
            </a:pathLst>
          </a:custGeom>
          <a:blipFill>
            <a:blip r:embed="rId2">
              <a:alphaModFix amt="60000"/>
            </a:blip>
            <a:stretch>
              <a:fillRect/>
            </a:stretch>
          </a:blipFill>
        </p:spPr>
      </p:sp>
      <p:sp>
        <p:nvSpPr>
          <p:cNvPr id="7" name="Freeform 4">
            <a:extLst>
              <a:ext uri="{FF2B5EF4-FFF2-40B4-BE49-F238E27FC236}">
                <a16:creationId xmlns:a16="http://schemas.microsoft.com/office/drawing/2014/main" id="{F49E2322-368B-4475-AA11-A8D79BB0B501}"/>
              </a:ext>
            </a:extLst>
          </p:cNvPr>
          <p:cNvSpPr/>
          <p:nvPr/>
        </p:nvSpPr>
        <p:spPr>
          <a:xfrm flipH="1">
            <a:off x="0" y="-106989"/>
            <a:ext cx="1113216" cy="1184273"/>
          </a:xfrm>
          <a:custGeom>
            <a:avLst/>
            <a:gdLst/>
            <a:ahLst/>
            <a:cxnLst/>
            <a:rect l="l" t="t" r="r" b="b"/>
            <a:pathLst>
              <a:path w="1669824" h="1776409">
                <a:moveTo>
                  <a:pt x="1669824" y="0"/>
                </a:moveTo>
                <a:lnTo>
                  <a:pt x="0" y="0"/>
                </a:lnTo>
                <a:lnTo>
                  <a:pt x="0" y="1776409"/>
                </a:lnTo>
                <a:lnTo>
                  <a:pt x="1669824" y="1776409"/>
                </a:lnTo>
                <a:lnTo>
                  <a:pt x="1669824" y="0"/>
                </a:lnTo>
                <a:close/>
              </a:path>
            </a:pathLst>
          </a:custGeom>
          <a:blipFill>
            <a:blip r:embed="rId3"/>
            <a:stretch>
              <a:fillRect/>
            </a:stretch>
          </a:blipFill>
        </p:spPr>
      </p:sp>
      <p:sp>
        <p:nvSpPr>
          <p:cNvPr id="8" name="Freeform 6">
            <a:extLst>
              <a:ext uri="{FF2B5EF4-FFF2-40B4-BE49-F238E27FC236}">
                <a16:creationId xmlns:a16="http://schemas.microsoft.com/office/drawing/2014/main" id="{C44FA319-FD6F-47EE-B7D9-2497ABB8BCE5}"/>
              </a:ext>
            </a:extLst>
          </p:cNvPr>
          <p:cNvSpPr/>
          <p:nvPr/>
        </p:nvSpPr>
        <p:spPr>
          <a:xfrm>
            <a:off x="7918825" y="4978399"/>
            <a:ext cx="3958216" cy="1997037"/>
          </a:xfrm>
          <a:custGeom>
            <a:avLst/>
            <a:gdLst/>
            <a:ahLst/>
            <a:cxnLst/>
            <a:rect l="l" t="t" r="r" b="b"/>
            <a:pathLst>
              <a:path w="7171765" h="4114800">
                <a:moveTo>
                  <a:pt x="0" y="0"/>
                </a:moveTo>
                <a:lnTo>
                  <a:pt x="7171765" y="0"/>
                </a:lnTo>
                <a:lnTo>
                  <a:pt x="7171765" y="4114800"/>
                </a:lnTo>
                <a:lnTo>
                  <a:pt x="0" y="4114800"/>
                </a:lnTo>
                <a:lnTo>
                  <a:pt x="0" y="0"/>
                </a:lnTo>
                <a:close/>
              </a:path>
            </a:pathLst>
          </a:custGeom>
          <a:blipFill>
            <a:blip r:embed="rId4"/>
            <a:stretch>
              <a:fillRect/>
            </a:stretch>
          </a:blipFill>
        </p:spPr>
      </p:sp>
      <p:sp>
        <p:nvSpPr>
          <p:cNvPr id="9" name="Freeform 8">
            <a:extLst>
              <a:ext uri="{FF2B5EF4-FFF2-40B4-BE49-F238E27FC236}">
                <a16:creationId xmlns:a16="http://schemas.microsoft.com/office/drawing/2014/main" id="{AE3899DA-412F-449D-B6EC-AB6097446392}"/>
              </a:ext>
            </a:extLst>
          </p:cNvPr>
          <p:cNvSpPr/>
          <p:nvPr/>
        </p:nvSpPr>
        <p:spPr>
          <a:xfrm>
            <a:off x="878540" y="1843878"/>
            <a:ext cx="8643832" cy="1108363"/>
          </a:xfrm>
          <a:custGeom>
            <a:avLst/>
            <a:gdLst/>
            <a:ahLst/>
            <a:cxnLst/>
            <a:rect l="l" t="t" r="r" b="b"/>
            <a:pathLst>
              <a:path w="7315200" h="1662545">
                <a:moveTo>
                  <a:pt x="0" y="0"/>
                </a:moveTo>
                <a:lnTo>
                  <a:pt x="7315200" y="0"/>
                </a:lnTo>
                <a:lnTo>
                  <a:pt x="7315200" y="1662545"/>
                </a:lnTo>
                <a:lnTo>
                  <a:pt x="0" y="1662545"/>
                </a:lnTo>
                <a:lnTo>
                  <a:pt x="0" y="0"/>
                </a:lnTo>
                <a:close/>
              </a:path>
            </a:pathLst>
          </a:custGeom>
          <a:blipFill>
            <a:blip r:embed="rId5"/>
            <a:stretch>
              <a:fillRect/>
            </a:stretch>
          </a:blipFill>
        </p:spPr>
      </p:sp>
      <p:sp>
        <p:nvSpPr>
          <p:cNvPr id="10" name="TextBox 10">
            <a:extLst>
              <a:ext uri="{FF2B5EF4-FFF2-40B4-BE49-F238E27FC236}">
                <a16:creationId xmlns:a16="http://schemas.microsoft.com/office/drawing/2014/main" id="{889ED61C-9DDB-44AB-830F-3156D3BB21EC}"/>
              </a:ext>
            </a:extLst>
          </p:cNvPr>
          <p:cNvSpPr txBox="1"/>
          <p:nvPr/>
        </p:nvSpPr>
        <p:spPr>
          <a:xfrm>
            <a:off x="3045828" y="2104739"/>
            <a:ext cx="7434058" cy="607154"/>
          </a:xfrm>
          <a:prstGeom prst="rect">
            <a:avLst/>
          </a:prstGeom>
        </p:spPr>
        <p:txBody>
          <a:bodyPr wrap="square" lIns="0" tIns="0" rIns="0" bIns="0" rtlCol="0" anchor="t">
            <a:spAutoFit/>
          </a:bodyPr>
          <a:lstStyle/>
          <a:p>
            <a:pPr defTabSz="609630">
              <a:lnSpc>
                <a:spcPts val="5133"/>
              </a:lnSpc>
              <a:spcBef>
                <a:spcPct val="0"/>
              </a:spcBef>
            </a:pPr>
            <a:r>
              <a:rPr lang="en-US" sz="3666" dirty="0" err="1">
                <a:solidFill>
                  <a:srgbClr val="000000"/>
                </a:solidFill>
                <a:latin typeface="Cambria" panose="02040503050406030204" pitchFamily="18" charset="0"/>
                <a:ea typeface="Cambria" panose="02040503050406030204" pitchFamily="18" charset="0"/>
              </a:rPr>
              <a:t>Từ</a:t>
            </a:r>
            <a:r>
              <a:rPr lang="en-US" sz="3666" dirty="0">
                <a:solidFill>
                  <a:srgbClr val="000000"/>
                </a:solidFill>
                <a:latin typeface="Cambria" panose="02040503050406030204" pitchFamily="18" charset="0"/>
                <a:ea typeface="Cambria" panose="02040503050406030204" pitchFamily="18" charset="0"/>
              </a:rPr>
              <a:t> “</a:t>
            </a:r>
            <a:r>
              <a:rPr lang="en-US" sz="3666" dirty="0" err="1">
                <a:solidFill>
                  <a:srgbClr val="000000"/>
                </a:solidFill>
                <a:latin typeface="Cambria" panose="02040503050406030204" pitchFamily="18" charset="0"/>
                <a:ea typeface="Cambria" panose="02040503050406030204" pitchFamily="18" charset="0"/>
              </a:rPr>
              <a:t>Các</a:t>
            </a:r>
            <a:r>
              <a:rPr lang="en-US" sz="3666" dirty="0">
                <a:solidFill>
                  <a:srgbClr val="000000"/>
                </a:solidFill>
                <a:latin typeface="Cambria" panose="02040503050406030204" pitchFamily="18" charset="0"/>
                <a:ea typeface="Cambria" panose="02040503050406030204" pitchFamily="18" charset="0"/>
              </a:rPr>
              <a:t> </a:t>
            </a:r>
            <a:r>
              <a:rPr lang="en-US" sz="3666" dirty="0" err="1">
                <a:solidFill>
                  <a:srgbClr val="000000"/>
                </a:solidFill>
                <a:latin typeface="Cambria" panose="02040503050406030204" pitchFamily="18" charset="0"/>
                <a:ea typeface="Cambria" panose="02040503050406030204" pitchFamily="18" charset="0"/>
              </a:rPr>
              <a:t>em</a:t>
            </a:r>
            <a:r>
              <a:rPr lang="en-US" sz="3666" dirty="0">
                <a:solidFill>
                  <a:srgbClr val="000000"/>
                </a:solidFill>
                <a:latin typeface="Cambria" panose="02040503050406030204" pitchFamily="18" charset="0"/>
                <a:ea typeface="Cambria" panose="02040503050406030204" pitchFamily="18" charset="0"/>
              </a:rPr>
              <a:t>” </a:t>
            </a:r>
            <a:r>
              <a:rPr lang="en-US" sz="3666" dirty="0" err="1">
                <a:solidFill>
                  <a:srgbClr val="000000"/>
                </a:solidFill>
                <a:latin typeface="Cambria" panose="02040503050406030204" pitchFamily="18" charset="0"/>
                <a:ea typeface="Cambria" panose="02040503050406030204" pitchFamily="18" charset="0"/>
              </a:rPr>
              <a:t>đến</a:t>
            </a:r>
            <a:r>
              <a:rPr lang="en-US" sz="3666" dirty="0">
                <a:solidFill>
                  <a:srgbClr val="000000"/>
                </a:solidFill>
                <a:latin typeface="Cambria" panose="02040503050406030204" pitchFamily="18" charset="0"/>
                <a:ea typeface="Cambria" panose="02040503050406030204" pitchFamily="18" charset="0"/>
              </a:rPr>
              <a:t> </a:t>
            </a:r>
            <a:r>
              <a:rPr lang="vi-VN" altLang="en-US" sz="4000" dirty="0" err="1">
                <a:latin typeface="Cambria" panose="02040503050406030204" pitchFamily="18" charset="0"/>
                <a:ea typeface="Cambria" panose="02040503050406030204" pitchFamily="18" charset="0"/>
                <a:cs typeface="Calibri" panose="020F0502020204030204" pitchFamily="34" charset="0"/>
              </a:rPr>
              <a:t>Việt</a:t>
            </a:r>
            <a:r>
              <a:rPr lang="vi-VN" altLang="en-US" sz="4000" dirty="0">
                <a:latin typeface="Cambria" panose="02040503050406030204" pitchFamily="18" charset="0"/>
                <a:ea typeface="Cambria" panose="02040503050406030204" pitchFamily="18" charset="0"/>
                <a:cs typeface="Calibri" panose="020F0502020204030204" pitchFamily="34" charset="0"/>
              </a:rPr>
              <a:t> Nam. [...]</a:t>
            </a:r>
            <a:endParaRPr lang="en-US" sz="3666" dirty="0">
              <a:solidFill>
                <a:srgbClr val="000000"/>
              </a:solidFill>
              <a:latin typeface="Cambria" panose="02040503050406030204" pitchFamily="18" charset="0"/>
              <a:ea typeface="Cambria" panose="02040503050406030204" pitchFamily="18" charset="0"/>
            </a:endParaRPr>
          </a:p>
        </p:txBody>
      </p:sp>
      <p:sp>
        <p:nvSpPr>
          <p:cNvPr id="13" name="Freeform 13">
            <a:extLst>
              <a:ext uri="{FF2B5EF4-FFF2-40B4-BE49-F238E27FC236}">
                <a16:creationId xmlns:a16="http://schemas.microsoft.com/office/drawing/2014/main" id="{AA5EB81F-FB0C-42F4-A4E5-1D00CF2D0544}"/>
              </a:ext>
            </a:extLst>
          </p:cNvPr>
          <p:cNvSpPr/>
          <p:nvPr/>
        </p:nvSpPr>
        <p:spPr>
          <a:xfrm>
            <a:off x="1113216" y="3718835"/>
            <a:ext cx="8409156" cy="1108363"/>
          </a:xfrm>
          <a:custGeom>
            <a:avLst/>
            <a:gdLst/>
            <a:ahLst/>
            <a:cxnLst/>
            <a:rect l="l" t="t" r="r" b="b"/>
            <a:pathLst>
              <a:path w="7315200" h="1662545">
                <a:moveTo>
                  <a:pt x="0" y="0"/>
                </a:moveTo>
                <a:lnTo>
                  <a:pt x="7315200" y="0"/>
                </a:lnTo>
                <a:lnTo>
                  <a:pt x="7315200" y="1662545"/>
                </a:lnTo>
                <a:lnTo>
                  <a:pt x="0" y="1662545"/>
                </a:lnTo>
                <a:lnTo>
                  <a:pt x="0" y="0"/>
                </a:lnTo>
                <a:close/>
              </a:path>
            </a:pathLst>
          </a:custGeom>
          <a:blipFill>
            <a:blip r:embed="rId6"/>
            <a:stretch>
              <a:fillRect/>
            </a:stretch>
          </a:blipFill>
        </p:spPr>
      </p:sp>
      <p:sp>
        <p:nvSpPr>
          <p:cNvPr id="14" name="TextBox 14">
            <a:extLst>
              <a:ext uri="{FF2B5EF4-FFF2-40B4-BE49-F238E27FC236}">
                <a16:creationId xmlns:a16="http://schemas.microsoft.com/office/drawing/2014/main" id="{D57EE032-A151-4DB3-A6C9-DC763D581BDC}"/>
              </a:ext>
            </a:extLst>
          </p:cNvPr>
          <p:cNvSpPr txBox="1"/>
          <p:nvPr/>
        </p:nvSpPr>
        <p:spPr>
          <a:xfrm>
            <a:off x="3191158" y="3965688"/>
            <a:ext cx="3571699" cy="614655"/>
          </a:xfrm>
          <a:prstGeom prst="rect">
            <a:avLst/>
          </a:prstGeom>
        </p:spPr>
        <p:txBody>
          <a:bodyPr lIns="0" tIns="0" rIns="0" bIns="0" rtlCol="0" anchor="t">
            <a:spAutoFit/>
          </a:bodyPr>
          <a:lstStyle/>
          <a:p>
            <a:pPr defTabSz="609630">
              <a:lnSpc>
                <a:spcPts val="5133"/>
              </a:lnSpc>
              <a:spcBef>
                <a:spcPct val="0"/>
              </a:spcBef>
            </a:pPr>
            <a:r>
              <a:rPr lang="en-US" sz="3666" dirty="0" err="1">
                <a:solidFill>
                  <a:srgbClr val="000000"/>
                </a:solidFill>
                <a:latin typeface="Cambria" panose="02040503050406030204" pitchFamily="18" charset="0"/>
                <a:ea typeface="Cambria" panose="02040503050406030204" pitchFamily="18" charset="0"/>
              </a:rPr>
              <a:t>Phần</a:t>
            </a:r>
            <a:r>
              <a:rPr lang="en-US" sz="3666" dirty="0">
                <a:solidFill>
                  <a:srgbClr val="000000"/>
                </a:solidFill>
                <a:latin typeface="Cambria" panose="02040503050406030204" pitchFamily="18" charset="0"/>
                <a:ea typeface="Cambria" panose="02040503050406030204" pitchFamily="18" charset="0"/>
              </a:rPr>
              <a:t> </a:t>
            </a:r>
            <a:r>
              <a:rPr lang="en-US" sz="3666" dirty="0" err="1">
                <a:solidFill>
                  <a:srgbClr val="000000"/>
                </a:solidFill>
                <a:latin typeface="Cambria" panose="02040503050406030204" pitchFamily="18" charset="0"/>
                <a:ea typeface="Cambria" panose="02040503050406030204" pitchFamily="18" charset="0"/>
              </a:rPr>
              <a:t>còn</a:t>
            </a:r>
            <a:r>
              <a:rPr lang="en-US" sz="3666" dirty="0">
                <a:solidFill>
                  <a:srgbClr val="000000"/>
                </a:solidFill>
                <a:latin typeface="Cambria" panose="02040503050406030204" pitchFamily="18" charset="0"/>
                <a:ea typeface="Cambria" panose="02040503050406030204" pitchFamily="18" charset="0"/>
              </a:rPr>
              <a:t> </a:t>
            </a:r>
            <a:r>
              <a:rPr lang="en-US" sz="3666" dirty="0" err="1">
                <a:solidFill>
                  <a:srgbClr val="000000"/>
                </a:solidFill>
                <a:latin typeface="Cambria" panose="02040503050406030204" pitchFamily="18" charset="0"/>
                <a:ea typeface="Cambria" panose="02040503050406030204" pitchFamily="18" charset="0"/>
              </a:rPr>
              <a:t>lại</a:t>
            </a:r>
            <a:endParaRPr lang="en-US" sz="3666" dirty="0">
              <a:solidFill>
                <a:srgbClr val="000000"/>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BE6AA5D1-DAC9-4088-831F-084C52500361}"/>
              </a:ext>
            </a:extLst>
          </p:cNvPr>
          <p:cNvPicPr>
            <a:picLocks noChangeAspect="1"/>
          </p:cNvPicPr>
          <p:nvPr/>
        </p:nvPicPr>
        <p:blipFill>
          <a:blip r:embed="rId7"/>
          <a:stretch>
            <a:fillRect/>
          </a:stretch>
        </p:blipFill>
        <p:spPr>
          <a:xfrm>
            <a:off x="1637616" y="254296"/>
            <a:ext cx="4877223" cy="1341236"/>
          </a:xfrm>
          <a:prstGeom prst="rect">
            <a:avLst/>
          </a:prstGeom>
        </p:spPr>
      </p:pic>
      <p:sp>
        <p:nvSpPr>
          <p:cNvPr id="16" name="TextBox 14">
            <a:extLst>
              <a:ext uri="{FF2B5EF4-FFF2-40B4-BE49-F238E27FC236}">
                <a16:creationId xmlns:a16="http://schemas.microsoft.com/office/drawing/2014/main" id="{BE009B72-4381-49C2-98A9-88CC6014CF62}"/>
              </a:ext>
            </a:extLst>
          </p:cNvPr>
          <p:cNvSpPr txBox="1"/>
          <p:nvPr/>
        </p:nvSpPr>
        <p:spPr>
          <a:xfrm>
            <a:off x="1746095" y="2115433"/>
            <a:ext cx="3571699" cy="614655"/>
          </a:xfrm>
          <a:prstGeom prst="rect">
            <a:avLst/>
          </a:prstGeom>
        </p:spPr>
        <p:txBody>
          <a:bodyPr lIns="0" tIns="0" rIns="0" bIns="0" rtlCol="0" anchor="t">
            <a:spAutoFit/>
          </a:bodyPr>
          <a:lstStyle/>
          <a:p>
            <a:pPr defTabSz="609630">
              <a:lnSpc>
                <a:spcPts val="5133"/>
              </a:lnSpc>
              <a:spcBef>
                <a:spcPct val="0"/>
              </a:spcBef>
            </a:pPr>
            <a:r>
              <a:rPr lang="en-US" sz="3666" dirty="0">
                <a:solidFill>
                  <a:schemeClr val="bg1"/>
                </a:solidFill>
                <a:latin typeface="Cambria" panose="02040503050406030204" pitchFamily="18" charset="0"/>
                <a:ea typeface="Cambria" panose="02040503050406030204" pitchFamily="18" charset="0"/>
              </a:rPr>
              <a:t>1</a:t>
            </a:r>
          </a:p>
        </p:txBody>
      </p:sp>
      <p:sp>
        <p:nvSpPr>
          <p:cNvPr id="19" name="TextBox 14">
            <a:extLst>
              <a:ext uri="{FF2B5EF4-FFF2-40B4-BE49-F238E27FC236}">
                <a16:creationId xmlns:a16="http://schemas.microsoft.com/office/drawing/2014/main" id="{434C1212-16FB-423C-9222-C32D26DB0CB6}"/>
              </a:ext>
            </a:extLst>
          </p:cNvPr>
          <p:cNvSpPr txBox="1"/>
          <p:nvPr/>
        </p:nvSpPr>
        <p:spPr>
          <a:xfrm>
            <a:off x="1861709" y="3965687"/>
            <a:ext cx="3571699" cy="614655"/>
          </a:xfrm>
          <a:prstGeom prst="rect">
            <a:avLst/>
          </a:prstGeom>
        </p:spPr>
        <p:txBody>
          <a:bodyPr lIns="0" tIns="0" rIns="0" bIns="0" rtlCol="0" anchor="t">
            <a:spAutoFit/>
          </a:bodyPr>
          <a:lstStyle/>
          <a:p>
            <a:pPr defTabSz="609630">
              <a:lnSpc>
                <a:spcPts val="5133"/>
              </a:lnSpc>
              <a:spcBef>
                <a:spcPct val="0"/>
              </a:spcBef>
            </a:pPr>
            <a:r>
              <a:rPr lang="en-US" sz="3666" dirty="0">
                <a:solidFill>
                  <a:schemeClr val="bg1"/>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35949640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12" name="Picture 11">
            <a:extLst>
              <a:ext uri="{FF2B5EF4-FFF2-40B4-BE49-F238E27FC236}">
                <a16:creationId xmlns:a16="http://schemas.microsoft.com/office/drawing/2014/main" id="{4904DE10-9C29-430E-8F0A-10C9C4E5DC06}"/>
              </a:ext>
            </a:extLst>
          </p:cNvPr>
          <p:cNvPicPr>
            <a:picLocks noChangeAspect="1"/>
          </p:cNvPicPr>
          <p:nvPr/>
        </p:nvPicPr>
        <p:blipFill>
          <a:blip r:embed="rId7"/>
          <a:stretch>
            <a:fillRect/>
          </a:stretch>
        </p:blipFill>
        <p:spPr>
          <a:xfrm>
            <a:off x="2850121" y="1751956"/>
            <a:ext cx="6151397" cy="3188484"/>
          </a:xfrm>
          <a:prstGeom prst="rect">
            <a:avLst/>
          </a:prstGeom>
        </p:spPr>
      </p:pic>
    </p:spTree>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9291" y="1121786"/>
            <a:ext cx="11922709" cy="1219821"/>
            <a:chOff x="175307" y="1014864"/>
            <a:chExt cx="11886569" cy="809967"/>
          </a:xfrm>
        </p:grpSpPr>
        <p:sp>
          <p:nvSpPr>
            <p:cNvPr id="7" name="Rectangle 6"/>
            <p:cNvSpPr/>
            <p:nvPr/>
          </p:nvSpPr>
          <p:spPr>
            <a:xfrm>
              <a:off x="871604" y="1014864"/>
              <a:ext cx="11190272" cy="809967"/>
            </a:xfrm>
            <a:prstGeom prst="rect">
              <a:avLst/>
            </a:prstGeom>
          </p:spPr>
          <p:txBody>
            <a:bodyPr wrap="square">
              <a:spAutoFit/>
            </a:bodyPr>
            <a:lstStyle/>
            <a:p>
              <a:pPr marL="0" marR="0" algn="just">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Câu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thư</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Hồ</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thấy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ngày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khai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trường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tháng</a:t>
              </a:r>
              <a:r>
                <a:rPr lang="en-US" sz="3200" b="1" dirty="0">
                  <a:effectLst/>
                  <a:latin typeface="Cambria" panose="02040503050406030204" pitchFamily="18" charset="0"/>
                  <a:ea typeface="Cambria" panose="02040503050406030204" pitchFamily="18" charset="0"/>
                </a:rPr>
                <a:t> 9 </a:t>
              </a:r>
              <a:r>
                <a:rPr lang="en-US" sz="3200" b="1" dirty="0" err="1">
                  <a:effectLst/>
                  <a:latin typeface="Cambria" panose="02040503050406030204" pitchFamily="18" charset="0"/>
                  <a:ea typeface="Cambria" panose="02040503050406030204" pitchFamily="18" charset="0"/>
                </a:rPr>
                <a:t>năm</a:t>
              </a:r>
              <a:r>
                <a:rPr lang="en-US" sz="3200" b="1" dirty="0">
                  <a:effectLst/>
                  <a:latin typeface="Cambria" panose="02040503050406030204" pitchFamily="18" charset="0"/>
                  <a:ea typeface="Cambria" panose="02040503050406030204" pitchFamily="18" charset="0"/>
                </a:rPr>
                <a:t> 1945 </a:t>
              </a:r>
              <a:r>
                <a:rPr lang="en-US" sz="3200" b="1" dirty="0" err="1">
                  <a:effectLst/>
                  <a:latin typeface="Cambria" panose="02040503050406030204" pitchFamily="18" charset="0"/>
                  <a:ea typeface="Cambria" panose="02040503050406030204" pitchFamily="18" charset="0"/>
                </a:rPr>
                <a:t>rất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đặc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biệt</a:t>
              </a:r>
              <a:r>
                <a:rPr lang="en-US" sz="3200" b="1" dirty="0">
                  <a:effectLst/>
                  <a:latin typeface="Cambria" panose="02040503050406030204" pitchFamily="18" charset="0"/>
                  <a:ea typeface="Cambria" panose="02040503050406030204" pitchFamily="18" charset="0"/>
                </a:rPr>
                <a:t>?</a:t>
              </a:r>
            </a:p>
          </p:txBody>
        </p:sp>
        <p:sp>
          <p:nvSpPr>
            <p:cNvPr id="8" name="Oval 7"/>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1</a:t>
              </a:r>
            </a:p>
          </p:txBody>
        </p:sp>
      </p:grpSp>
      <p:sp>
        <p:nvSpPr>
          <p:cNvPr id="15" name="Text Box 3">
            <a:extLst>
              <a:ext uri="{FF2B5EF4-FFF2-40B4-BE49-F238E27FC236}">
                <a16:creationId xmlns:a16="http://schemas.microsoft.com/office/drawing/2014/main" id="{9F91CA37-73A1-4A19-B0E1-C7F38EF2BF05}"/>
              </a:ext>
            </a:extLst>
          </p:cNvPr>
          <p:cNvSpPr txBox="1">
            <a:spLocks noChangeArrowheads="1"/>
          </p:cNvSpPr>
          <p:nvPr/>
        </p:nvSpPr>
        <p:spPr bwMode="auto">
          <a:xfrm>
            <a:off x="548832" y="2896106"/>
            <a:ext cx="111859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Bác Hồ đã viết trong thư “Ngày hôm nay là ngày khai trường đầu tiên ở nước Việt Nam Dân chủ Cộng hòa”. Bác muốn HS cả nước cảm nhận được ý nghĩa của ngày khai trường đầu tiên sau khi nước ta giành được độc lập sau 80 năm bị thực dân Pháp đô hộ. Từ ngày khai trường này, các em HS bắt đầu được hưởng một nền giáo dục hoàn toàn Việt Nam. </a:t>
            </a:r>
            <a:endParaRPr lang="en-US" alt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293013" y="2877214"/>
            <a:ext cx="11384635" cy="303372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pic>
        <p:nvPicPr>
          <p:cNvPr id="2" name="Picture 1">
            <a:extLst>
              <a:ext uri="{FF2B5EF4-FFF2-40B4-BE49-F238E27FC236}">
                <a16:creationId xmlns:a16="http://schemas.microsoft.com/office/drawing/2014/main" id="{62C03AA9-E702-39A5-BD82-FF586122C168}"/>
              </a:ext>
            </a:extLst>
          </p:cNvPr>
          <p:cNvPicPr>
            <a:picLocks noChangeAspect="1"/>
          </p:cNvPicPr>
          <p:nvPr/>
        </p:nvPicPr>
        <p:blipFill>
          <a:blip r:embed="rId2"/>
          <a:stretch>
            <a:fillRect/>
          </a:stretch>
        </p:blipFill>
        <p:spPr>
          <a:xfrm>
            <a:off x="3612953" y="133210"/>
            <a:ext cx="5401524" cy="713294"/>
          </a:xfrm>
          <a:prstGeom prst="rect">
            <a:avLst/>
          </a:prstGeom>
        </p:spPr>
      </p:pic>
      <p:sp>
        <p:nvSpPr>
          <p:cNvPr id="3" name="Rectangles 9"/>
          <p:cNvSpPr/>
          <p:nvPr/>
        </p:nvSpPr>
        <p:spPr>
          <a:xfrm>
            <a:off x="5522825" y="2945031"/>
            <a:ext cx="6070461" cy="51689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9">
            <a:extLst>
              <a:ext uri="{FF2B5EF4-FFF2-40B4-BE49-F238E27FC236}">
                <a16:creationId xmlns:a16="http://schemas.microsoft.com/office/drawing/2014/main" id="{6E2CD3BA-9446-CD65-D3E9-F53D391D0061}"/>
              </a:ext>
            </a:extLst>
          </p:cNvPr>
          <p:cNvSpPr/>
          <p:nvPr/>
        </p:nvSpPr>
        <p:spPr>
          <a:xfrm>
            <a:off x="656911" y="3402231"/>
            <a:ext cx="8008118" cy="51689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828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3" grpId="0" bldLvl="0" animBg="1"/>
      <p:bldP spid="3" grpId="1" animBg="1"/>
      <p:bldP spid="9" grpId="0" bldLvl="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algn="just">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Chi </a:t>
              </a:r>
              <a:r>
                <a:rPr lang="en-US" sz="3200" b="1" dirty="0" err="1">
                  <a:effectLst/>
                  <a:latin typeface="Cambria" panose="02040503050406030204" pitchFamily="18" charset="0"/>
                  <a:ea typeface="Cambria" panose="02040503050406030204" pitchFamily="18" charset="0"/>
                </a:rPr>
                <a:t>tiết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bức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thư</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thấy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vui</a:t>
              </a:r>
              <a:r>
                <a:rPr lang="en-US" sz="3200" b="1" dirty="0">
                  <a:effectLst/>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niềm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vui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học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sinh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ngày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khai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trường</a:t>
              </a:r>
              <a:r>
                <a:rPr lang="en-US" sz="3200" b="1" dirty="0">
                  <a:effectLst/>
                  <a:latin typeface="Cambria" panose="02040503050406030204" pitchFamily="18" charset="0"/>
                  <a:ea typeface="Cambria" panose="02040503050406030204" pitchFamily="18" charset="0"/>
                </a:rPr>
                <a:t>?</a:t>
              </a: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dirty="0">
                  <a:solidFill>
                    <a:srgbClr val="4CB9D0"/>
                  </a:solidFill>
                  <a:latin typeface="iCiel Pony" panose="02000000000000000000" pitchFamily="2" charset="0"/>
                </a:rPr>
                <a:t>2</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01228"/>
            <a:ext cx="111775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Bác viết thư gửi các HS nhân ngày khai trường. Bác tưởng tượng thấy cảnh nhộn nhịp tưng bừng của ngày tựu trường. Bác hình dung thấy các em hết thảy đều vui vẻ. Bác chúc các em có một năm học đầy vui vẻ, đầy kết quả tốt đẹp. </a:t>
            </a:r>
            <a:endParaRPr lang="en-US" alt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856018"/>
            <a:ext cx="11476265" cy="2939925"/>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2"/>
          <a:stretch>
            <a:fillRect/>
          </a:stretch>
        </p:blipFill>
        <p:spPr>
          <a:xfrm>
            <a:off x="3612953" y="133210"/>
            <a:ext cx="5401524" cy="713294"/>
          </a:xfrm>
          <a:prstGeom prst="rect">
            <a:avLst/>
          </a:prstGeom>
        </p:spPr>
      </p:pic>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Bác nhắc học sinh nhớ đến ai, nghĩ đến điều gì trong giờ phút hạnh phúc của ngày tựu trường?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3</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nhớ đến công ơn biết bao đồng bào đã chiến đấu, hi sinh để giành lại độc lập, tự do cho dân tộc, đất nước: </a:t>
            </a:r>
            <a:r>
              <a:rPr lang="vi-VN" altLang="en-US" dirty="0">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a:t>
            </a:r>
          </a:p>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nghĩ đến trách nhiệm của người HS: </a:t>
            </a:r>
            <a:r>
              <a:rPr lang="vi-VN" altLang="en-US" dirty="0">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a:t>
            </a:r>
          </a:p>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nghĩ đến nhiệm vụ của toàn dân, đó là công cuộc xây dựng lại cơ đồ mà tổ tiên đã để lại: </a:t>
            </a:r>
            <a:r>
              <a:rPr lang="vi-VN" altLang="en-US" dirty="0">
                <a:latin typeface="Cambria" panose="02040503050406030204" pitchFamily="18" charset="0"/>
                <a:ea typeface="Cambria" panose="02040503050406030204" pitchFamily="18" charset="0"/>
                <a:cs typeface="Calibri" panose="020F0502020204030204" pitchFamily="34" charset="0"/>
              </a:rPr>
              <a:t>Sau 80 năm giời nô lệ làm cho nước nhà bị yếu hèn … làm sao cho chúng ta theo kịp các nước khác trên hoàn cầu</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16" name="Rounded Rectangle 15"/>
          <p:cNvSpPr/>
          <p:nvPr/>
        </p:nvSpPr>
        <p:spPr>
          <a:xfrm>
            <a:off x="367170" y="2827543"/>
            <a:ext cx="11476265" cy="3725657"/>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2"/>
          <a:stretch>
            <a:fillRect/>
          </a:stretch>
        </p:blipFill>
        <p:spPr>
          <a:xfrm>
            <a:off x="3612953" y="133210"/>
            <a:ext cx="5401524" cy="713294"/>
          </a:xfrm>
          <a:prstGeom prst="rect">
            <a:avLst/>
          </a:prstGeom>
        </p:spPr>
      </p:pic>
    </p:spTree>
    <p:extLst>
      <p:ext uri="{BB962C8B-B14F-4D97-AF65-F5344CB8AC3E}">
        <p14:creationId xmlns:p14="http://schemas.microsoft.com/office/powerpoint/2010/main" val="2361468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ef6b7c9486052b6069210c143670dcb"/>
          <p:cNvPicPr>
            <a:picLocks noChangeAspect="1"/>
          </p:cNvPicPr>
          <p:nvPr/>
        </p:nvPicPr>
        <p:blipFill>
          <a:blip r:embed="rId2" cstate="screen">
            <a:extLst>
              <a:ext uri="{28A0092B-C50C-407E-A947-70E740481C1C}">
                <a14:useLocalDpi xmlns:a14="http://schemas.microsoft.com/office/drawing/2010/main"/>
              </a:ext>
            </a:extLst>
          </a:blip>
          <a:srcRect t="-4082"/>
          <a:stretch>
            <a:fillRect/>
          </a:stretch>
        </p:blipFill>
        <p:spPr>
          <a:xfrm>
            <a:off x="10332720" y="4836160"/>
            <a:ext cx="1684020" cy="1878330"/>
          </a:xfrm>
          <a:prstGeom prst="rect">
            <a:avLst/>
          </a:prstGeom>
        </p:spPr>
      </p:pic>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36" name="图片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6082" y="1935909"/>
            <a:ext cx="340398" cy="340398"/>
          </a:xfrm>
          <a:prstGeom prst="rect">
            <a:avLst/>
          </a:prstGeom>
        </p:spPr>
      </p:pic>
      <p:pic>
        <p:nvPicPr>
          <p:cNvPr id="37" name="图片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47362" y="3068266"/>
            <a:ext cx="294678" cy="294678"/>
          </a:xfrm>
          <a:prstGeom prst="rect">
            <a:avLst/>
          </a:prstGeom>
        </p:spPr>
      </p:pic>
      <p:pic>
        <p:nvPicPr>
          <p:cNvPr id="40" name="图片 8" descr="4ef6b7c9486052b6069210c143670dcb"/>
          <p:cNvPicPr>
            <a:picLocks noChangeAspect="1"/>
          </p:cNvPicPr>
          <p:nvPr/>
        </p:nvPicPr>
        <p:blipFill rotWithShape="1">
          <a:blip r:embed="rId5"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sp>
        <p:nvSpPr>
          <p:cNvPr id="42" name="Freeform 5"/>
          <p:cNvSpPr/>
          <p:nvPr/>
        </p:nvSpPr>
        <p:spPr bwMode="auto">
          <a:xfrm rot="5400000">
            <a:off x="2638059" y="-1193713"/>
            <a:ext cx="4146148" cy="903991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5" name="Picture 4"/>
          <p:cNvPicPr>
            <a:picLocks noChangeAspect="1"/>
          </p:cNvPicPr>
          <p:nvPr/>
        </p:nvPicPr>
        <p:blipFill>
          <a:blip r:embed="rId6"/>
          <a:stretch>
            <a:fillRect/>
          </a:stretch>
        </p:blipFill>
        <p:spPr>
          <a:xfrm>
            <a:off x="3099542" y="308206"/>
            <a:ext cx="6322100" cy="944962"/>
          </a:xfrm>
          <a:prstGeom prst="rect">
            <a:avLst/>
          </a:prstGeom>
        </p:spPr>
      </p:pic>
      <p:pic>
        <p:nvPicPr>
          <p:cNvPr id="2" name="Picture 1">
            <a:extLst>
              <a:ext uri="{FF2B5EF4-FFF2-40B4-BE49-F238E27FC236}">
                <a16:creationId xmlns:a16="http://schemas.microsoft.com/office/drawing/2014/main" id="{F64AAF00-6F70-479E-3031-71C3A1B12C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098473" y="4113708"/>
            <a:ext cx="4116448" cy="2789678"/>
          </a:xfrm>
          <a:prstGeom prst="rect">
            <a:avLst/>
          </a:prstGeom>
        </p:spPr>
      </p:pic>
      <p:sp>
        <p:nvSpPr>
          <p:cNvPr id="3" name="TextBox 2">
            <a:extLst>
              <a:ext uri="{FF2B5EF4-FFF2-40B4-BE49-F238E27FC236}">
                <a16:creationId xmlns:a16="http://schemas.microsoft.com/office/drawing/2014/main" id="{4DF3310C-7662-947D-49B3-4E7F62FD6487}"/>
              </a:ext>
            </a:extLst>
          </p:cNvPr>
          <p:cNvSpPr txBox="1"/>
          <p:nvPr/>
        </p:nvSpPr>
        <p:spPr>
          <a:xfrm>
            <a:off x="1393370" y="1839685"/>
            <a:ext cx="6749143"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Bài đọc là bức thư Bác Hồ gửi học sinh</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nhân ngày khai giảng đầu tiên sau khi nước ta giành được độc lập. Bác Hồ khuyên học sinh cần cố gắng học tập, rèn luyện để kế tục sự nghiệp</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của cha ông, xây dựng nước Việt Nam</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văn minh, giàu đẹp.</a:t>
            </a:r>
          </a:p>
        </p:txBody>
      </p:sp>
    </p:spTree>
    <p:extLst>
      <p:ext uri="{BB962C8B-B14F-4D97-AF65-F5344CB8AC3E}">
        <p14:creationId xmlns:p14="http://schemas.microsoft.com/office/powerpoint/2010/main" val="2359587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descr="A green and red text on a black background&#10;&#10;Description automatically generated">
            <a:extLst>
              <a:ext uri="{FF2B5EF4-FFF2-40B4-BE49-F238E27FC236}">
                <a16:creationId xmlns:a16="http://schemas.microsoft.com/office/drawing/2014/main" id="{AC125907-F927-4D1F-E842-B0546E03BF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457" y="728052"/>
            <a:ext cx="5991809" cy="4823914"/>
          </a:xfrm>
          <a:prstGeom prst="rect">
            <a:avLst/>
          </a:prstGeom>
        </p:spPr>
      </p:pic>
    </p:spTree>
    <p:extLst>
      <p:ext uri="{BB962C8B-B14F-4D97-AF65-F5344CB8AC3E}">
        <p14:creationId xmlns:p14="http://schemas.microsoft.com/office/powerpoint/2010/main" val="7325661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F712959-0042-4EA6-986B-BF4B43A4EF36}"/>
              </a:ext>
            </a:extLst>
          </p:cNvPr>
          <p:cNvPicPr>
            <a:picLocks noChangeAspect="1"/>
          </p:cNvPicPr>
          <p:nvPr/>
        </p:nvPicPr>
        <p:blipFill rotWithShape="1">
          <a:blip r:embed="rId4">
            <a:extLst>
              <a:ext uri="{28A0092B-C50C-407E-A947-70E740481C1C}">
                <a14:useLocalDpi xmlns:a14="http://schemas.microsoft.com/office/drawing/2010/main" val="0"/>
              </a:ext>
            </a:extLst>
          </a:blip>
          <a:srcRect t="62687" b="6441"/>
          <a:stretch/>
        </p:blipFill>
        <p:spPr>
          <a:xfrm>
            <a:off x="0" y="2244697"/>
            <a:ext cx="12192000" cy="4613303"/>
          </a:xfrm>
          <a:prstGeom prst="rect">
            <a:avLst/>
          </a:prstGeom>
        </p:spPr>
      </p:pic>
      <p:pic>
        <p:nvPicPr>
          <p:cNvPr id="10" name="图片 9">
            <a:extLst>
              <a:ext uri="{FF2B5EF4-FFF2-40B4-BE49-F238E27FC236}">
                <a16:creationId xmlns:a16="http://schemas.microsoft.com/office/drawing/2014/main" id="{D02DE68C-2BC2-494F-B66A-30EB54DA1B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421207"/>
            <a:ext cx="12191999" cy="2436794"/>
          </a:xfrm>
          <a:prstGeom prst="rect">
            <a:avLst/>
          </a:prstGeom>
        </p:spPr>
      </p:pic>
      <p:pic>
        <p:nvPicPr>
          <p:cNvPr id="12" name="图片 11">
            <a:extLst>
              <a:ext uri="{FF2B5EF4-FFF2-40B4-BE49-F238E27FC236}">
                <a16:creationId xmlns:a16="http://schemas.microsoft.com/office/drawing/2014/main" id="{3DEBC58D-428B-4410-8FD0-664EC3318D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 y="0"/>
            <a:ext cx="5509153" cy="5004881"/>
          </a:xfrm>
          <a:prstGeom prst="rect">
            <a:avLst/>
          </a:prstGeom>
        </p:spPr>
      </p:pic>
      <p:pic>
        <p:nvPicPr>
          <p:cNvPr id="18" name="图片 17">
            <a:extLst>
              <a:ext uri="{FF2B5EF4-FFF2-40B4-BE49-F238E27FC236}">
                <a16:creationId xmlns:a16="http://schemas.microsoft.com/office/drawing/2014/main" id="{5C431DA5-D39D-4696-A8D4-487596687793}"/>
              </a:ext>
            </a:extLst>
          </p:cNvPr>
          <p:cNvPicPr>
            <a:picLocks noChangeAspect="1"/>
          </p:cNvPicPr>
          <p:nvPr/>
        </p:nvPicPr>
        <p:blipFill rotWithShape="1">
          <a:blip r:embed="rId7">
            <a:extLst>
              <a:ext uri="{28A0092B-C50C-407E-A947-70E740481C1C}">
                <a14:useLocalDpi xmlns:a14="http://schemas.microsoft.com/office/drawing/2010/main" val="0"/>
              </a:ext>
            </a:extLst>
          </a:blip>
          <a:srcRect t="44946" r="61759" b="8905"/>
          <a:stretch/>
        </p:blipFill>
        <p:spPr>
          <a:xfrm>
            <a:off x="8308978" y="306449"/>
            <a:ext cx="3883021" cy="5821843"/>
          </a:xfrm>
          <a:prstGeom prst="rect">
            <a:avLst/>
          </a:prstGeom>
        </p:spPr>
      </p:pic>
      <p:pic>
        <p:nvPicPr>
          <p:cNvPr id="22" name="图片 21">
            <a:extLst>
              <a:ext uri="{FF2B5EF4-FFF2-40B4-BE49-F238E27FC236}">
                <a16:creationId xmlns:a16="http://schemas.microsoft.com/office/drawing/2014/main" id="{3D3C0BE6-3D78-4592-A72F-6A0200DF9B24}"/>
              </a:ext>
            </a:extLst>
          </p:cNvPr>
          <p:cNvPicPr>
            <a:picLocks noChangeAspect="1"/>
          </p:cNvPicPr>
          <p:nvPr/>
        </p:nvPicPr>
        <p:blipFill rotWithShape="1">
          <a:blip r:embed="rId8">
            <a:extLst>
              <a:ext uri="{28A0092B-C50C-407E-A947-70E740481C1C}">
                <a14:useLocalDpi xmlns:a14="http://schemas.microsoft.com/office/drawing/2010/main" val="0"/>
              </a:ext>
            </a:extLst>
          </a:blip>
          <a:srcRect l="54131" t="41498" b="43403"/>
          <a:stretch/>
        </p:blipFill>
        <p:spPr>
          <a:xfrm>
            <a:off x="9344070" y="646692"/>
            <a:ext cx="3580770" cy="1768111"/>
          </a:xfrm>
          <a:prstGeom prst="rect">
            <a:avLst/>
          </a:prstGeom>
        </p:spPr>
      </p:pic>
      <p:sp>
        <p:nvSpPr>
          <p:cNvPr id="13" name="矩形: 圆角 12">
            <a:extLst>
              <a:ext uri="{FF2B5EF4-FFF2-40B4-BE49-F238E27FC236}">
                <a16:creationId xmlns:a16="http://schemas.microsoft.com/office/drawing/2014/main" id="{8954B49A-3A9D-4CD4-A153-0BADAB8DF30D}"/>
              </a:ext>
            </a:extLst>
          </p:cNvPr>
          <p:cNvSpPr/>
          <p:nvPr/>
        </p:nvSpPr>
        <p:spPr>
          <a:xfrm>
            <a:off x="449179" y="306449"/>
            <a:ext cx="11341768" cy="6064650"/>
          </a:xfrm>
          <a:prstGeom prst="roundRect">
            <a:avLst>
              <a:gd name="adj" fmla="val 16763"/>
            </a:avLst>
          </a:prstGeom>
          <a:solidFill>
            <a:schemeClr val="bg1"/>
          </a:solidFill>
          <a:ln w="38100">
            <a:solidFill>
              <a:srgbClr val="EC8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10">
            <a:extLst>
              <a:ext uri="{FF2B5EF4-FFF2-40B4-BE49-F238E27FC236}">
                <a16:creationId xmlns:a16="http://schemas.microsoft.com/office/drawing/2014/main" id="{861E76E6-BF4A-478C-9A0F-1C22EAC9911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129" y="88678"/>
            <a:ext cx="2527678" cy="2469731"/>
          </a:xfrm>
          <a:prstGeom prst="rect">
            <a:avLst/>
          </a:prstGeom>
        </p:spPr>
      </p:pic>
      <p:pic>
        <p:nvPicPr>
          <p:cNvPr id="38" name="图片 37">
            <a:extLst>
              <a:ext uri="{FF2B5EF4-FFF2-40B4-BE49-F238E27FC236}">
                <a16:creationId xmlns:a16="http://schemas.microsoft.com/office/drawing/2014/main" id="{13F4D0B7-7CD1-4605-8B2A-32B9EA115F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946435">
            <a:off x="10096509" y="-219630"/>
            <a:ext cx="3580770" cy="1768111"/>
          </a:xfrm>
          <a:prstGeom prst="rect">
            <a:avLst/>
          </a:prstGeom>
        </p:spPr>
      </p:pic>
      <p:pic>
        <p:nvPicPr>
          <p:cNvPr id="40" name="图片 39">
            <a:extLst>
              <a:ext uri="{FF2B5EF4-FFF2-40B4-BE49-F238E27FC236}">
                <a16:creationId xmlns:a16="http://schemas.microsoft.com/office/drawing/2014/main" id="{E71F7531-AFB7-4F2E-8ED7-DBA6BA207F5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45126" y="-938984"/>
            <a:ext cx="2527678" cy="2469731"/>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6105" y="1450510"/>
            <a:ext cx="3240789" cy="5113366"/>
          </a:xfrm>
          <a:prstGeom prst="rect">
            <a:avLst/>
          </a:prstGeom>
        </p:spPr>
      </p:pic>
      <p:sp>
        <p:nvSpPr>
          <p:cNvPr id="4" name="TextBox 3"/>
          <p:cNvSpPr txBox="1"/>
          <p:nvPr/>
        </p:nvSpPr>
        <p:spPr>
          <a:xfrm>
            <a:off x="1382485" y="2008718"/>
            <a:ext cx="7620000" cy="2308324"/>
          </a:xfrm>
          <a:prstGeom prst="rect">
            <a:avLst/>
          </a:prstGeom>
          <a:noFill/>
        </p:spPr>
        <p:txBody>
          <a:bodyPr wrap="square" rtlCol="0">
            <a:spAutoFit/>
          </a:bodyPr>
          <a:lstStyle/>
          <a:p>
            <a:pPr lvl="0" algn="ctr">
              <a:defRPr/>
            </a:pPr>
            <a:r>
              <a:rPr lang="en-US" sz="4800" dirty="0">
                <a:solidFill>
                  <a:srgbClr val="E7E6E6">
                    <a:lumMod val="25000"/>
                  </a:srgbClr>
                </a:solidFill>
                <a:latin typeface="Cambria" panose="02040503050406030204" pitchFamily="18" charset="0"/>
                <a:ea typeface="Cambria" panose="02040503050406030204" pitchFamily="18" charset="0"/>
              </a:rPr>
              <a:t>N</a:t>
            </a:r>
            <a:r>
              <a:rPr lang="vi-VN" sz="4800" dirty="0">
                <a:solidFill>
                  <a:srgbClr val="E7E6E6">
                    <a:lumMod val="25000"/>
                  </a:srgbClr>
                </a:solidFill>
                <a:latin typeface="Cambria" panose="02040503050406030204" pitchFamily="18" charset="0"/>
                <a:ea typeface="Cambria" panose="02040503050406030204" pitchFamily="18" charset="0"/>
              </a:rPr>
              <a:t>êu cảm xúc của mình sau khi học xong bài “</a:t>
            </a:r>
            <a:r>
              <a:rPr lang="vi-VN" sz="4800" b="1" dirty="0">
                <a:solidFill>
                  <a:srgbClr val="E7E6E6">
                    <a:lumMod val="25000"/>
                  </a:srgbClr>
                </a:solidFill>
                <a:latin typeface="Cambria" panose="02040503050406030204" pitchFamily="18" charset="0"/>
                <a:ea typeface="Cambria" panose="02040503050406030204" pitchFamily="18" charset="0"/>
              </a:rPr>
              <a:t>Thư gửi các Học sinh</a:t>
            </a:r>
            <a:r>
              <a:rPr lang="vi-VN" sz="4800" dirty="0">
                <a:solidFill>
                  <a:srgbClr val="E7E6E6">
                    <a:lumMod val="25000"/>
                  </a:srgbClr>
                </a:solidFill>
                <a:latin typeface="Cambria" panose="02040503050406030204" pitchFamily="18" charset="0"/>
                <a:ea typeface="Cambria" panose="02040503050406030204" pitchFamily="18" charset="0"/>
              </a:rPr>
              <a:t>”</a:t>
            </a:r>
            <a:endParaRPr kumimoji="0" lang="en-US" sz="4800" b="0" i="0" u="none" strike="noStrike" kern="1200" cap="none" spc="0" normalizeH="0" baseline="0" noProof="0" dirty="0">
              <a:ln>
                <a:noFill/>
              </a:ln>
              <a:solidFill>
                <a:srgbClr val="E7E6E6">
                  <a:lumMod val="25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311874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512</Words>
  <Application>Microsoft Office PowerPoint</Application>
  <PresentationFormat>Widescreen</PresentationFormat>
  <Paragraphs>20</Paragraphs>
  <Slides>9</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等线</vt:lpstr>
      <vt:lpstr>等线 Light</vt:lpstr>
      <vt:lpstr>微软雅黑</vt:lpstr>
      <vt:lpstr>Arial</vt:lpstr>
      <vt:lpstr>Calibri</vt:lpstr>
      <vt:lpstr>Calibri Light</vt:lpstr>
      <vt:lpstr>Cambria</vt:lpstr>
      <vt:lpstr>iCiel Pony</vt:lpstr>
      <vt:lpstr>1_Office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Chinh</dc:creator>
  <cp:lastModifiedBy>PC</cp:lastModifiedBy>
  <cp:revision>88</cp:revision>
  <dcterms:created xsi:type="dcterms:W3CDTF">2022-03-12T06:00:56Z</dcterms:created>
  <dcterms:modified xsi:type="dcterms:W3CDTF">2025-11-14T01:19:00Z</dcterms:modified>
</cp:coreProperties>
</file>