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14"/>
  </p:notesMasterIdLst>
  <p:sldIdLst>
    <p:sldId id="352" r:id="rId3"/>
    <p:sldId id="353" r:id="rId4"/>
    <p:sldId id="355" r:id="rId5"/>
    <p:sldId id="375" r:id="rId6"/>
    <p:sldId id="411" r:id="rId7"/>
    <p:sldId id="359" r:id="rId8"/>
    <p:sldId id="360" r:id="rId9"/>
    <p:sldId id="386" r:id="rId10"/>
    <p:sldId id="391" r:id="rId11"/>
    <p:sldId id="361" r:id="rId12"/>
    <p:sldId id="412" r:id="rId13"/>
  </p:sldIdLst>
  <p:sldSz cx="6858000" cy="5143500"/>
  <p:notesSz cx="6858000" cy="9144000"/>
  <p:embeddedFontLst>
    <p:embeddedFont>
      <p:font typeface="Kalam" panose="020B0604020202020204" charset="0"/>
      <p:regular r:id="rId15"/>
      <p:bold r:id="rId16"/>
    </p:embeddedFont>
    <p:embeddedFont>
      <p:font typeface="Montserrat" panose="00000500000000000000" pitchFamily="2" charset="0"/>
      <p:regular r:id="rId17"/>
      <p:bold r:id="rId18"/>
      <p:italic r:id="rId19"/>
      <p:boldItalic r:id="rId20"/>
    </p:embeddedFont>
    <p:embeddedFont>
      <p:font typeface="UTM Avo" panose="02040603050506020204" pitchFamily="18" charset="0"/>
      <p:regular r:id="rId21"/>
      <p:bold r:id="rId22"/>
      <p:italic r:id="rId23"/>
      <p:boldItalic r:id="rId24"/>
    </p:embeddedFont>
    <p:embeddedFont>
      <p:font typeface="UTM Cookies" panose="02040603050506020204" pitchFamily="18" charset="0"/>
      <p:regular r:id="rId25"/>
    </p:embeddedFont>
  </p:embeddedFontLst>
  <p:custDataLst>
    <p:tags r:id="rId2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426"/>
    <a:srgbClr val="FFAB40"/>
    <a:srgbClr val="FFFFFF"/>
    <a:srgbClr val="FF0090"/>
    <a:srgbClr val="AEE2FA"/>
    <a:srgbClr val="07A7AF"/>
    <a:srgbClr val="F6D5A8"/>
    <a:srgbClr val="F45A21"/>
    <a:srgbClr val="DBE9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41" autoAdjust="0"/>
    <p:restoredTop sz="92818" autoAdjust="0"/>
  </p:normalViewPr>
  <p:slideViewPr>
    <p:cSldViewPr snapToGrid="0">
      <p:cViewPr varScale="1">
        <p:scale>
          <a:sx n="105" d="100"/>
          <a:sy n="105" d="100"/>
        </p:scale>
        <p:origin x="149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25850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65001"/>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5/12/2025</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5/12/2025</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7.wdp"/><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12.png"/><Relationship Id="rId10" Type="http://schemas.microsoft.com/office/2007/relationships/hdphoto" Target="../media/hdphoto2.wdp"/><Relationship Id="rId4" Type="http://schemas.microsoft.com/office/2007/relationships/hdphoto" Target="../media/hdphoto4.wdp"/><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10" Type="http://schemas.microsoft.com/office/2007/relationships/hdphoto" Target="../media/hdphoto2.wdp"/><Relationship Id="rId4" Type="http://schemas.microsoft.com/office/2007/relationships/hdphoto" Target="../media/hdphoto4.wdp"/><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10" Type="http://schemas.microsoft.com/office/2007/relationships/hdphoto" Target="../media/hdphoto2.wdp"/><Relationship Id="rId4" Type="http://schemas.microsoft.com/office/2007/relationships/hdphoto" Target="../media/hdphoto4.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1.xml"/><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7.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 descr="San Hô Hình ảnh | Định dạng hình ảnh PNG 400216462| vn.lovepik.com">
            <a:extLst>
              <a:ext uri="{FF2B5EF4-FFF2-40B4-BE49-F238E27FC236}">
                <a16:creationId xmlns:a16="http://schemas.microsoft.com/office/drawing/2014/main" id="{2F02912B-17E6-4C5D-8B3E-D7529B290A1B}"/>
              </a:ext>
            </a:extLst>
          </p:cNvPr>
          <p:cNvPicPr>
            <a:picLocks noChangeAspect="1" noChangeArrowheads="1"/>
          </p:cNvPicPr>
          <p:nvPr/>
        </p:nvPicPr>
        <p:blipFill>
          <a:blip r:embed="rId3">
            <a:clrChange>
              <a:clrFrom>
                <a:srgbClr val="EBEBEB"/>
              </a:clrFrom>
              <a:clrTo>
                <a:srgbClr val="EBEBEB">
                  <a:alpha val="0"/>
                </a:srgbClr>
              </a:clrTo>
            </a:clrChange>
            <a:extLst>
              <a:ext uri="{28A0092B-C50C-407E-A947-70E740481C1C}">
                <a14:useLocalDpi xmlns:a14="http://schemas.microsoft.com/office/drawing/2010/main" val="0"/>
              </a:ext>
            </a:extLst>
          </a:blip>
          <a:srcRect/>
          <a:stretch>
            <a:fillRect/>
          </a:stretch>
        </p:blipFill>
        <p:spPr bwMode="auto">
          <a:xfrm>
            <a:off x="342900" y="2768141"/>
            <a:ext cx="6256422" cy="2220975"/>
          </a:xfrm>
          <a:prstGeom prst="roundRect">
            <a:avLst>
              <a:gd name="adj" fmla="val 31638"/>
            </a:avLst>
          </a:prstGeom>
          <a:noFill/>
          <a:effectLst>
            <a:softEdge rad="31750"/>
          </a:effectLst>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02AD311-8DC0-4E82-A8B9-809062B06680}"/>
              </a:ext>
            </a:extLst>
          </p:cNvPr>
          <p:cNvGrpSpPr/>
          <p:nvPr/>
        </p:nvGrpSpPr>
        <p:grpSpPr>
          <a:xfrm>
            <a:off x="568135" y="319632"/>
            <a:ext cx="2214335" cy="599539"/>
            <a:chOff x="568135" y="421233"/>
            <a:chExt cx="2214335" cy="599539"/>
          </a:xfrm>
        </p:grpSpPr>
        <p:pic>
          <p:nvPicPr>
            <p:cNvPr id="13" name="Picture 12">
              <a:extLst>
                <a:ext uri="{FF2B5EF4-FFF2-40B4-BE49-F238E27FC236}">
                  <a16:creationId xmlns:a16="http://schemas.microsoft.com/office/drawing/2014/main" id="{E49AD6B8-939A-4DB1-92C9-B7BC88E1ACEA}"/>
                </a:ext>
              </a:extLst>
            </p:cNvPr>
            <p:cNvPicPr>
              <a:picLocks noChangeAspect="1"/>
            </p:cNvPicPr>
            <p:nvPr/>
          </p:nvPicPr>
          <p:blipFill>
            <a:blip r:embed="rId4">
              <a:clrChange>
                <a:clrFrom>
                  <a:srgbClr val="FEFFFE"/>
                </a:clrFrom>
                <a:clrTo>
                  <a:srgbClr val="FEFFFE">
                    <a:alpha val="0"/>
                  </a:srgbClr>
                </a:clrTo>
              </a:clrChange>
              <a:extLst>
                <a:ext uri="{BEBA8EAE-BF5A-486C-A8C5-ECC9F3942E4B}">
                  <a14:imgProps xmlns:a14="http://schemas.microsoft.com/office/drawing/2010/main">
                    <a14:imgLayer r:embed="rId5">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5" name="TextBox 14">
              <a:extLst>
                <a:ext uri="{FF2B5EF4-FFF2-40B4-BE49-F238E27FC236}">
                  <a16:creationId xmlns:a16="http://schemas.microsoft.com/office/drawing/2014/main" id="{407363D3-3518-4178-859E-C25CD41B1E80}"/>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grpSp>
      <p:sp>
        <p:nvSpPr>
          <p:cNvPr id="16" name="TextBox 15">
            <a:extLst>
              <a:ext uri="{FF2B5EF4-FFF2-40B4-BE49-F238E27FC236}">
                <a16:creationId xmlns:a16="http://schemas.microsoft.com/office/drawing/2014/main" id="{352FBFD4-15DB-49E9-A7C6-FC744F56D9F1}"/>
              </a:ext>
            </a:extLst>
          </p:cNvPr>
          <p:cNvSpPr txBox="1"/>
          <p:nvPr/>
        </p:nvSpPr>
        <p:spPr>
          <a:xfrm>
            <a:off x="431649" y="787398"/>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Tìm những từ chỉ đặc điểm trong các từ dưới đây.</a:t>
            </a:r>
          </a:p>
        </p:txBody>
      </p:sp>
      <p:pic>
        <p:nvPicPr>
          <p:cNvPr id="3" name="Picture 2">
            <a:extLst>
              <a:ext uri="{FF2B5EF4-FFF2-40B4-BE49-F238E27FC236}">
                <a16:creationId xmlns:a16="http://schemas.microsoft.com/office/drawing/2014/main" id="{56DECBE4-693B-4267-9E9F-EF9BAC5F144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431649" y="1331285"/>
            <a:ext cx="5989248" cy="398502"/>
          </a:xfrm>
          <a:prstGeom prst="rect">
            <a:avLst/>
          </a:prstGeom>
        </p:spPr>
      </p:pic>
      <p:sp>
        <p:nvSpPr>
          <p:cNvPr id="4" name="Oval 3">
            <a:extLst>
              <a:ext uri="{FF2B5EF4-FFF2-40B4-BE49-F238E27FC236}">
                <a16:creationId xmlns:a16="http://schemas.microsoft.com/office/drawing/2014/main" id="{5825D16E-4DDE-4379-9B1E-B845D65F4F3B}"/>
              </a:ext>
            </a:extLst>
          </p:cNvPr>
          <p:cNvSpPr/>
          <p:nvPr/>
        </p:nvSpPr>
        <p:spPr>
          <a:xfrm>
            <a:off x="2441750" y="1325711"/>
            <a:ext cx="977202" cy="404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Oval 35">
            <a:extLst>
              <a:ext uri="{FF2B5EF4-FFF2-40B4-BE49-F238E27FC236}">
                <a16:creationId xmlns:a16="http://schemas.microsoft.com/office/drawing/2014/main" id="{DAF571D1-FBEC-4A05-815F-F836F5F999C3}"/>
              </a:ext>
            </a:extLst>
          </p:cNvPr>
          <p:cNvSpPr/>
          <p:nvPr/>
        </p:nvSpPr>
        <p:spPr>
          <a:xfrm>
            <a:off x="3418952" y="1325711"/>
            <a:ext cx="977202" cy="404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4072F66A-1CCF-45A0-9CA6-1640D18A7C78}"/>
              </a:ext>
            </a:extLst>
          </p:cNvPr>
          <p:cNvSpPr/>
          <p:nvPr/>
        </p:nvSpPr>
        <p:spPr>
          <a:xfrm>
            <a:off x="5443695" y="1325711"/>
            <a:ext cx="977202" cy="404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TextBox 40">
            <a:extLst>
              <a:ext uri="{FF2B5EF4-FFF2-40B4-BE49-F238E27FC236}">
                <a16:creationId xmlns:a16="http://schemas.microsoft.com/office/drawing/2014/main" id="{6D440011-BC72-45D2-9164-D9F0FACF1420}"/>
              </a:ext>
            </a:extLst>
          </p:cNvPr>
          <p:cNvSpPr txBox="1"/>
          <p:nvPr/>
        </p:nvSpPr>
        <p:spPr>
          <a:xfrm>
            <a:off x="431649" y="1875172"/>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Đặt một câu với từ vừa tìm được.</a:t>
            </a:r>
          </a:p>
        </p:txBody>
      </p:sp>
      <p:sp>
        <p:nvSpPr>
          <p:cNvPr id="5" name="TextBox 4">
            <a:extLst>
              <a:ext uri="{FF2B5EF4-FFF2-40B4-BE49-F238E27FC236}">
                <a16:creationId xmlns:a16="http://schemas.microsoft.com/office/drawing/2014/main" id="{6D98D2F9-EEAA-4EF7-BE91-71D8D9A11836}"/>
              </a:ext>
            </a:extLst>
          </p:cNvPr>
          <p:cNvSpPr txBox="1"/>
          <p:nvPr/>
        </p:nvSpPr>
        <p:spPr>
          <a:xfrm>
            <a:off x="568134" y="2268100"/>
            <a:ext cx="5989247" cy="1339213"/>
          </a:xfrm>
          <a:prstGeom prst="rect">
            <a:avLst/>
          </a:prstGeom>
          <a:noFill/>
        </p:spPr>
        <p:txBody>
          <a:bodyPr wrap="square" rtlCol="0">
            <a:spAutoFit/>
          </a:bodyPr>
          <a:lstStyle/>
          <a:p>
            <a:pPr>
              <a:lnSpc>
                <a:spcPct val="150000"/>
              </a:lnSpc>
            </a:pPr>
            <a:r>
              <a:rPr lang="vi-VN" dirty="0">
                <a:solidFill>
                  <a:srgbClr val="FF0000"/>
                </a:solidFill>
                <a:latin typeface="+mn-lt"/>
              </a:rPr>
              <a:t>G:</a:t>
            </a:r>
          </a:p>
          <a:p>
            <a:pPr marL="285750" indent="-285750">
              <a:lnSpc>
                <a:spcPct val="150000"/>
              </a:lnSpc>
              <a:buFontTx/>
              <a:buChar char="-"/>
            </a:pPr>
            <a:r>
              <a:rPr lang="vi-VN" dirty="0">
                <a:solidFill>
                  <a:srgbClr val="002060"/>
                </a:solidFill>
                <a:latin typeface="+mn-lt"/>
              </a:rPr>
              <a:t>Những đàn cá biển có màu sắc rực rỡ.</a:t>
            </a:r>
          </a:p>
          <a:p>
            <a:pPr marL="285750" indent="-285750">
              <a:lnSpc>
                <a:spcPct val="150000"/>
              </a:lnSpc>
              <a:buFontTx/>
              <a:buChar char="-"/>
            </a:pPr>
            <a:r>
              <a:rPr lang="vi-VN" dirty="0">
                <a:solidFill>
                  <a:srgbClr val="002060"/>
                </a:solidFill>
                <a:latin typeface="+mn-lt"/>
              </a:rPr>
              <a:t>Rặng san hô khổng lồ như tòa lâu đài trong truyện cổ tích.</a:t>
            </a:r>
          </a:p>
          <a:p>
            <a:pPr marL="285750" indent="-285750">
              <a:lnSpc>
                <a:spcPct val="150000"/>
              </a:lnSpc>
              <a:buFontTx/>
              <a:buChar char="-"/>
            </a:pPr>
            <a:r>
              <a:rPr lang="vi-VN" dirty="0">
                <a:solidFill>
                  <a:srgbClr val="002060"/>
                </a:solidFill>
                <a:latin typeface="+mn-lt"/>
              </a:rPr>
              <a:t>Biển Trường Sa rất đẹp.</a:t>
            </a:r>
          </a:p>
        </p:txBody>
      </p:sp>
    </p:spTree>
    <p:custDataLst>
      <p:tags r:id="rId1"/>
    </p:custDataLst>
    <p:extLst>
      <p:ext uri="{BB962C8B-B14F-4D97-AF65-F5344CB8AC3E}">
        <p14:creationId xmlns:p14="http://schemas.microsoft.com/office/powerpoint/2010/main" val="3969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heel(1)">
                                      <p:cBhvr>
                                        <p:cTn id="17" dur="1000"/>
                                        <p:tgtEl>
                                          <p:spTgt spid="39"/>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heel(1)">
                                      <p:cBhvr>
                                        <p:cTn id="20" dur="1000"/>
                                        <p:tgtEl>
                                          <p:spTgt spid="3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left)">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wipe(left)">
                                      <p:cBhvr>
                                        <p:cTn id="33" dur="500"/>
                                        <p:tgtEl>
                                          <p:spTgt spid="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wipe(left)">
                                      <p:cBhvr>
                                        <p:cTn id="38" dur="500"/>
                                        <p:tgtEl>
                                          <p:spTgt spid="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wipe(left)">
                                      <p:cBhvr>
                                        <p:cTn id="43" dur="500"/>
                                        <p:tgtEl>
                                          <p:spTgt spid="5">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
                                            <p:txEl>
                                              <p:pRg st="3" end="3"/>
                                            </p:txEl>
                                          </p:spTgt>
                                        </p:tgtEl>
                                        <p:attrNameLst>
                                          <p:attrName>style.visibility</p:attrName>
                                        </p:attrNameLst>
                                      </p:cBhvr>
                                      <p:to>
                                        <p:strVal val="visible"/>
                                      </p:to>
                                    </p:set>
                                    <p:animEffect transition="in" filter="wipe(left)">
                                      <p:cBhvr>
                                        <p:cTn id="4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36" grpId="0" animBg="1"/>
      <p:bldP spid="39" grpId="0" animBg="1"/>
      <p:bldP spid="41" grpId="0"/>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419660" y="920381"/>
            <a:ext cx="6002914" cy="3893374"/>
          </a:xfrm>
          <a:prstGeom prst="rect">
            <a:avLst/>
          </a:prstGeom>
          <a:noFill/>
        </p:spPr>
        <p:txBody>
          <a:bodyPr wrap="square" rtlCol="0">
            <a:spAutoFit/>
          </a:bodyPr>
          <a:lstStyle/>
          <a:p>
            <a:pPr indent="171450" algn="just"/>
            <a:r>
              <a:rPr lang="vi-VN" sz="1300" dirty="0">
                <a:latin typeface="UTM Avo" panose="02040603050506020204" pitchFamily="18" charset="0"/>
              </a:rPr>
              <a:t>Nhắc đến Trường Sa, ngoài các đảo, người ta nhắc đến biển. Mà biển thì có muôn vàn điều kì thú. Thám hiểm đáy biển ở Trường Sa của nước ta sẽ thấy bao nhiều thú vị.</a:t>
            </a:r>
          </a:p>
          <a:p>
            <a:pPr indent="171450" algn="just"/>
            <a:r>
              <a:rPr lang="vi-VN" sz="1300" dirty="0">
                <a:latin typeface="UTM Avo" panose="02040603050506020204" pitchFamily="18" charset="0"/>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r>
              <a:rPr lang="vi-VN" sz="1300" dirty="0">
                <a:latin typeface="UTM Avo" panose="02040603050506020204" pitchFamily="18" charset="0"/>
              </a:rPr>
              <a:t>Trường Sa là vùng biển thân yêu của Tổ quốc, có cảnh đẹp kì thú và hàng nghìn loài vật sống dưới biển.</a:t>
            </a:r>
          </a:p>
          <a:p>
            <a:pPr indent="171450" algn="r"/>
            <a:r>
              <a:rPr lang="vi-VN" sz="1300" dirty="0">
                <a:latin typeface="UTM Avo" panose="02040603050506020204" pitchFamily="18" charset="0"/>
              </a:rPr>
              <a:t>(</a:t>
            </a:r>
            <a:r>
              <a:rPr lang="vi-VN" sz="1300" i="1" dirty="0">
                <a:latin typeface="UTM Avo" panose="02040603050506020204" pitchFamily="18" charset="0"/>
              </a:rPr>
              <a:t>Theo </a:t>
            </a:r>
            <a:r>
              <a:rPr lang="vi-VN" sz="1300" dirty="0">
                <a:latin typeface="UTM Avo" panose="02040603050506020204" pitchFamily="18" charset="0"/>
              </a:rPr>
              <a:t>Nguyễn Xuân Thủy)</a:t>
            </a:r>
            <a:r>
              <a:rPr lang="vi-VN" sz="1300" dirty="0">
                <a:solidFill>
                  <a:schemeClr val="accent2"/>
                </a:solidFill>
                <a:latin typeface="UTM Avo" panose="02040603050506020204" pitchFamily="18" charset="0"/>
              </a:rPr>
              <a:t>ff</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635794" y="272732"/>
            <a:ext cx="2592363" cy="606197"/>
            <a:chOff x="635794" y="-66740"/>
            <a:chExt cx="2592363" cy="606197"/>
          </a:xfrm>
        </p:grpSpPr>
        <p:sp>
          <p:nvSpPr>
            <p:cNvPr id="4" name="TextBox 3">
              <a:extLst>
                <a:ext uri="{FF2B5EF4-FFF2-40B4-BE49-F238E27FC236}">
                  <a16:creationId xmlns:a16="http://schemas.microsoft.com/office/drawing/2014/main" id="{4FCF2103-78A6-4FBE-95ED-601E4DFDD877}"/>
                </a:ext>
              </a:extLst>
            </p:cNvPr>
            <p:cNvSpPr txBox="1"/>
            <p:nvPr/>
          </p:nvSpPr>
          <p:spPr>
            <a:xfrm>
              <a:off x="926948" y="-66740"/>
              <a:ext cx="2301209" cy="413703"/>
            </a:xfrm>
            <a:prstGeom prst="rect">
              <a:avLst/>
            </a:prstGeom>
            <a:noFill/>
          </p:spPr>
          <p:txBody>
            <a:bodyPr wrap="square" rtlCol="0">
              <a:spAutoFit/>
            </a:bodyPr>
            <a:lstStyle/>
            <a:p>
              <a:pPr algn="ctr">
                <a:lnSpc>
                  <a:spcPct val="150000"/>
                </a:lnSpc>
              </a:pPr>
              <a:r>
                <a:rPr lang="vi-VN" sz="1600" b="1">
                  <a:solidFill>
                    <a:srgbClr val="17479D"/>
                  </a:solidFill>
                  <a:latin typeface="UTM Avo" panose="02040603050506020204" pitchFamily="18" charset="0"/>
                </a:rPr>
                <a:t>LUYỆN ĐỌC LẠI</a:t>
              </a:r>
              <a:endParaRPr lang="en-US" sz="16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536058"/>
            <a:ext cx="3978169"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KHÁM PHÁ ĐÁY BIỂN Ở TRƯỜNG SA</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58" y="907643"/>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16615" y="1527835"/>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647" y="4010899"/>
            <a:ext cx="288000" cy="288000"/>
          </a:xfrm>
          <a:prstGeom prst="rect">
            <a:avLst/>
          </a:prstGeom>
        </p:spPr>
      </p:pic>
      <p:pic>
        <p:nvPicPr>
          <p:cNvPr id="17" name="Picture 16">
            <a:extLst>
              <a:ext uri="{FF2B5EF4-FFF2-40B4-BE49-F238E27FC236}">
                <a16:creationId xmlns:a16="http://schemas.microsoft.com/office/drawing/2014/main" id="{2FE1BFBC-2719-4008-A486-E912F2CFABF1}"/>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rcRect l="23875" t="32810" b="15124"/>
          <a:stretch/>
        </p:blipFill>
        <p:spPr>
          <a:xfrm>
            <a:off x="584743" y="2587257"/>
            <a:ext cx="5672747" cy="142095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92645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41C927-5D80-4588-AC0F-2EB2A445F68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50725" y="1711957"/>
            <a:ext cx="6531429" cy="2729123"/>
          </a:xfrm>
          <a:prstGeom prst="rect">
            <a:avLst/>
          </a:prstGeom>
          <a:ln>
            <a:noFill/>
          </a:ln>
          <a:effectLst>
            <a:softEdge rad="112500"/>
          </a:effectLst>
        </p:spPr>
      </p:pic>
      <p:grpSp>
        <p:nvGrpSpPr>
          <p:cNvPr id="2" name="Group 1">
            <a:extLst>
              <a:ext uri="{FF2B5EF4-FFF2-40B4-BE49-F238E27FC236}">
                <a16:creationId xmlns:a16="http://schemas.microsoft.com/office/drawing/2014/main" id="{D83E8A3E-7BFE-436F-BFB4-967E7691BAD6}"/>
              </a:ext>
            </a:extLst>
          </p:cNvPr>
          <p:cNvGrpSpPr/>
          <p:nvPr/>
        </p:nvGrpSpPr>
        <p:grpSpPr>
          <a:xfrm>
            <a:off x="247029" y="617893"/>
            <a:ext cx="1618731" cy="675262"/>
            <a:chOff x="364259" y="617893"/>
            <a:chExt cx="1618731" cy="675262"/>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28</a:t>
              </a:r>
            </a:p>
          </p:txBody>
        </p:sp>
        <p:sp>
          <p:nvSpPr>
            <p:cNvPr id="4" name="TextBox 3">
              <a:extLst>
                <a:ext uri="{FF2B5EF4-FFF2-40B4-BE49-F238E27FC236}">
                  <a16:creationId xmlns:a16="http://schemas.microsoft.com/office/drawing/2014/main" id="{A0FE075E-00B8-430F-A266-1358EF8D2A4B}"/>
                </a:ext>
              </a:extLst>
            </p:cNvPr>
            <p:cNvSpPr txBox="1"/>
            <p:nvPr/>
          </p:nvSpPr>
          <p:spPr>
            <a:xfrm>
              <a:off x="364259" y="646824"/>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28</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1520567" y="274209"/>
            <a:ext cx="4952729" cy="1077218"/>
          </a:xfrm>
          <a:prstGeom prst="rect">
            <a:avLst/>
          </a:prstGeom>
          <a:noFill/>
        </p:spPr>
        <p:txBody>
          <a:bodyPr wrap="square" rtlCol="0">
            <a:spAutoFit/>
          </a:bodyPr>
          <a:lstStyle/>
          <a:p>
            <a:pPr algn="ctr"/>
            <a:r>
              <a:rPr lang="vi-VN" sz="3200" dirty="0">
                <a:solidFill>
                  <a:schemeClr val="accent2"/>
                </a:solidFill>
                <a:latin typeface="UTM Cookies" panose="02040603050506020204" pitchFamily="18" charset="0"/>
              </a:rPr>
              <a:t>KHÁM PHÁ ĐÁY BIỂN </a:t>
            </a:r>
          </a:p>
          <a:p>
            <a:pPr algn="ctr"/>
            <a:r>
              <a:rPr lang="vi-VN" sz="3200" dirty="0">
                <a:solidFill>
                  <a:schemeClr val="accent2"/>
                </a:solidFill>
                <a:latin typeface="UTM Cookies" panose="02040603050506020204" pitchFamily="18" charset="0"/>
              </a:rPr>
              <a:t>Ở TRƯỜNG SA</a:t>
            </a:r>
            <a:endParaRPr lang="en-US" sz="3200" dirty="0">
              <a:solidFill>
                <a:schemeClr val="accent2"/>
              </a:solidFill>
              <a:latin typeface="UTM Cookies" panose="02040603050506020204" pitchFamily="18" charset="0"/>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1520567" y="1426549"/>
            <a:ext cx="5365827" cy="389594"/>
          </a:xfrm>
          <a:prstGeom prst="rect">
            <a:avLst/>
          </a:prstGeom>
          <a:noFill/>
        </p:spPr>
        <p:txBody>
          <a:bodyPr wrap="square" rtlCol="0">
            <a:spAutoFit/>
          </a:bodyPr>
          <a:lstStyle/>
          <a:p>
            <a:pPr>
              <a:lnSpc>
                <a:spcPct val="150000"/>
              </a:lnSpc>
            </a:pPr>
            <a:r>
              <a:rPr lang="vi-VN" sz="1500" dirty="0">
                <a:latin typeface="UTM Avo" panose="02040603050506020204" pitchFamily="18" charset="0"/>
              </a:rPr>
              <a:t>Nói những điều em biết về biển.</a:t>
            </a:r>
            <a:endParaRPr lang="en-US" sz="1500" dirty="0">
              <a:latin typeface="UTM Avo" panose="02040603050506020204" pitchFamily="18" charset="0"/>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4A6C3F-CE6F-4B90-9A96-86738710A9AB}"/>
              </a:ext>
            </a:extLst>
          </p:cNvPr>
          <p:cNvGrpSpPr/>
          <p:nvPr/>
        </p:nvGrpSpPr>
        <p:grpSpPr>
          <a:xfrm>
            <a:off x="1144267" y="1390819"/>
            <a:ext cx="4894120" cy="3440874"/>
            <a:chOff x="1144267" y="1390819"/>
            <a:chExt cx="4894120" cy="3440874"/>
          </a:xfrm>
        </p:grpSpPr>
        <p:grpSp>
          <p:nvGrpSpPr>
            <p:cNvPr id="12" name="Group 11">
              <a:extLst>
                <a:ext uri="{FF2B5EF4-FFF2-40B4-BE49-F238E27FC236}">
                  <a16:creationId xmlns:a16="http://schemas.microsoft.com/office/drawing/2014/main" id="{7CD24776-F859-41A1-B689-7CE133CA5202}"/>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id="{06BACFB1-FE8A-4EF3-93FF-8C0495BC77AF}"/>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id="{D72C645D-5C6B-453D-85C4-8ACFDFAC96DE}"/>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7" name="TextBox 16">
                <a:extLst>
                  <a:ext uri="{FF2B5EF4-FFF2-40B4-BE49-F238E27FC236}">
                    <a16:creationId xmlns:a16="http://schemas.microsoft.com/office/drawing/2014/main" id="{BBD946C2-0E3E-46A8-AE88-B0F56622B312}"/>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13" name="Picture 4">
              <a:extLst>
                <a:ext uri="{FF2B5EF4-FFF2-40B4-BE49-F238E27FC236}">
                  <a16:creationId xmlns:a16="http://schemas.microsoft.com/office/drawing/2014/main" id="{3870305D-FA79-4B2E-A1D1-C2B3F36B4E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FBA1441C-6F39-481A-A9B5-EC0CA94B81F8}"/>
              </a:ext>
            </a:extLst>
          </p:cNvPr>
          <p:cNvGrpSpPr/>
          <p:nvPr/>
        </p:nvGrpSpPr>
        <p:grpSpPr>
          <a:xfrm>
            <a:off x="247029" y="617893"/>
            <a:ext cx="1618731" cy="675262"/>
            <a:chOff x="364259" y="617893"/>
            <a:chExt cx="1618731" cy="675262"/>
          </a:xfrm>
        </p:grpSpPr>
        <p:sp>
          <p:nvSpPr>
            <p:cNvPr id="18" name="TextBox 17">
              <a:extLst>
                <a:ext uri="{FF2B5EF4-FFF2-40B4-BE49-F238E27FC236}">
                  <a16:creationId xmlns:a16="http://schemas.microsoft.com/office/drawing/2014/main" id="{43B16A98-AFB9-439C-8B35-B302B0F7C9DC}"/>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28</a:t>
              </a:r>
            </a:p>
          </p:txBody>
        </p:sp>
        <p:sp>
          <p:nvSpPr>
            <p:cNvPr id="19" name="TextBox 18">
              <a:extLst>
                <a:ext uri="{FF2B5EF4-FFF2-40B4-BE49-F238E27FC236}">
                  <a16:creationId xmlns:a16="http://schemas.microsoft.com/office/drawing/2014/main" id="{8B6C3D59-8A8D-4F6F-889B-09481D68D331}"/>
                </a:ext>
              </a:extLst>
            </p:cNvPr>
            <p:cNvSpPr txBox="1"/>
            <p:nvPr/>
          </p:nvSpPr>
          <p:spPr>
            <a:xfrm>
              <a:off x="364259" y="646824"/>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28</a:t>
              </a:r>
            </a:p>
          </p:txBody>
        </p:sp>
      </p:grpSp>
      <p:sp>
        <p:nvSpPr>
          <p:cNvPr id="20" name="TextBox 19">
            <a:extLst>
              <a:ext uri="{FF2B5EF4-FFF2-40B4-BE49-F238E27FC236}">
                <a16:creationId xmlns:a16="http://schemas.microsoft.com/office/drawing/2014/main" id="{7F8F0DFA-A6A3-46A1-B6AD-4DA0E2E51B3C}"/>
              </a:ext>
            </a:extLst>
          </p:cNvPr>
          <p:cNvSpPr txBox="1"/>
          <p:nvPr/>
        </p:nvSpPr>
        <p:spPr>
          <a:xfrm>
            <a:off x="1520567" y="274209"/>
            <a:ext cx="4952729" cy="1077218"/>
          </a:xfrm>
          <a:prstGeom prst="rect">
            <a:avLst/>
          </a:prstGeom>
          <a:noFill/>
        </p:spPr>
        <p:txBody>
          <a:bodyPr wrap="square" rtlCol="0">
            <a:spAutoFit/>
          </a:bodyPr>
          <a:lstStyle/>
          <a:p>
            <a:pPr algn="ctr"/>
            <a:r>
              <a:rPr lang="vi-VN" sz="3200" dirty="0">
                <a:solidFill>
                  <a:schemeClr val="accent2"/>
                </a:solidFill>
                <a:latin typeface="UTM Cookies" panose="02040603050506020204" pitchFamily="18" charset="0"/>
              </a:rPr>
              <a:t>KHÁM PHÁ ĐÁY BIỂN </a:t>
            </a:r>
          </a:p>
          <a:p>
            <a:pPr algn="ctr"/>
            <a:r>
              <a:rPr lang="vi-VN" sz="3200" dirty="0">
                <a:solidFill>
                  <a:schemeClr val="accent2"/>
                </a:solidFill>
                <a:latin typeface="UTM Cookies" panose="02040603050506020204" pitchFamily="18" charset="0"/>
              </a:rPr>
              <a:t>Ở TRƯỜNG SA</a:t>
            </a:r>
            <a:endParaRPr lang="en-US" sz="32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4071570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419660" y="920381"/>
            <a:ext cx="6002914" cy="3893374"/>
          </a:xfrm>
          <a:prstGeom prst="rect">
            <a:avLst/>
          </a:prstGeom>
          <a:noFill/>
        </p:spPr>
        <p:txBody>
          <a:bodyPr wrap="square" rtlCol="0">
            <a:spAutoFit/>
          </a:bodyPr>
          <a:lstStyle/>
          <a:p>
            <a:pPr indent="171450" algn="just"/>
            <a:r>
              <a:rPr lang="vi-VN" sz="1300" dirty="0">
                <a:latin typeface="UTM Avo" panose="02040603050506020204" pitchFamily="18" charset="0"/>
              </a:rPr>
              <a:t>Nhắc đến Trường Sa, ngoài các đảo, người ta nhắc đến biển. Mà biển thì có muôn vàn điều kì thú. Thám hiểm đáy biển ở Trường Sa của nước ta sẽ thấy bao nhiều thú vị.</a:t>
            </a:r>
          </a:p>
          <a:p>
            <a:pPr indent="171450" algn="just"/>
            <a:r>
              <a:rPr lang="vi-VN" sz="1300" dirty="0">
                <a:latin typeface="UTM Avo" panose="02040603050506020204" pitchFamily="18" charset="0"/>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r>
              <a:rPr lang="vi-VN" sz="1300" dirty="0">
                <a:latin typeface="UTM Avo" panose="02040603050506020204" pitchFamily="18" charset="0"/>
              </a:rPr>
              <a:t>Trường Sa là vùng biển thân yêu của Tổ quốc, có cảnh đẹp kì thú và hàng nghìn loài vật sống dưới biển.</a:t>
            </a:r>
          </a:p>
          <a:p>
            <a:pPr indent="171450" algn="r"/>
            <a:r>
              <a:rPr lang="vi-VN" sz="1300" dirty="0">
                <a:latin typeface="UTM Avo" panose="02040603050506020204" pitchFamily="18" charset="0"/>
              </a:rPr>
              <a:t>(</a:t>
            </a:r>
            <a:r>
              <a:rPr lang="vi-VN" sz="1300" i="1" dirty="0">
                <a:latin typeface="UTM Avo" panose="02040603050506020204" pitchFamily="18" charset="0"/>
              </a:rPr>
              <a:t>Theo </a:t>
            </a:r>
            <a:r>
              <a:rPr lang="vi-VN" sz="1300" dirty="0">
                <a:latin typeface="UTM Avo" panose="02040603050506020204" pitchFamily="18" charset="0"/>
              </a:rPr>
              <a:t>Nguyễn Xuân Thủy)</a:t>
            </a:r>
            <a:r>
              <a:rPr lang="vi-VN" sz="1300" dirty="0">
                <a:solidFill>
                  <a:schemeClr val="accent2"/>
                </a:solidFill>
                <a:latin typeface="UTM Avo" panose="02040603050506020204" pitchFamily="18" charset="0"/>
              </a:rPr>
              <a:t>ff</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635794" y="353757"/>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536058"/>
            <a:ext cx="3978169"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KHÁM PHÁ ĐÁY BIỂN Ở TRƯỜNG SA</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58" y="907643"/>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16615" y="1527835"/>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647" y="4010899"/>
            <a:ext cx="288000" cy="288000"/>
          </a:xfrm>
          <a:prstGeom prst="rect">
            <a:avLst/>
          </a:prstGeom>
        </p:spPr>
      </p:pic>
      <p:pic>
        <p:nvPicPr>
          <p:cNvPr id="17" name="Picture 16">
            <a:extLst>
              <a:ext uri="{FF2B5EF4-FFF2-40B4-BE49-F238E27FC236}">
                <a16:creationId xmlns:a16="http://schemas.microsoft.com/office/drawing/2014/main" id="{2FE1BFBC-2719-4008-A486-E912F2CFABF1}"/>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rcRect l="23875" t="32810" b="15124"/>
          <a:stretch/>
        </p:blipFill>
        <p:spPr>
          <a:xfrm>
            <a:off x="584743" y="2587257"/>
            <a:ext cx="5672747" cy="142095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419660" y="920381"/>
            <a:ext cx="6002914" cy="3893374"/>
          </a:xfrm>
          <a:prstGeom prst="rect">
            <a:avLst/>
          </a:prstGeom>
          <a:noFill/>
        </p:spPr>
        <p:txBody>
          <a:bodyPr wrap="square" rtlCol="0">
            <a:spAutoFit/>
          </a:bodyPr>
          <a:lstStyle/>
          <a:p>
            <a:pPr indent="171450" algn="just"/>
            <a:r>
              <a:rPr lang="vi-VN" sz="1300" dirty="0">
                <a:latin typeface="UTM Avo" panose="02040603050506020204" pitchFamily="18" charset="0"/>
              </a:rPr>
              <a:t>Nhắc đến Trường Sa, ngoài các đảo, người ta nhắc đến biển. Mà biển thì có </a:t>
            </a:r>
            <a:r>
              <a:rPr lang="vi-VN" sz="1300" b="1" dirty="0">
                <a:solidFill>
                  <a:srgbClr val="FF0000"/>
                </a:solidFill>
                <a:latin typeface="UTM Avo" panose="02040603050506020204" pitchFamily="18" charset="0"/>
              </a:rPr>
              <a:t>muôn vàn </a:t>
            </a:r>
            <a:r>
              <a:rPr lang="vi-VN" sz="1300" dirty="0">
                <a:latin typeface="UTM Avo" panose="02040603050506020204" pitchFamily="18" charset="0"/>
              </a:rPr>
              <a:t>điều kì thú. </a:t>
            </a:r>
            <a:r>
              <a:rPr lang="vi-VN" sz="1300" b="1" dirty="0">
                <a:solidFill>
                  <a:srgbClr val="FF0000"/>
                </a:solidFill>
                <a:latin typeface="UTM Avo" panose="02040603050506020204" pitchFamily="18" charset="0"/>
              </a:rPr>
              <a:t>Thám hiểm </a:t>
            </a:r>
            <a:r>
              <a:rPr lang="vi-VN" sz="1300" dirty="0">
                <a:latin typeface="UTM Avo" panose="02040603050506020204" pitchFamily="18" charset="0"/>
              </a:rPr>
              <a:t>đáy biển ở Trường Sa của nước ta sẽ thấy bao nhiều thú vị.</a:t>
            </a:r>
          </a:p>
          <a:p>
            <a:pPr indent="171450" algn="just"/>
            <a:r>
              <a:rPr lang="vi-VN" sz="1300" dirty="0">
                <a:latin typeface="UTM Avo" panose="02040603050506020204" pitchFamily="18" charset="0"/>
              </a:rPr>
              <a:t>Biển ở Trường Sa có những loài cá đẹp </a:t>
            </a:r>
            <a:r>
              <a:rPr lang="vi-VN" sz="1300" b="1" dirty="0">
                <a:solidFill>
                  <a:srgbClr val="FF0000"/>
                </a:solidFill>
                <a:latin typeface="UTM Avo" panose="02040603050506020204" pitchFamily="18" charset="0"/>
              </a:rPr>
              <a:t>rực rỡ </a:t>
            </a:r>
            <a:r>
              <a:rPr lang="vi-VN" sz="1300" dirty="0">
                <a:latin typeface="UTM Avo" panose="02040603050506020204" pitchFamily="18" charset="0"/>
              </a:rPr>
              <a:t>và lạ mắt. Từng đàn cá đủ màu sắc, dày đặc đến hàng trăm con tạo nên một tấm thảm hoa di động. Những </a:t>
            </a:r>
            <a:r>
              <a:rPr lang="vi-VN" sz="1300" b="1" dirty="0">
                <a:solidFill>
                  <a:srgbClr val="FF0000"/>
                </a:solidFill>
                <a:latin typeface="UTM Avo" panose="02040603050506020204" pitchFamily="18" charset="0"/>
              </a:rPr>
              <a:t>vỉa san hô </a:t>
            </a:r>
            <a:r>
              <a:rPr lang="vi-VN" sz="1300" dirty="0">
                <a:latin typeface="UTM Avo" panose="02040603050506020204" pitchFamily="18" charset="0"/>
              </a:rPr>
              <a:t>chạy dài từ chân mỗi đảo xuống sâu dần dưới đáy biển. San hô làm cho đáy biển trông như một bức tranh khổng lồ, đẹp như những tòa lâu đài trong truyện cổ tích.</a:t>
            </a: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endParaRPr lang="vi-VN" sz="1300" dirty="0">
              <a:latin typeface="UTM Avo" panose="02040603050506020204" pitchFamily="18" charset="0"/>
            </a:endParaRPr>
          </a:p>
          <a:p>
            <a:pPr indent="171450" algn="just"/>
            <a:r>
              <a:rPr lang="vi-VN" sz="1300" dirty="0">
                <a:latin typeface="UTM Avo" panose="02040603050506020204" pitchFamily="18" charset="0"/>
              </a:rPr>
              <a:t>Trường Sa là vùng biển thân yêu của Tổ quốc, có cảnh đẹp </a:t>
            </a:r>
            <a:r>
              <a:rPr lang="vi-VN" sz="1300" b="1" dirty="0">
                <a:solidFill>
                  <a:srgbClr val="FF0000"/>
                </a:solidFill>
                <a:latin typeface="UTM Avo" panose="02040603050506020204" pitchFamily="18" charset="0"/>
              </a:rPr>
              <a:t>kì thú </a:t>
            </a:r>
            <a:r>
              <a:rPr lang="vi-VN" sz="1300" dirty="0">
                <a:latin typeface="UTM Avo" panose="02040603050506020204" pitchFamily="18" charset="0"/>
              </a:rPr>
              <a:t>và hàng nghìn loài vật sống dưới biển.</a:t>
            </a:r>
          </a:p>
          <a:p>
            <a:pPr indent="171450" algn="r"/>
            <a:r>
              <a:rPr lang="vi-VN" sz="1300" dirty="0">
                <a:latin typeface="UTM Avo" panose="02040603050506020204" pitchFamily="18" charset="0"/>
              </a:rPr>
              <a:t>(</a:t>
            </a:r>
            <a:r>
              <a:rPr lang="vi-VN" sz="1300" i="1" dirty="0">
                <a:latin typeface="UTM Avo" panose="02040603050506020204" pitchFamily="18" charset="0"/>
              </a:rPr>
              <a:t>Theo </a:t>
            </a:r>
            <a:r>
              <a:rPr lang="vi-VN" sz="1300" dirty="0">
                <a:latin typeface="UTM Avo" panose="02040603050506020204" pitchFamily="18" charset="0"/>
              </a:rPr>
              <a:t>Nguyễn Xuân Thủy)</a:t>
            </a:r>
            <a:r>
              <a:rPr lang="vi-VN" sz="1300" dirty="0">
                <a:solidFill>
                  <a:schemeClr val="accent2"/>
                </a:solidFill>
                <a:latin typeface="UTM Avo" panose="02040603050506020204" pitchFamily="18" charset="0"/>
              </a:rPr>
              <a:t>ff</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635794" y="353757"/>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536058"/>
            <a:ext cx="3978169"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KHÁM PHÁ ĐÁY BIỂN Ở TRƯỜNG SA</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58" y="907643"/>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16615" y="1527835"/>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647" y="4010899"/>
            <a:ext cx="288000" cy="288000"/>
          </a:xfrm>
          <a:prstGeom prst="rect">
            <a:avLst/>
          </a:prstGeom>
        </p:spPr>
      </p:pic>
      <p:pic>
        <p:nvPicPr>
          <p:cNvPr id="17" name="Picture 16">
            <a:extLst>
              <a:ext uri="{FF2B5EF4-FFF2-40B4-BE49-F238E27FC236}">
                <a16:creationId xmlns:a16="http://schemas.microsoft.com/office/drawing/2014/main" id="{2FE1BFBC-2719-4008-A486-E912F2CFABF1}"/>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rcRect l="23875" t="32810" b="15124"/>
          <a:stretch/>
        </p:blipFill>
        <p:spPr>
          <a:xfrm>
            <a:off x="584743" y="2587257"/>
            <a:ext cx="5672747" cy="142095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61086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San Hô Hình ảnh | Định dạng hình ảnh PNG 400216462| vn.lovepik.com">
            <a:extLst>
              <a:ext uri="{FF2B5EF4-FFF2-40B4-BE49-F238E27FC236}">
                <a16:creationId xmlns:a16="http://schemas.microsoft.com/office/drawing/2014/main" id="{89D618B8-276A-47EA-9EB5-57AD90FC3E02}"/>
              </a:ext>
            </a:extLst>
          </p:cNvPr>
          <p:cNvPicPr>
            <a:picLocks noChangeAspect="1" noChangeArrowheads="1"/>
          </p:cNvPicPr>
          <p:nvPr/>
        </p:nvPicPr>
        <p:blipFill>
          <a:blip r:embed="rId4">
            <a:clrChange>
              <a:clrFrom>
                <a:srgbClr val="EBEBEB"/>
              </a:clrFrom>
              <a:clrTo>
                <a:srgbClr val="EBEBEB">
                  <a:alpha val="0"/>
                </a:srgbClr>
              </a:clrTo>
            </a:clrChange>
            <a:extLst>
              <a:ext uri="{28A0092B-C50C-407E-A947-70E740481C1C}">
                <a14:useLocalDpi xmlns:a14="http://schemas.microsoft.com/office/drawing/2010/main" val="0"/>
              </a:ext>
            </a:extLst>
          </a:blip>
          <a:srcRect/>
          <a:stretch>
            <a:fillRect/>
          </a:stretch>
        </p:blipFill>
        <p:spPr bwMode="auto">
          <a:xfrm>
            <a:off x="342900" y="2768141"/>
            <a:ext cx="6256422" cy="2220975"/>
          </a:xfrm>
          <a:prstGeom prst="roundRect">
            <a:avLst>
              <a:gd name="adj" fmla="val 31638"/>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B94C9B-5CD1-40B8-98B3-5E560F377FA0}"/>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746084" y="652892"/>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026720"/>
            <a:ext cx="5996762" cy="414794"/>
          </a:xfrm>
          <a:prstGeom prst="rect">
            <a:avLst/>
          </a:prstGeom>
        </p:spPr>
        <p:txBody>
          <a:bodyPr wrap="square">
            <a:spAutoFit/>
          </a:bodyPr>
          <a:lstStyle/>
          <a:p>
            <a:pPr algn="just">
              <a:lnSpc>
                <a:spcPct val="150000"/>
              </a:lnSpc>
            </a:pPr>
            <a:r>
              <a:rPr lang="vi-VN" sz="1600" dirty="0">
                <a:latin typeface="UTM Avo" panose="02040603050506020204" pitchFamily="18" charset="0"/>
              </a:rPr>
              <a:t>     Thám hiểm</a:t>
            </a:r>
            <a:endParaRPr lang="vi-VN" sz="1600" dirty="0"/>
          </a:p>
        </p:txBody>
      </p:sp>
      <p:sp>
        <p:nvSpPr>
          <p:cNvPr id="6" name="Oval 5">
            <a:extLst>
              <a:ext uri="{FF2B5EF4-FFF2-40B4-BE49-F238E27FC236}">
                <a16:creationId xmlns:a16="http://schemas.microsoft.com/office/drawing/2014/main" id="{05260A31-877E-46DB-BCEB-DF51C579FAA0}"/>
              </a:ext>
            </a:extLst>
          </p:cNvPr>
          <p:cNvSpPr/>
          <p:nvPr/>
        </p:nvSpPr>
        <p:spPr>
          <a:xfrm>
            <a:off x="550605" y="1164149"/>
            <a:ext cx="180000" cy="180000"/>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21F1432A-BE85-4E86-9EFF-105953948C84}"/>
              </a:ext>
            </a:extLst>
          </p:cNvPr>
          <p:cNvSpPr txBox="1"/>
          <p:nvPr/>
        </p:nvSpPr>
        <p:spPr>
          <a:xfrm>
            <a:off x="1891656" y="1029445"/>
            <a:ext cx="3351602" cy="778675"/>
          </a:xfrm>
          <a:prstGeom prst="rect">
            <a:avLst/>
          </a:prstGeom>
          <a:noFill/>
        </p:spPr>
        <p:txBody>
          <a:bodyPr wrap="square" rtlCol="0">
            <a:spAutoFit/>
          </a:bodyPr>
          <a:lstStyle/>
          <a:p>
            <a:pPr algn="just">
              <a:lnSpc>
                <a:spcPct val="150000"/>
              </a:lnSpc>
            </a:pPr>
            <a:r>
              <a:rPr lang="vi-VN" sz="1600" dirty="0">
                <a:solidFill>
                  <a:schemeClr val="accent6">
                    <a:lumMod val="50000"/>
                  </a:schemeClr>
                </a:solidFill>
                <a:latin typeface="UTM Avo" panose="02040603050506020204" pitchFamily="18" charset="0"/>
              </a:rPr>
              <a:t>: đi vào vùng xa lạ, hiểm trở để khám phá những điều mới lạ.</a:t>
            </a:r>
            <a:endParaRPr lang="en-US" sz="1600" dirty="0">
              <a:solidFill>
                <a:schemeClr val="accent6">
                  <a:lumMod val="50000"/>
                </a:schemeClr>
              </a:solidFill>
              <a:latin typeface="UTM Avo" panose="02040603050506020204" pitchFamily="18" charset="0"/>
            </a:endParaRPr>
          </a:p>
        </p:txBody>
      </p:sp>
      <p:sp>
        <p:nvSpPr>
          <p:cNvPr id="15" name="Rectangle 14">
            <a:extLst>
              <a:ext uri="{FF2B5EF4-FFF2-40B4-BE49-F238E27FC236}">
                <a16:creationId xmlns:a16="http://schemas.microsoft.com/office/drawing/2014/main" id="{B2FE4DCB-1A11-4AF5-B4C2-037AA6BE7E5A}"/>
              </a:ext>
            </a:extLst>
          </p:cNvPr>
          <p:cNvSpPr/>
          <p:nvPr/>
        </p:nvSpPr>
        <p:spPr>
          <a:xfrm>
            <a:off x="460224" y="1761231"/>
            <a:ext cx="5996762" cy="414794"/>
          </a:xfrm>
          <a:prstGeom prst="rect">
            <a:avLst/>
          </a:prstGeom>
        </p:spPr>
        <p:txBody>
          <a:bodyPr wrap="square">
            <a:spAutoFit/>
          </a:bodyPr>
          <a:lstStyle/>
          <a:p>
            <a:pPr algn="just">
              <a:lnSpc>
                <a:spcPct val="150000"/>
              </a:lnSpc>
            </a:pPr>
            <a:r>
              <a:rPr lang="vi-VN" sz="1600" dirty="0">
                <a:latin typeface="UTM Avo" panose="02040603050506020204" pitchFamily="18" charset="0"/>
              </a:rPr>
              <a:t>     San hô</a:t>
            </a:r>
            <a:endParaRPr lang="vi-VN" sz="1600" dirty="0"/>
          </a:p>
        </p:txBody>
      </p:sp>
      <p:sp>
        <p:nvSpPr>
          <p:cNvPr id="16" name="Oval 15">
            <a:extLst>
              <a:ext uri="{FF2B5EF4-FFF2-40B4-BE49-F238E27FC236}">
                <a16:creationId xmlns:a16="http://schemas.microsoft.com/office/drawing/2014/main" id="{08A6628B-28EE-454E-8268-B8E530BA2DF7}"/>
              </a:ext>
            </a:extLst>
          </p:cNvPr>
          <p:cNvSpPr/>
          <p:nvPr/>
        </p:nvSpPr>
        <p:spPr>
          <a:xfrm>
            <a:off x="550605" y="1898660"/>
            <a:ext cx="180000" cy="180000"/>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16">
            <a:extLst>
              <a:ext uri="{FF2B5EF4-FFF2-40B4-BE49-F238E27FC236}">
                <a16:creationId xmlns:a16="http://schemas.microsoft.com/office/drawing/2014/main" id="{4DA90104-6FC0-43F8-A8D3-188450F9336F}"/>
              </a:ext>
            </a:extLst>
          </p:cNvPr>
          <p:cNvSpPr/>
          <p:nvPr/>
        </p:nvSpPr>
        <p:spPr>
          <a:xfrm>
            <a:off x="445397" y="2446443"/>
            <a:ext cx="5996762" cy="414794"/>
          </a:xfrm>
          <a:prstGeom prst="rect">
            <a:avLst/>
          </a:prstGeom>
        </p:spPr>
        <p:txBody>
          <a:bodyPr wrap="square">
            <a:spAutoFit/>
          </a:bodyPr>
          <a:lstStyle/>
          <a:p>
            <a:pPr algn="just">
              <a:lnSpc>
                <a:spcPct val="150000"/>
              </a:lnSpc>
            </a:pPr>
            <a:r>
              <a:rPr lang="vi-VN" sz="1600" dirty="0">
                <a:latin typeface="UTM Avo" panose="02040603050506020204" pitchFamily="18" charset="0"/>
              </a:rPr>
              <a:t>     Vỉa san hô</a:t>
            </a:r>
            <a:endParaRPr lang="vi-VN" sz="1600" dirty="0"/>
          </a:p>
        </p:txBody>
      </p:sp>
      <p:sp>
        <p:nvSpPr>
          <p:cNvPr id="18" name="Oval 17">
            <a:extLst>
              <a:ext uri="{FF2B5EF4-FFF2-40B4-BE49-F238E27FC236}">
                <a16:creationId xmlns:a16="http://schemas.microsoft.com/office/drawing/2014/main" id="{1A06F489-6BA0-44DB-A8C6-D8A1BFF22202}"/>
              </a:ext>
            </a:extLst>
          </p:cNvPr>
          <p:cNvSpPr/>
          <p:nvPr/>
        </p:nvSpPr>
        <p:spPr>
          <a:xfrm>
            <a:off x="557550" y="2583872"/>
            <a:ext cx="180000" cy="180000"/>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A72DBBAF-0F3A-495B-B9AB-432F77976EC4}"/>
              </a:ext>
            </a:extLst>
          </p:cNvPr>
          <p:cNvSpPr txBox="1"/>
          <p:nvPr/>
        </p:nvSpPr>
        <p:spPr>
          <a:xfrm>
            <a:off x="1481555" y="1764791"/>
            <a:ext cx="5065812" cy="778675"/>
          </a:xfrm>
          <a:prstGeom prst="rect">
            <a:avLst/>
          </a:prstGeom>
          <a:noFill/>
        </p:spPr>
        <p:txBody>
          <a:bodyPr wrap="square" rtlCol="0">
            <a:spAutoFit/>
          </a:bodyPr>
          <a:lstStyle/>
          <a:p>
            <a:pPr>
              <a:lnSpc>
                <a:spcPct val="150000"/>
              </a:lnSpc>
            </a:pPr>
            <a:r>
              <a:rPr lang="vi-VN" sz="1600" dirty="0">
                <a:solidFill>
                  <a:schemeClr val="accent6">
                    <a:lumMod val="50000"/>
                  </a:schemeClr>
                </a:solidFill>
                <a:latin typeface="UTM Avo" panose="02040603050506020204" pitchFamily="18" charset="0"/>
              </a:rPr>
              <a:t>: động vật biển, có xương dạng cánh hoa, nhiều màu sắc.</a:t>
            </a:r>
            <a:endParaRPr lang="en-US" sz="1600" dirty="0">
              <a:solidFill>
                <a:schemeClr val="accent6">
                  <a:lumMod val="50000"/>
                </a:schemeClr>
              </a:solidFill>
              <a:latin typeface="UTM Avo" panose="02040603050506020204" pitchFamily="18" charset="0"/>
            </a:endParaRPr>
          </a:p>
        </p:txBody>
      </p:sp>
      <p:sp>
        <p:nvSpPr>
          <p:cNvPr id="19" name="TextBox 18">
            <a:extLst>
              <a:ext uri="{FF2B5EF4-FFF2-40B4-BE49-F238E27FC236}">
                <a16:creationId xmlns:a16="http://schemas.microsoft.com/office/drawing/2014/main" id="{B8AA1FF8-D4BF-4628-89BC-C4F5F6D5AEA2}"/>
              </a:ext>
            </a:extLst>
          </p:cNvPr>
          <p:cNvSpPr txBox="1"/>
          <p:nvPr/>
        </p:nvSpPr>
        <p:spPr>
          <a:xfrm>
            <a:off x="1828618" y="2451894"/>
            <a:ext cx="4829174" cy="409343"/>
          </a:xfrm>
          <a:prstGeom prst="rect">
            <a:avLst/>
          </a:prstGeom>
          <a:noFill/>
        </p:spPr>
        <p:txBody>
          <a:bodyPr wrap="square" rtlCol="0">
            <a:spAutoFit/>
          </a:bodyPr>
          <a:lstStyle/>
          <a:p>
            <a:pPr>
              <a:lnSpc>
                <a:spcPct val="150000"/>
              </a:lnSpc>
            </a:pPr>
            <a:r>
              <a:rPr lang="vi-VN" sz="1600" dirty="0">
                <a:solidFill>
                  <a:schemeClr val="accent6">
                    <a:lumMod val="50000"/>
                  </a:schemeClr>
                </a:solidFill>
                <a:latin typeface="UTM Avo" panose="02040603050506020204" pitchFamily="18" charset="0"/>
              </a:rPr>
              <a:t>: san hô tập trung thành bờ như bức tường đá.</a:t>
            </a:r>
            <a:endParaRPr lang="en-US" sz="1600" dirty="0">
              <a:solidFill>
                <a:schemeClr val="accent6">
                  <a:lumMod val="50000"/>
                </a:schemeClr>
              </a:solidFill>
              <a:latin typeface="UTM Avo" panose="02040603050506020204" pitchFamily="18" charset="0"/>
            </a:endParaRPr>
          </a:p>
        </p:txBody>
      </p:sp>
      <p:pic>
        <p:nvPicPr>
          <p:cNvPr id="8194" name="Picture 2">
            <a:extLst>
              <a:ext uri="{FF2B5EF4-FFF2-40B4-BE49-F238E27FC236}">
                <a16:creationId xmlns:a16="http://schemas.microsoft.com/office/drawing/2014/main" id="{2D03798F-6FE2-4857-86BB-9440F11BF6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6506" y="547490"/>
            <a:ext cx="1245354" cy="129616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ạn san hô Great Barrier - Hệ thống đá ngầm lớn nhất hành tinh | VOV.VN">
            <a:extLst>
              <a:ext uri="{FF2B5EF4-FFF2-40B4-BE49-F238E27FC236}">
                <a16:creationId xmlns:a16="http://schemas.microsoft.com/office/drawing/2014/main" id="{4E5B450C-1EA7-4477-8998-FD39DF4649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9119" y="2823423"/>
            <a:ext cx="3491178" cy="17221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42" presetClass="entr" presetSubtype="0" fill="hold" nodeType="afterEffect">
                                  <p:stCondLst>
                                    <p:cond delay="0"/>
                                  </p:stCondLst>
                                  <p:childTnLst>
                                    <p:set>
                                      <p:cBhvr>
                                        <p:cTn id="33" dur="1" fill="hold">
                                          <p:stCondLst>
                                            <p:cond delay="0"/>
                                          </p:stCondLst>
                                        </p:cTn>
                                        <p:tgtEl>
                                          <p:spTgt spid="8194"/>
                                        </p:tgtEl>
                                        <p:attrNameLst>
                                          <p:attrName>style.visibility</p:attrName>
                                        </p:attrNameLst>
                                      </p:cBhvr>
                                      <p:to>
                                        <p:strVal val="visible"/>
                                      </p:to>
                                    </p:set>
                                    <p:animEffect transition="in" filter="fade">
                                      <p:cBhvr>
                                        <p:cTn id="34" dur="1000"/>
                                        <p:tgtEl>
                                          <p:spTgt spid="8194"/>
                                        </p:tgtEl>
                                      </p:cBhvr>
                                    </p:animEffect>
                                    <p:anim calcmode="lin" valueType="num">
                                      <p:cBhvr>
                                        <p:cTn id="35" dur="1000" fill="hold"/>
                                        <p:tgtEl>
                                          <p:spTgt spid="8194"/>
                                        </p:tgtEl>
                                        <p:attrNameLst>
                                          <p:attrName>ppt_x</p:attrName>
                                        </p:attrNameLst>
                                      </p:cBhvr>
                                      <p:tavLst>
                                        <p:tav tm="0">
                                          <p:val>
                                            <p:strVal val="#ppt_x"/>
                                          </p:val>
                                        </p:tav>
                                        <p:tav tm="100000">
                                          <p:val>
                                            <p:strVal val="#ppt_x"/>
                                          </p:val>
                                        </p:tav>
                                      </p:tavLst>
                                    </p:anim>
                                    <p:anim calcmode="lin" valueType="num">
                                      <p:cBhvr>
                                        <p:cTn id="36"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par>
                          <p:cTn id="42" fill="hold">
                            <p:stCondLst>
                              <p:cond delay="500"/>
                            </p:stCondLst>
                            <p:childTnLst>
                              <p:par>
                                <p:cTn id="43" presetID="42" presetClass="entr" presetSubtype="0" fill="hold" nodeType="afterEffect">
                                  <p:stCondLst>
                                    <p:cond delay="0"/>
                                  </p:stCondLst>
                                  <p:childTnLst>
                                    <p:set>
                                      <p:cBhvr>
                                        <p:cTn id="44" dur="1" fill="hold">
                                          <p:stCondLst>
                                            <p:cond delay="0"/>
                                          </p:stCondLst>
                                        </p:cTn>
                                        <p:tgtEl>
                                          <p:spTgt spid="8196"/>
                                        </p:tgtEl>
                                        <p:attrNameLst>
                                          <p:attrName>style.visibility</p:attrName>
                                        </p:attrNameLst>
                                      </p:cBhvr>
                                      <p:to>
                                        <p:strVal val="visible"/>
                                      </p:to>
                                    </p:set>
                                    <p:animEffect transition="in" filter="fade">
                                      <p:cBhvr>
                                        <p:cTn id="45" dur="1000"/>
                                        <p:tgtEl>
                                          <p:spTgt spid="8196"/>
                                        </p:tgtEl>
                                      </p:cBhvr>
                                    </p:animEffect>
                                    <p:anim calcmode="lin" valueType="num">
                                      <p:cBhvr>
                                        <p:cTn id="46" dur="1000" fill="hold"/>
                                        <p:tgtEl>
                                          <p:spTgt spid="8196"/>
                                        </p:tgtEl>
                                        <p:attrNameLst>
                                          <p:attrName>ppt_x</p:attrName>
                                        </p:attrNameLst>
                                      </p:cBhvr>
                                      <p:tavLst>
                                        <p:tav tm="0">
                                          <p:val>
                                            <p:strVal val="#ppt_x"/>
                                          </p:val>
                                        </p:tav>
                                        <p:tav tm="100000">
                                          <p:val>
                                            <p:strVal val="#ppt_x"/>
                                          </p:val>
                                        </p:tav>
                                      </p:tavLst>
                                    </p:anim>
                                    <p:anim calcmode="lin" valueType="num">
                                      <p:cBhvr>
                                        <p:cTn id="47"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8198"/>
                                        </p:tgtEl>
                                        <p:attrNameLst>
                                          <p:attrName>style.visibility</p:attrName>
                                        </p:attrNameLst>
                                      </p:cBhvr>
                                      <p:to>
                                        <p:strVal val="visible"/>
                                      </p:to>
                                    </p:set>
                                    <p:animEffect transition="in" filter="fade">
                                      <p:cBhvr>
                                        <p:cTn id="56"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5" grpId="0"/>
      <p:bldP spid="16" grpId="0" animBg="1"/>
      <p:bldP spid="17" grpId="0"/>
      <p:bldP spid="18" grpId="0" animBg="1"/>
      <p:bldP spid="13"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535769" y="1366970"/>
            <a:ext cx="5191604"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Nhắc đến Trường Sa, người ta nhắc đến những gì?</a:t>
            </a:r>
          </a:p>
        </p:txBody>
      </p:sp>
      <p:pic>
        <p:nvPicPr>
          <p:cNvPr id="18" name="Picture 17">
            <a:extLst>
              <a:ext uri="{FF2B5EF4-FFF2-40B4-BE49-F238E27FC236}">
                <a16:creationId xmlns:a16="http://schemas.microsoft.com/office/drawing/2014/main" id="{700435C7-CCDC-4A36-883B-A3D08F4469DF}"/>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73539" t="27967" r="-1" b="7721"/>
          <a:stretch/>
        </p:blipFill>
        <p:spPr>
          <a:xfrm>
            <a:off x="308752" y="261338"/>
            <a:ext cx="1417982" cy="1440000"/>
          </a:xfrm>
          <a:prstGeom prst="ellipse">
            <a:avLst/>
          </a:prstGeom>
          <a:ln>
            <a:noFill/>
          </a:ln>
          <a:effectLst>
            <a:softEdge rad="112500"/>
          </a:effectLst>
        </p:spPr>
      </p:pic>
      <p:sp>
        <p:nvSpPr>
          <p:cNvPr id="19" name="TextBox 18">
            <a:extLst>
              <a:ext uri="{FF2B5EF4-FFF2-40B4-BE49-F238E27FC236}">
                <a16:creationId xmlns:a16="http://schemas.microsoft.com/office/drawing/2014/main" id="{90D77878-223B-4E59-B935-B5929052FCB3}"/>
              </a:ext>
            </a:extLst>
          </p:cNvPr>
          <p:cNvSpPr txBox="1"/>
          <p:nvPr/>
        </p:nvSpPr>
        <p:spPr>
          <a:xfrm>
            <a:off x="389896" y="1759898"/>
            <a:ext cx="6221919" cy="338554"/>
          </a:xfrm>
          <a:prstGeom prst="rect">
            <a:avLst/>
          </a:prstGeom>
          <a:noFill/>
        </p:spPr>
        <p:txBody>
          <a:bodyPr wrap="square" rtlCol="0">
            <a:spAutoFit/>
          </a:bodyPr>
          <a:lstStyle/>
          <a:p>
            <a:r>
              <a:rPr lang="vi-VN" sz="1600" dirty="0">
                <a:solidFill>
                  <a:srgbClr val="FF0000"/>
                </a:solidFill>
                <a:latin typeface="+mn-lt"/>
                <a:sym typeface="Wingdings" panose="05000000000000000000" pitchFamily="2" charset="2"/>
              </a:rPr>
              <a:t> Nhắc đến Trường Sa, người ta nhắc đến các đảo và biển.</a:t>
            </a:r>
            <a:endParaRPr lang="vi-VN" sz="1600" dirty="0">
              <a:solidFill>
                <a:srgbClr val="FF0000"/>
              </a:solidFill>
              <a:latin typeface="+mn-lt"/>
            </a:endParaRPr>
          </a:p>
        </p:txBody>
      </p:sp>
      <p:pic>
        <p:nvPicPr>
          <p:cNvPr id="9218" name="Picture 2" descr="Quần đảo Hoàng Sa và Trường Sa có bao nhiêu đảo? | Thời Đại">
            <a:extLst>
              <a:ext uri="{FF2B5EF4-FFF2-40B4-BE49-F238E27FC236}">
                <a16:creationId xmlns:a16="http://schemas.microsoft.com/office/drawing/2014/main" id="{46B820DC-8CD1-484A-BD95-F55B6BB968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882" y="2125077"/>
            <a:ext cx="2785185" cy="22921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ác bài viết về Hải đăng Đại Lãnh - Mytour.vn">
            <a:extLst>
              <a:ext uri="{FF2B5EF4-FFF2-40B4-BE49-F238E27FC236}">
                <a16:creationId xmlns:a16="http://schemas.microsoft.com/office/drawing/2014/main" id="{CC382C83-0040-4DCC-9EF3-B382AE459C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5694" y="2125077"/>
            <a:ext cx="3057424" cy="22930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circle(in)">
                                      <p:cBhvr>
                                        <p:cTn id="17" dur="2000"/>
                                        <p:tgtEl>
                                          <p:spTgt spid="9218"/>
                                        </p:tgtEl>
                                      </p:cBhvr>
                                    </p:animEffect>
                                  </p:childTnLst>
                                </p:cTn>
                              </p:par>
                              <p:par>
                                <p:cTn id="18" presetID="6" presetClass="entr" presetSubtype="16" fill="hold" nodeType="withEffect">
                                  <p:stCondLst>
                                    <p:cond delay="0"/>
                                  </p:stCondLst>
                                  <p:childTnLst>
                                    <p:set>
                                      <p:cBhvr>
                                        <p:cTn id="19" dur="1" fill="hold">
                                          <p:stCondLst>
                                            <p:cond delay="0"/>
                                          </p:stCondLst>
                                        </p:cTn>
                                        <p:tgtEl>
                                          <p:spTgt spid="9220"/>
                                        </p:tgtEl>
                                        <p:attrNameLst>
                                          <p:attrName>style.visibility</p:attrName>
                                        </p:attrNameLst>
                                      </p:cBhvr>
                                      <p:to>
                                        <p:strVal val="visible"/>
                                      </p:to>
                                    </p:set>
                                    <p:animEffect transition="in" filter="circle(in)">
                                      <p:cBhvr>
                                        <p:cTn id="20"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455498" y="441684"/>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Vẻ đẹp của những loài cá được miêu tả như thế nào?</a:t>
            </a:r>
          </a:p>
        </p:txBody>
      </p:sp>
      <p:sp>
        <p:nvSpPr>
          <p:cNvPr id="22" name="TextBox 21">
            <a:extLst>
              <a:ext uri="{FF2B5EF4-FFF2-40B4-BE49-F238E27FC236}">
                <a16:creationId xmlns:a16="http://schemas.microsoft.com/office/drawing/2014/main" id="{B22684F9-F211-4BBE-8B64-DADA75442ABB}"/>
              </a:ext>
            </a:extLst>
          </p:cNvPr>
          <p:cNvSpPr txBox="1"/>
          <p:nvPr/>
        </p:nvSpPr>
        <p:spPr>
          <a:xfrm>
            <a:off x="455498" y="870659"/>
            <a:ext cx="6221919" cy="338554"/>
          </a:xfrm>
          <a:prstGeom prst="rect">
            <a:avLst/>
          </a:prstGeom>
          <a:noFill/>
        </p:spPr>
        <p:txBody>
          <a:bodyPr wrap="square" rtlCol="0">
            <a:spAutoFit/>
          </a:bodyPr>
          <a:lstStyle/>
          <a:p>
            <a:r>
              <a:rPr lang="vi-VN" sz="1600" dirty="0">
                <a:solidFill>
                  <a:srgbClr val="FF0000"/>
                </a:solidFill>
                <a:latin typeface="+mn-lt"/>
                <a:sym typeface="Wingdings" panose="05000000000000000000" pitchFamily="2" charset="2"/>
              </a:rPr>
              <a:t> đẹp rực rỡ và lạ mắt.</a:t>
            </a:r>
            <a:endParaRPr lang="vi-VN" sz="1600" dirty="0">
              <a:solidFill>
                <a:srgbClr val="FF0000"/>
              </a:solidFill>
              <a:latin typeface="+mn-lt"/>
            </a:endParaRPr>
          </a:p>
        </p:txBody>
      </p:sp>
      <p:sp>
        <p:nvSpPr>
          <p:cNvPr id="24" name="TextBox 23">
            <a:extLst>
              <a:ext uri="{FF2B5EF4-FFF2-40B4-BE49-F238E27FC236}">
                <a16:creationId xmlns:a16="http://schemas.microsoft.com/office/drawing/2014/main" id="{80B9762A-FD95-4F93-BE6C-8019B1D39CFA}"/>
              </a:ext>
            </a:extLst>
          </p:cNvPr>
          <p:cNvSpPr txBox="1"/>
          <p:nvPr/>
        </p:nvSpPr>
        <p:spPr>
          <a:xfrm>
            <a:off x="455498" y="1245260"/>
            <a:ext cx="6221919" cy="584775"/>
          </a:xfrm>
          <a:prstGeom prst="rect">
            <a:avLst/>
          </a:prstGeom>
          <a:noFill/>
        </p:spPr>
        <p:txBody>
          <a:bodyPr wrap="square" rtlCol="0">
            <a:spAutoFit/>
          </a:bodyPr>
          <a:lstStyle/>
          <a:p>
            <a:r>
              <a:rPr lang="vi-VN" sz="1600" dirty="0">
                <a:solidFill>
                  <a:srgbClr val="FF0000"/>
                </a:solidFill>
                <a:latin typeface="+mn-lt"/>
                <a:sym typeface="Wingdings" panose="05000000000000000000" pitchFamily="2" charset="2"/>
              </a:rPr>
              <a:t> đủ màu sắc, dày đặc đến hàng trăm con tạo nên một tấm thảm hoa di động.</a:t>
            </a:r>
            <a:endParaRPr lang="vi-VN" sz="1600" dirty="0">
              <a:solidFill>
                <a:srgbClr val="FF0000"/>
              </a:solidFill>
              <a:latin typeface="+mn-lt"/>
            </a:endParaRPr>
          </a:p>
        </p:txBody>
      </p:sp>
      <p:pic>
        <p:nvPicPr>
          <p:cNvPr id="10242" name="Picture 2" descr="HD wallpaper: Ocean Underwater World Marine Life Dolphin Sea Turtle  Colorful Tropical Fish, Coral Wallpaper For Pc, Tablet And Mobile Download  1920×1200 | Wallpaper Flare">
            <a:extLst>
              <a:ext uri="{FF2B5EF4-FFF2-40B4-BE49-F238E27FC236}">
                <a16:creationId xmlns:a16="http://schemas.microsoft.com/office/drawing/2014/main" id="{107C3B20-8BC1-4CB7-9E0C-36DFA2FCE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492" y="1830035"/>
            <a:ext cx="4651015" cy="290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242"/>
                                        </p:tgtEl>
                                        <p:attrNameLst>
                                          <p:attrName>style.visibility</p:attrName>
                                        </p:attrNameLst>
                                      </p:cBhvr>
                                      <p:to>
                                        <p:strVal val="visible"/>
                                      </p:to>
                                    </p:set>
                                    <p:anim calcmode="lin" valueType="num">
                                      <p:cBhvr>
                                        <p:cTn id="22" dur="500" fill="hold"/>
                                        <p:tgtEl>
                                          <p:spTgt spid="10242"/>
                                        </p:tgtEl>
                                        <p:attrNameLst>
                                          <p:attrName>ppt_w</p:attrName>
                                        </p:attrNameLst>
                                      </p:cBhvr>
                                      <p:tavLst>
                                        <p:tav tm="0">
                                          <p:val>
                                            <p:fltVal val="0"/>
                                          </p:val>
                                        </p:tav>
                                        <p:tav tm="100000">
                                          <p:val>
                                            <p:strVal val="#ppt_w"/>
                                          </p:val>
                                        </p:tav>
                                      </p:tavLst>
                                    </p:anim>
                                    <p:anim calcmode="lin" valueType="num">
                                      <p:cBhvr>
                                        <p:cTn id="23" dur="500" fill="hold"/>
                                        <p:tgtEl>
                                          <p:spTgt spid="10242"/>
                                        </p:tgtEl>
                                        <p:attrNameLst>
                                          <p:attrName>ppt_h</p:attrName>
                                        </p:attrNameLst>
                                      </p:cBhvr>
                                      <p:tavLst>
                                        <p:tav tm="0">
                                          <p:val>
                                            <p:fltVal val="0"/>
                                          </p:val>
                                        </p:tav>
                                        <p:tav tm="100000">
                                          <p:val>
                                            <p:strVal val="#ppt_h"/>
                                          </p:val>
                                        </p:tav>
                                      </p:tavLst>
                                    </p:anim>
                                    <p:animEffect transition="in" filter="fade">
                                      <p:cBhvr>
                                        <p:cTn id="24"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ạn san hô">
            <a:extLst>
              <a:ext uri="{FF2B5EF4-FFF2-40B4-BE49-F238E27FC236}">
                <a16:creationId xmlns:a16="http://schemas.microsoft.com/office/drawing/2014/main" id="{7ADAE9B5-AF4A-4B92-B4E1-4F72E06C7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8756" y="372084"/>
            <a:ext cx="3238501" cy="1943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2226B8-7748-445A-A52F-A09A55B1D360}"/>
              </a:ext>
            </a:extLst>
          </p:cNvPr>
          <p:cNvSpPr txBox="1"/>
          <p:nvPr/>
        </p:nvSpPr>
        <p:spPr>
          <a:xfrm>
            <a:off x="455498" y="441684"/>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San hô dưới đáy biển được so sánh với những gì?.</a:t>
            </a:r>
          </a:p>
        </p:txBody>
      </p:sp>
      <p:sp>
        <p:nvSpPr>
          <p:cNvPr id="12" name="TextBox 11">
            <a:extLst>
              <a:ext uri="{FF2B5EF4-FFF2-40B4-BE49-F238E27FC236}">
                <a16:creationId xmlns:a16="http://schemas.microsoft.com/office/drawing/2014/main" id="{6401E208-9915-4C36-9BE8-B85D7A7352FC}"/>
              </a:ext>
            </a:extLst>
          </p:cNvPr>
          <p:cNvSpPr txBox="1"/>
          <p:nvPr/>
        </p:nvSpPr>
        <p:spPr>
          <a:xfrm>
            <a:off x="455498" y="870659"/>
            <a:ext cx="4096405" cy="1148007"/>
          </a:xfrm>
          <a:prstGeom prst="rect">
            <a:avLst/>
          </a:prstGeom>
          <a:noFill/>
        </p:spPr>
        <p:txBody>
          <a:bodyPr wrap="square" rtlCol="0">
            <a:spAutoFit/>
          </a:bodyPr>
          <a:lstStyle/>
          <a:p>
            <a:pPr>
              <a:lnSpc>
                <a:spcPct val="150000"/>
              </a:lnSpc>
            </a:pPr>
            <a:r>
              <a:rPr lang="vi-VN" sz="1600" dirty="0">
                <a:solidFill>
                  <a:srgbClr val="FF0000"/>
                </a:solidFill>
                <a:latin typeface="+mn-lt"/>
                <a:sym typeface="Wingdings" panose="05000000000000000000" pitchFamily="2" charset="2"/>
              </a:rPr>
              <a:t> San hô dưới đáy biển được so sánh với một bức tranh khổng lồ, đẹp như những tòa lâu đài trong truyện cổ tích.</a:t>
            </a:r>
            <a:endParaRPr lang="vi-VN" sz="1600" dirty="0">
              <a:solidFill>
                <a:srgbClr val="FF0000"/>
              </a:solidFill>
              <a:latin typeface="+mn-lt"/>
            </a:endParaRPr>
          </a:p>
        </p:txBody>
      </p:sp>
      <p:sp>
        <p:nvSpPr>
          <p:cNvPr id="13" name="TextBox 12">
            <a:extLst>
              <a:ext uri="{FF2B5EF4-FFF2-40B4-BE49-F238E27FC236}">
                <a16:creationId xmlns:a16="http://schemas.microsoft.com/office/drawing/2014/main" id="{6E0AA3FC-FE16-4E2D-B1A6-0691E2784275}"/>
              </a:ext>
            </a:extLst>
          </p:cNvPr>
          <p:cNvSpPr txBox="1"/>
          <p:nvPr/>
        </p:nvSpPr>
        <p:spPr>
          <a:xfrm>
            <a:off x="455498" y="2179795"/>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 </a:t>
            </a:r>
            <a:r>
              <a:rPr lang="vi-VN" sz="1500" dirty="0">
                <a:latin typeface="UTM Avo" panose="02040603050506020204" pitchFamily="18" charset="0"/>
              </a:rPr>
              <a:t>Sau bài đọc, em biết thêm điều gì về biển ở Trường Sa?</a:t>
            </a:r>
          </a:p>
        </p:txBody>
      </p:sp>
      <p:pic>
        <p:nvPicPr>
          <p:cNvPr id="4" name="Vẻ đẹp kiên cường và bất khuất của quần đảo Trường Sa - VNEWS">
            <a:hlinkClick r:id="" action="ppaction://media"/>
            <a:extLst>
              <a:ext uri="{FF2B5EF4-FFF2-40B4-BE49-F238E27FC236}">
                <a16:creationId xmlns:a16="http://schemas.microsoft.com/office/drawing/2014/main" id="{D432FA14-DF72-4A62-8733-E46665C58D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2517" y="2571750"/>
            <a:ext cx="3992965" cy="2246043"/>
          </a:xfrm>
          <a:prstGeom prst="rect">
            <a:avLst/>
          </a:prstGeom>
        </p:spPr>
      </p:pic>
    </p:spTree>
    <p:extLst>
      <p:ext uri="{BB962C8B-B14F-4D97-AF65-F5344CB8AC3E}">
        <p14:creationId xmlns:p14="http://schemas.microsoft.com/office/powerpoint/2010/main" val="132625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1266"/>
                                        </p:tgtEl>
                                        <p:attrNameLst>
                                          <p:attrName>style.visibility</p:attrName>
                                        </p:attrNameLst>
                                      </p:cBhvr>
                                      <p:to>
                                        <p:strVal val="visible"/>
                                      </p:to>
                                    </p:set>
                                    <p:animEffect transition="in" filter="fade">
                                      <p:cBhvr>
                                        <p:cTn id="16" dur="1000"/>
                                        <p:tgtEl>
                                          <p:spTgt spid="11266"/>
                                        </p:tgtEl>
                                      </p:cBhvr>
                                    </p:animEffect>
                                    <p:anim calcmode="lin" valueType="num">
                                      <p:cBhvr>
                                        <p:cTn id="17" dur="1000" fill="hold"/>
                                        <p:tgtEl>
                                          <p:spTgt spid="11266"/>
                                        </p:tgtEl>
                                        <p:attrNameLst>
                                          <p:attrName>ppt_x</p:attrName>
                                        </p:attrNameLst>
                                      </p:cBhvr>
                                      <p:tavLst>
                                        <p:tav tm="0">
                                          <p:val>
                                            <p:strVal val="#ppt_x"/>
                                          </p:val>
                                        </p:tav>
                                        <p:tav tm="100000">
                                          <p:val>
                                            <p:strVal val="#ppt_x"/>
                                          </p:val>
                                        </p:tav>
                                      </p:tavLst>
                                    </p:anim>
                                    <p:anim calcmode="lin" valueType="num">
                                      <p:cBhvr>
                                        <p:cTn id="18"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9" fill="hold" display="0">
                  <p:stCondLst>
                    <p:cond delay="indefinite"/>
                  </p:stCondLst>
                </p:cTn>
                <p:tgtEl>
                  <p:spTgt spid="4"/>
                </p:tgtEl>
              </p:cMediaNode>
            </p:video>
          </p:childTnLst>
        </p:cTn>
      </p:par>
    </p:tnLst>
    <p:bldLst>
      <p:bldP spid="3"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3771</TotalTime>
  <Words>771</Words>
  <Application>Microsoft Office PowerPoint</Application>
  <PresentationFormat>Custom</PresentationFormat>
  <Paragraphs>77</Paragraphs>
  <Slides>11</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UTM Cookies</vt:lpstr>
      <vt:lpstr>Calibri Light</vt:lpstr>
      <vt:lpstr>UTM Avo</vt:lpstr>
      <vt:lpstr>Montserrat</vt:lpstr>
      <vt:lpstr>Arial</vt:lpstr>
      <vt:lpstr>Calibri</vt:lpstr>
      <vt:lpstr>Kalam</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Thanh Hang</cp:lastModifiedBy>
  <cp:revision>258</cp:revision>
  <dcterms:modified xsi:type="dcterms:W3CDTF">2025-05-12T05:16:23Z</dcterms:modified>
</cp:coreProperties>
</file>