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13"/>
  </p:notesMasterIdLst>
  <p:sldIdLst>
    <p:sldId id="352" r:id="rId3"/>
    <p:sldId id="353" r:id="rId4"/>
    <p:sldId id="355" r:id="rId5"/>
    <p:sldId id="375" r:id="rId6"/>
    <p:sldId id="390" r:id="rId7"/>
    <p:sldId id="359" r:id="rId8"/>
    <p:sldId id="391" r:id="rId9"/>
    <p:sldId id="360" r:id="rId10"/>
    <p:sldId id="386" r:id="rId11"/>
    <p:sldId id="392" r:id="rId12"/>
  </p:sldIdLst>
  <p:sldSz cx="6858000" cy="5143500"/>
  <p:notesSz cx="6858000" cy="9144000"/>
  <p:embeddedFontLst>
    <p:embeddedFont>
      <p:font typeface="Kalam" panose="020B0604020202020204" charset="0"/>
      <p:regular r:id="rId14"/>
      <p:bold r:id="rId15"/>
    </p:embeddedFont>
    <p:embeddedFont>
      <p:font typeface="Montserrat" panose="00000500000000000000" pitchFamily="2" charset="0"/>
      <p:regular r:id="rId16"/>
      <p:bold r:id="rId17"/>
      <p:italic r:id="rId18"/>
      <p:boldItalic r:id="rId19"/>
    </p:embeddedFont>
    <p:embeddedFont>
      <p:font typeface="UTM Avo" panose="02040603050506020204" pitchFamily="18" charset="0"/>
      <p:regular r:id="rId20"/>
      <p:bold r:id="rId21"/>
      <p:italic r:id="rId22"/>
      <p:boldItalic r:id="rId23"/>
    </p:embeddedFont>
    <p:embeddedFont>
      <p:font typeface="UTM Cookies" panose="02040603050506020204" pitchFamily="18" charset="0"/>
      <p:regular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0" autoAdjust="0"/>
    <p:restoredTop sz="92818" autoAdjust="0"/>
  </p:normalViewPr>
  <p:slideViewPr>
    <p:cSldViewPr snapToGrid="0">
      <p:cViewPr varScale="1">
        <p:scale>
          <a:sx n="105" d="100"/>
          <a:sy n="105" d="100"/>
        </p:scale>
        <p:origin x="12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7.wdp"/><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50644"/>
            <a:ext cx="2470473" cy="550057"/>
            <a:chOff x="635794" y="-10600"/>
            <a:chExt cx="2470473" cy="550057"/>
          </a:xfrm>
        </p:grpSpPr>
        <p:sp>
          <p:nvSpPr>
            <p:cNvPr id="4" name="TextBox 3">
              <a:extLst>
                <a:ext uri="{FF2B5EF4-FFF2-40B4-BE49-F238E27FC236}">
                  <a16:creationId xmlns:a16="http://schemas.microsoft.com/office/drawing/2014/main" id="{4FCF2103-78A6-4FBE-95ED-601E4DFDD877}"/>
                </a:ext>
              </a:extLst>
            </p:cNvPr>
            <p:cNvSpPr txBox="1"/>
            <p:nvPr/>
          </p:nvSpPr>
          <p:spPr>
            <a:xfrm>
              <a:off x="1109021" y="-10600"/>
              <a:ext cx="1997246"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35104" y="693848"/>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16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32017" y="617893"/>
            <a:ext cx="1633743" cy="666635"/>
            <a:chOff x="349247" y="617893"/>
            <a:chExt cx="1633743" cy="666635"/>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4" name="TextBox 3">
              <a:extLst>
                <a:ext uri="{FF2B5EF4-FFF2-40B4-BE49-F238E27FC236}">
                  <a16:creationId xmlns:a16="http://schemas.microsoft.com/office/drawing/2014/main" id="{A0FE075E-00B8-430F-A266-1358EF8D2A4B}"/>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553998"/>
          </a:xfrm>
          <a:prstGeom prst="rect">
            <a:avLst/>
          </a:prstGeom>
          <a:noFill/>
        </p:spPr>
        <p:txBody>
          <a:bodyPr wrap="square" rtlCol="0">
            <a:spAutoFit/>
          </a:bodyPr>
          <a:lstStyle/>
          <a:p>
            <a:r>
              <a:rPr lang="vi-VN" sz="1500" dirty="0">
                <a:latin typeface="UTM Avo" panose="02040603050506020204" pitchFamily="18" charset="0"/>
              </a:rPr>
              <a:t>Dựa vào tranh minh họa, hãy đoán xem câu chuyện nói về điều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8" name="Picture 7">
            <a:extLst>
              <a:ext uri="{FF2B5EF4-FFF2-40B4-BE49-F238E27FC236}">
                <a16:creationId xmlns:a16="http://schemas.microsoft.com/office/drawing/2014/main" id="{F2FB827F-D4B4-493B-8D68-1A1F9D8D5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60733" y="1889195"/>
            <a:ext cx="5536533" cy="2915597"/>
          </a:xfrm>
          <a:prstGeom prst="round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ED2234EF-4199-449F-8EC1-3945650956DA}"/>
              </a:ext>
            </a:extLst>
          </p:cNvPr>
          <p:cNvGrpSpPr/>
          <p:nvPr/>
        </p:nvGrpSpPr>
        <p:grpSpPr>
          <a:xfrm>
            <a:off x="232017" y="617893"/>
            <a:ext cx="1633743" cy="666635"/>
            <a:chOff x="349247" y="617893"/>
            <a:chExt cx="1633743" cy="666635"/>
          </a:xfrm>
        </p:grpSpPr>
        <p:sp>
          <p:nvSpPr>
            <p:cNvPr id="22" name="TextBox 21">
              <a:extLst>
                <a:ext uri="{FF2B5EF4-FFF2-40B4-BE49-F238E27FC236}">
                  <a16:creationId xmlns:a16="http://schemas.microsoft.com/office/drawing/2014/main" id="{E99BCB59-19DA-48F3-B0EC-6095889EF2D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23" name="TextBox 22">
              <a:extLst>
                <a:ext uri="{FF2B5EF4-FFF2-40B4-BE49-F238E27FC236}">
                  <a16:creationId xmlns:a16="http://schemas.microsoft.com/office/drawing/2014/main" id="{D6792EBB-42B5-4526-9C5C-47555C3969D9}"/>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4" name="TextBox 23">
            <a:extLst>
              <a:ext uri="{FF2B5EF4-FFF2-40B4-BE49-F238E27FC236}">
                <a16:creationId xmlns:a16="http://schemas.microsoft.com/office/drawing/2014/main" id="{4BEFA6ED-06CB-4743-940C-787AF9E2267E}"/>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a:t>
              </a:r>
              <a:r>
                <a:rPr lang="vi-VN" sz="1200" b="1" dirty="0">
                  <a:solidFill>
                    <a:srgbClr val="FF0000"/>
                  </a:solidFill>
                  <a:latin typeface="UTM Avo" panose="02040603050506020204" pitchFamily="18" charset="0"/>
                </a:rPr>
                <a:t>con dúi</a:t>
              </a:r>
              <a:r>
                <a:rPr lang="vi-VN" sz="1200" dirty="0">
                  <a:latin typeface="UTM Avo" panose="02040603050506020204" pitchFamily="18" charset="0"/>
                </a:rPr>
                <a:t>. Dúi xin tha, họ thương tình tha cho nó.</a:t>
              </a:r>
            </a:p>
            <a:p>
              <a:pPr indent="171450" algn="just"/>
              <a:r>
                <a:rPr lang="vi-VN" sz="1200" dirty="0">
                  <a:latin typeface="UTM Avo" panose="02040603050506020204" pitchFamily="18" charset="0"/>
                </a:rPr>
                <a:t>Để trả ơn, dúi báo sắp có </a:t>
              </a:r>
              <a:r>
                <a:rPr lang="vi-VN" sz="1200" b="1" dirty="0">
                  <a:solidFill>
                    <a:srgbClr val="FF0000"/>
                  </a:solidFill>
                  <a:latin typeface="UTM Avo" panose="02040603050506020204" pitchFamily="18" charset="0"/>
                </a:rPr>
                <a:t>lũ lụt </a:t>
              </a:r>
              <a:r>
                <a:rPr lang="vi-VN" sz="1200" dirty="0">
                  <a:latin typeface="UTM Avo" panose="02040603050506020204" pitchFamily="18" charset="0"/>
                </a:rPr>
                <a:t>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b="1" dirty="0">
                  <a:solidFill>
                    <a:srgbClr val="FF0000"/>
                  </a:solidFill>
                  <a:latin typeface="UTM Avo" panose="02040603050506020204" pitchFamily="18" charset="0"/>
                </a:rPr>
                <a:t>khoét</a:t>
              </a:r>
              <a:r>
                <a:rPr lang="vi-VN" sz="1200" dirty="0">
                  <a:latin typeface="UTM Avo" panose="02040603050506020204" pitchFamily="18" charset="0"/>
                </a:rPr>
                <a:t> rỗng khúc gỗ to, chuẩn bị thức ăn</a:t>
              </a:r>
            </a:p>
            <a:p>
              <a:pPr algn="just"/>
              <a:r>
                <a:rPr lang="vi-VN" sz="1200" dirty="0">
                  <a:latin typeface="UTM Avo" panose="02040603050506020204" pitchFamily="18" charset="0"/>
                </a:rPr>
                <a:t>bỏ vào đó. Vừa chuẩn bị xong mọi thứ thì mưa to, gió lớn, nước ngập </a:t>
              </a:r>
              <a:r>
                <a:rPr lang="vi-VN" sz="1200" b="1" dirty="0">
                  <a:solidFill>
                    <a:srgbClr val="FF0000"/>
                  </a:solidFill>
                  <a:latin typeface="UTM Avo" panose="02040603050506020204" pitchFamily="18" charset="0"/>
                </a:rPr>
                <a:t>mênh mông</a:t>
              </a:r>
              <a:r>
                <a:rPr lang="vi-VN" sz="1200" dirty="0">
                  <a:latin typeface="UTM Avo" panose="02040603050506020204" pitchFamily="18" charset="0"/>
                </a:rPr>
                <a:t>.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a:t>
              </a:r>
              <a:r>
                <a:rPr lang="vi-VN" sz="1200" b="1" dirty="0">
                  <a:solidFill>
                    <a:srgbClr val="FF0000"/>
                  </a:solidFill>
                  <a:latin typeface="UTM Avo" panose="02040603050506020204" pitchFamily="18" charset="0"/>
                </a:rPr>
                <a:t>nương</a:t>
              </a:r>
              <a:r>
                <a:rPr lang="vi-VN" sz="1200" dirty="0">
                  <a:latin typeface="UTM Avo" panose="02040603050506020204" pitchFamily="18" charset="0"/>
                </a:rPr>
                <a:t> về, họ nghe tiếng cười đùa từ gác bếp để quả bầu. Thấy lạ, họ lấy quả bầu xuống, áp tai nghe thì có tiếng </a:t>
              </a:r>
              <a:r>
                <a:rPr lang="vi-VN" sz="1200" b="1" dirty="0">
                  <a:solidFill>
                    <a:srgbClr val="FF0000"/>
                  </a:solidFill>
                  <a:latin typeface="UTM Avo" panose="02040603050506020204" pitchFamily="18" charset="0"/>
                </a:rPr>
                <a:t>lao xao</a:t>
              </a:r>
              <a:r>
                <a:rPr lang="vi-VN" sz="1200" dirty="0">
                  <a:latin typeface="UTM Avo" panose="02040603050506020204" pitchFamily="18" charset="0"/>
                </a:rPr>
                <a:t>. Người vợ bèn lấy que </a:t>
              </a:r>
              <a:r>
                <a:rPr lang="vi-VN" sz="1200" b="1" dirty="0">
                  <a:solidFill>
                    <a:srgbClr val="FF0000"/>
                  </a:solidFill>
                  <a:latin typeface="UTM Avo" panose="02040603050506020204" pitchFamily="18" charset="0"/>
                </a:rPr>
                <a:t>dùi </a:t>
              </a:r>
              <a:r>
                <a:rPr lang="vi-VN" sz="1200" dirty="0">
                  <a:latin typeface="UTM Avo" panose="02040603050506020204" pitchFamily="18" charset="0"/>
                </a:rPr>
                <a:t>quả bầu. Lạ thay, từ trong quả bầu, những con người bé nhỏ bước ra. Người </a:t>
              </a:r>
              <a:r>
                <a:rPr lang="vi-VN" sz="1200" b="1" dirty="0">
                  <a:solidFill>
                    <a:srgbClr val="FF0000"/>
                  </a:solidFill>
                  <a:latin typeface="UTM Avo" panose="02040603050506020204" pitchFamily="18" charset="0"/>
                </a:rPr>
                <a:t>Khơ Mú </a:t>
              </a:r>
              <a:r>
                <a:rPr lang="vi-VN" sz="1200" dirty="0">
                  <a:latin typeface="UTM Avo" panose="02040603050506020204" pitchFamily="18" charset="0"/>
                </a:rPr>
                <a:t>ra trước. Tiếp đến, người Thái, người Mường, người Dao, người Mông, người </a:t>
              </a:r>
              <a:r>
                <a:rPr lang="vi-VN" sz="1200" b="1" dirty="0">
                  <a:solidFill>
                    <a:srgbClr val="FF0000"/>
                  </a:solidFill>
                  <a:latin typeface="UTM Avo" panose="02040603050506020204" pitchFamily="18" charset="0"/>
                </a:rPr>
                <a:t>Ê-đê</a:t>
              </a:r>
              <a:r>
                <a:rPr lang="vi-VN" sz="1200" dirty="0">
                  <a:latin typeface="UTM Avo" panose="02040603050506020204" pitchFamily="18" charset="0"/>
                </a:rPr>
                <a:t>, người </a:t>
              </a:r>
              <a:r>
                <a:rPr lang="vi-VN" sz="1200" b="1" dirty="0">
                  <a:solidFill>
                    <a:srgbClr val="FF0000"/>
                  </a:solidFill>
                  <a:latin typeface="UTM Avo" panose="02040603050506020204" pitchFamily="18" charset="0"/>
                </a:rPr>
                <a:t>Ba-na</a:t>
              </a:r>
              <a:r>
                <a:rPr lang="vi-VN" sz="1200" dirty="0">
                  <a:latin typeface="UTM Avo" panose="02040603050506020204" pitchFamily="18" charset="0"/>
                </a:rPr>
                <a:t>, người Kinh,... lần lượt ra theo.</a:t>
              </a:r>
            </a:p>
            <a:p>
              <a:pPr indent="171450" algn="just"/>
              <a:r>
                <a:rPr lang="vi-VN" sz="1200" dirty="0">
                  <a:latin typeface="UTM Avo" panose="02040603050506020204" pitchFamily="18" charset="0"/>
                </a:rPr>
                <a:t>Đó là </a:t>
              </a:r>
              <a:r>
                <a:rPr lang="vi-VN" sz="1200" b="1" dirty="0">
                  <a:solidFill>
                    <a:srgbClr val="FF0000"/>
                  </a:solidFill>
                  <a:latin typeface="UTM Avo" panose="02040603050506020204" pitchFamily="18" charset="0"/>
                </a:rPr>
                <a:t>tổ tiên </a:t>
              </a:r>
              <a:r>
                <a:rPr lang="vi-VN" sz="1200" dirty="0">
                  <a:latin typeface="UTM Avo" panose="02040603050506020204" pitchFamily="18" charset="0"/>
                </a:rPr>
                <a:t>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0204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Con dúi</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722968" y="1346484"/>
            <a:ext cx="2324568"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loài thú nhỏ, ăn củ và rễ cây, sống trong hang đất.</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60224" y="2344187"/>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Nương</a:t>
            </a:r>
            <a:endParaRPr lang="vi-VN" sz="1800" dirty="0"/>
          </a:p>
        </p:txBody>
      </p:sp>
      <p:sp>
        <p:nvSpPr>
          <p:cNvPr id="15" name="Oval 14">
            <a:extLst>
              <a:ext uri="{FF2B5EF4-FFF2-40B4-BE49-F238E27FC236}">
                <a16:creationId xmlns:a16="http://schemas.microsoft.com/office/drawing/2014/main" id="{275D6F96-67B9-4FB5-8B92-2BC2A3F22885}"/>
              </a:ext>
            </a:extLst>
          </p:cNvPr>
          <p:cNvSpPr/>
          <p:nvPr/>
        </p:nvSpPr>
        <p:spPr>
          <a:xfrm>
            <a:off x="550605" y="2481616"/>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38FEF6A-B8CE-4B56-A9EF-C5625E5FD1E9}"/>
              </a:ext>
            </a:extLst>
          </p:cNvPr>
          <p:cNvSpPr/>
          <p:nvPr/>
        </p:nvSpPr>
        <p:spPr>
          <a:xfrm>
            <a:off x="460224" y="375217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Tổ tiên</a:t>
            </a:r>
            <a:endParaRPr lang="vi-VN" sz="1800" dirty="0"/>
          </a:p>
        </p:txBody>
      </p:sp>
      <p:sp>
        <p:nvSpPr>
          <p:cNvPr id="17" name="Oval 16">
            <a:extLst>
              <a:ext uri="{FF2B5EF4-FFF2-40B4-BE49-F238E27FC236}">
                <a16:creationId xmlns:a16="http://schemas.microsoft.com/office/drawing/2014/main" id="{2D882355-F987-44B0-AACF-83FCDF1E4590}"/>
              </a:ext>
            </a:extLst>
          </p:cNvPr>
          <p:cNvSpPr/>
          <p:nvPr/>
        </p:nvSpPr>
        <p:spPr>
          <a:xfrm>
            <a:off x="550605" y="3889605"/>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Dúi giống | Dúi thịt | Con dúi rừng |Con dúi giống | Rừng, Đùi">
            <a:extLst>
              <a:ext uri="{FF2B5EF4-FFF2-40B4-BE49-F238E27FC236}">
                <a16:creationId xmlns:a16="http://schemas.microsoft.com/office/drawing/2014/main" id="{B26F3B0C-8491-42DE-AF66-996CBEDD7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39" t="677" r="4762" b="14699"/>
          <a:stretch/>
        </p:blipFill>
        <p:spPr bwMode="auto">
          <a:xfrm>
            <a:off x="4132418" y="566710"/>
            <a:ext cx="2324568" cy="1559549"/>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42D5D3-88EA-4F35-886E-E862639836F5}"/>
              </a:ext>
            </a:extLst>
          </p:cNvPr>
          <p:cNvSpPr txBox="1"/>
          <p:nvPr/>
        </p:nvSpPr>
        <p:spPr>
          <a:xfrm>
            <a:off x="1594750" y="2442075"/>
            <a:ext cx="2532837"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đất trồng trên đồi, núi hoặc bãi cao ven sông.</a:t>
            </a:r>
            <a:endParaRPr lang="en-US" sz="1800" dirty="0">
              <a:solidFill>
                <a:schemeClr val="accent6">
                  <a:lumMod val="50000"/>
                </a:schemeClr>
              </a:solidFill>
              <a:latin typeface="UTM Avo" panose="02040603050506020204" pitchFamily="18" charset="0"/>
            </a:endParaRPr>
          </a:p>
        </p:txBody>
      </p:sp>
      <p:pic>
        <p:nvPicPr>
          <p:cNvPr id="1028" name="Picture 4" descr="Tả cảnh buổi chiều trên nương rẫy">
            <a:extLst>
              <a:ext uri="{FF2B5EF4-FFF2-40B4-BE49-F238E27FC236}">
                <a16:creationId xmlns:a16="http://schemas.microsoft.com/office/drawing/2014/main" id="{2BA3750A-5922-41AB-B6D8-91F45A999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87" y="2287621"/>
            <a:ext cx="2324568" cy="147419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9E162D-797E-4880-B941-DF6A76CA1E84}"/>
              </a:ext>
            </a:extLst>
          </p:cNvPr>
          <p:cNvSpPr txBox="1"/>
          <p:nvPr/>
        </p:nvSpPr>
        <p:spPr>
          <a:xfrm>
            <a:off x="1554891" y="3757731"/>
            <a:ext cx="4897264"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những người đầu tiên sinh ra một dòng họ hay một dân tộc.</a:t>
            </a:r>
            <a:endParaRPr lang="en-US" sz="1800" dirty="0">
              <a:solidFill>
                <a:schemeClr val="accent6">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1000"/>
                                        <p:tgtEl>
                                          <p:spTgt spid="1028"/>
                                        </p:tgtEl>
                                      </p:cBhvr>
                                    </p:animEffect>
                                    <p:anim calcmode="lin" valueType="num">
                                      <p:cBhvr>
                                        <p:cTn id="50" dur="1000" fill="hold"/>
                                        <p:tgtEl>
                                          <p:spTgt spid="1028"/>
                                        </p:tgtEl>
                                        <p:attrNameLst>
                                          <p:attrName>ppt_x</p:attrName>
                                        </p:attrNameLst>
                                      </p:cBhvr>
                                      <p:tavLst>
                                        <p:tav tm="0">
                                          <p:val>
                                            <p:strVal val="#ppt_x"/>
                                          </p:val>
                                        </p:tav>
                                        <p:tav tm="100000">
                                          <p:val>
                                            <p:strVal val="#ppt_x"/>
                                          </p:val>
                                        </p:tav>
                                      </p:tavLst>
                                    </p:anim>
                                    <p:anim calcmode="lin" valueType="num">
                                      <p:cBhvr>
                                        <p:cTn id="5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6" grpId="0"/>
      <p:bldP spid="17"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470B4-A462-4B64-A9F3-A5AB834B6E2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7E9E3BFC-E561-4A0F-B76C-12FB873D9F9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774D4960-7B39-462E-BF15-BC318B85B435}"/>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103210DE-B068-4896-B76F-9FBFCA64B4B8}"/>
              </a:ext>
            </a:extLst>
          </p:cNvPr>
          <p:cNvSpPr/>
          <p:nvPr/>
        </p:nvSpPr>
        <p:spPr>
          <a:xfrm>
            <a:off x="429526" y="2804353"/>
            <a:ext cx="5996762" cy="1286121"/>
          </a:xfrm>
          <a:prstGeom prst="rect">
            <a:avLst/>
          </a:prstGeom>
        </p:spPr>
        <p:txBody>
          <a:bodyPr wrap="square">
            <a:spAutoFit/>
          </a:bodyPr>
          <a:lstStyle/>
          <a:p>
            <a:pPr algn="just">
              <a:lnSpc>
                <a:spcPct val="150000"/>
              </a:lnSpc>
            </a:pPr>
            <a:r>
              <a:rPr lang="vi-VN" sz="1800" dirty="0">
                <a:latin typeface="UTM Avo" panose="02040603050506020204" pitchFamily="18" charset="0"/>
              </a:rPr>
              <a:t>      Nghe lời dúi, họ khoét rỗng khúc gỗ to, chuẩn bị thức ăn bỏ vào đó. Vừa chuẩn bị xong mọi thứ thì mưa to, gió lớn, nước ngập mênh mông.</a:t>
            </a:r>
            <a:endParaRPr lang="vi-VN" sz="1800" dirty="0"/>
          </a:p>
        </p:txBody>
      </p:sp>
      <p:sp>
        <p:nvSpPr>
          <p:cNvPr id="6" name="Oval 5">
            <a:extLst>
              <a:ext uri="{FF2B5EF4-FFF2-40B4-BE49-F238E27FC236}">
                <a16:creationId xmlns:a16="http://schemas.microsoft.com/office/drawing/2014/main" id="{42329CF9-C4E2-4176-A008-1AC63900E5B9}"/>
              </a:ext>
            </a:extLst>
          </p:cNvPr>
          <p:cNvSpPr/>
          <p:nvPr/>
        </p:nvSpPr>
        <p:spPr>
          <a:xfrm>
            <a:off x="519907" y="29417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A441E9B-5F17-4E41-B21A-5FB033D41CB5}"/>
              </a:ext>
            </a:extLst>
          </p:cNvPr>
          <p:cNvSpPr/>
          <p:nvPr/>
        </p:nvSpPr>
        <p:spPr>
          <a:xfrm>
            <a:off x="429527" y="1745332"/>
            <a:ext cx="5996761" cy="864532"/>
          </a:xfrm>
          <a:prstGeom prst="rect">
            <a:avLst/>
          </a:prstGeom>
        </p:spPr>
        <p:txBody>
          <a:bodyPr wrap="square">
            <a:spAutoFit/>
          </a:bodyPr>
          <a:lstStyle/>
          <a:p>
            <a:pPr indent="171450" algn="just">
              <a:lnSpc>
                <a:spcPct val="150000"/>
              </a:lnSpc>
            </a:pPr>
            <a:r>
              <a:rPr lang="vi-VN" sz="1800" dirty="0">
                <a:latin typeface="UTM Avo" panose="02040603050506020204" pitchFamily="18" charset="0"/>
              </a:rPr>
              <a:t>   Để trả ơn, dúi báo sắp có lũ lụt rất lớn và chỉ cho họ cách tránh.</a:t>
            </a:r>
          </a:p>
        </p:txBody>
      </p:sp>
      <p:sp>
        <p:nvSpPr>
          <p:cNvPr id="8" name="Oval 7">
            <a:extLst>
              <a:ext uri="{FF2B5EF4-FFF2-40B4-BE49-F238E27FC236}">
                <a16:creationId xmlns:a16="http://schemas.microsoft.com/office/drawing/2014/main" id="{C318B723-ECD9-4708-BAFF-FEB53B1716B6}"/>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583F1CD7-9F73-4B55-9CC9-C8BC9AD2B6EC}"/>
              </a:ext>
            </a:extLst>
          </p:cNvPr>
          <p:cNvCxnSpPr/>
          <p:nvPr/>
        </p:nvCxnSpPr>
        <p:spPr>
          <a:xfrm flipH="1">
            <a:off x="5241912" y="284818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8AF32C-D9B0-4699-860C-0206D7CECBF5}"/>
              </a:ext>
            </a:extLst>
          </p:cNvPr>
          <p:cNvCxnSpPr/>
          <p:nvPr/>
        </p:nvCxnSpPr>
        <p:spPr>
          <a:xfrm flipH="1">
            <a:off x="2284142" y="282333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7893F-C417-4252-BB8C-3F394A1D11C1}"/>
              </a:ext>
            </a:extLst>
          </p:cNvPr>
          <p:cNvCxnSpPr/>
          <p:nvPr/>
        </p:nvCxnSpPr>
        <p:spPr>
          <a:xfrm flipH="1">
            <a:off x="5053085"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D93FDE-6393-4A9B-8C6E-6333732CEB14}"/>
              </a:ext>
            </a:extLst>
          </p:cNvPr>
          <p:cNvCxnSpPr/>
          <p:nvPr/>
        </p:nvCxnSpPr>
        <p:spPr>
          <a:xfrm flipH="1">
            <a:off x="5015872"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14A5A3-3A83-483E-A192-ACABD8E84DF8}"/>
              </a:ext>
            </a:extLst>
          </p:cNvPr>
          <p:cNvCxnSpPr/>
          <p:nvPr/>
        </p:nvCxnSpPr>
        <p:spPr>
          <a:xfrm flipH="1">
            <a:off x="5041262" y="174533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94DB7D-F7DB-4451-A732-F3E441DB1798}"/>
              </a:ext>
            </a:extLst>
          </p:cNvPr>
          <p:cNvCxnSpPr/>
          <p:nvPr/>
        </p:nvCxnSpPr>
        <p:spPr>
          <a:xfrm flipH="1">
            <a:off x="2898946" y="17453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5981-8757-49D1-96C1-778FE85F65F5}"/>
              </a:ext>
            </a:extLst>
          </p:cNvPr>
          <p:cNvCxnSpPr/>
          <p:nvPr/>
        </p:nvCxnSpPr>
        <p:spPr>
          <a:xfrm flipH="1">
            <a:off x="2284142"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A64B72-F044-4A71-8214-52D15378A397}"/>
              </a:ext>
            </a:extLst>
          </p:cNvPr>
          <p:cNvCxnSpPr/>
          <p:nvPr/>
        </p:nvCxnSpPr>
        <p:spPr>
          <a:xfrm flipH="1">
            <a:off x="2246929"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DDC352-780D-4D0B-B00E-773489458E5E}"/>
              </a:ext>
            </a:extLst>
          </p:cNvPr>
          <p:cNvCxnSpPr/>
          <p:nvPr/>
        </p:nvCxnSpPr>
        <p:spPr>
          <a:xfrm flipH="1">
            <a:off x="5973688"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AB797B-1C26-4B3F-97A7-E99632E03F86}"/>
              </a:ext>
            </a:extLst>
          </p:cNvPr>
          <p:cNvCxnSpPr/>
          <p:nvPr/>
        </p:nvCxnSpPr>
        <p:spPr>
          <a:xfrm flipH="1">
            <a:off x="1348252"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C7E2A5-9C5F-48D9-88E2-F8ACCC157900}"/>
              </a:ext>
            </a:extLst>
          </p:cNvPr>
          <p:cNvCxnSpPr/>
          <p:nvPr/>
        </p:nvCxnSpPr>
        <p:spPr>
          <a:xfrm flipH="1">
            <a:off x="1982997" y="174533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7690F6-FD15-40F4-A8EF-79F862B0180C}"/>
              </a:ext>
            </a:extLst>
          </p:cNvPr>
          <p:cNvCxnSpPr/>
          <p:nvPr/>
        </p:nvCxnSpPr>
        <p:spPr>
          <a:xfrm flipH="1">
            <a:off x="2759912"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A21C9B-D871-4111-850F-1130BB2F5DAE}"/>
              </a:ext>
            </a:extLst>
          </p:cNvPr>
          <p:cNvCxnSpPr/>
          <p:nvPr/>
        </p:nvCxnSpPr>
        <p:spPr>
          <a:xfrm flipH="1">
            <a:off x="2722699"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ABEE24-14CD-48BE-8AA0-66538468668F}"/>
              </a:ext>
            </a:extLst>
          </p:cNvPr>
          <p:cNvCxnSpPr/>
          <p:nvPr/>
        </p:nvCxnSpPr>
        <p:spPr>
          <a:xfrm flipH="1">
            <a:off x="2223529"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Con dúi nói với hai vợ chồng điều gì?</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89608" y="1707011"/>
            <a:ext cx="6292062"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Con dúi báo sắp có lũ lụt rất lớn và chỉ cho họ cách tránh.</a:t>
            </a:r>
          </a:p>
        </p:txBody>
      </p:sp>
      <p:pic>
        <p:nvPicPr>
          <p:cNvPr id="40" name="Picture 39">
            <a:extLst>
              <a:ext uri="{FF2B5EF4-FFF2-40B4-BE49-F238E27FC236}">
                <a16:creationId xmlns:a16="http://schemas.microsoft.com/office/drawing/2014/main" id="{809ABCB1-70A3-4E1B-8AB1-2B462840822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pic>
        <p:nvPicPr>
          <p:cNvPr id="5" name="Picture 4">
            <a:extLst>
              <a:ext uri="{FF2B5EF4-FFF2-40B4-BE49-F238E27FC236}">
                <a16:creationId xmlns:a16="http://schemas.microsoft.com/office/drawing/2014/main" id="{4048ACFD-8712-449D-96A2-5052077477D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185327" y="2459537"/>
            <a:ext cx="3331351" cy="1974134"/>
          </a:xfrm>
          <a:prstGeom prst="roundRect">
            <a:avLst/>
          </a:prstGeom>
        </p:spPr>
      </p:pic>
      <p:sp>
        <p:nvSpPr>
          <p:cNvPr id="41" name="TextBox 40">
            <a:extLst>
              <a:ext uri="{FF2B5EF4-FFF2-40B4-BE49-F238E27FC236}">
                <a16:creationId xmlns:a16="http://schemas.microsoft.com/office/drawing/2014/main" id="{65DB8623-FACE-4087-9DF3-725BA15FE9F7}"/>
              </a:ext>
            </a:extLst>
          </p:cNvPr>
          <p:cNvSpPr txBox="1"/>
          <p:nvPr/>
        </p:nvSpPr>
        <p:spPr>
          <a:xfrm>
            <a:off x="311380" y="203240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Nhờ đâu hai vợ chồng thoát khỏi nạn lũ lụt?</a:t>
            </a:r>
          </a:p>
        </p:txBody>
      </p:sp>
      <p:sp>
        <p:nvSpPr>
          <p:cNvPr id="42" name="TextBox 41">
            <a:extLst>
              <a:ext uri="{FF2B5EF4-FFF2-40B4-BE49-F238E27FC236}">
                <a16:creationId xmlns:a16="http://schemas.microsoft.com/office/drawing/2014/main" id="{415218F8-96B8-4DE9-93EE-7BCE81EB426F}"/>
              </a:ext>
            </a:extLst>
          </p:cNvPr>
          <p:cNvSpPr txBox="1"/>
          <p:nvPr/>
        </p:nvSpPr>
        <p:spPr>
          <a:xfrm>
            <a:off x="311380" y="2392000"/>
            <a:ext cx="2873947" cy="188667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Nhờ nghe lời con dúi, hai vợ chồng khoét rỗng một khúc gỗ to, chuẩn bị thức ăn bỏ vào đó nên đã thoát khỏi nạn lũ lụt.</a:t>
            </a: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Những sự việc kì lạ nào xảy ra sau khi hai vợ chồng thoát khỏi nạn lũ lụt?</a:t>
            </a:r>
          </a:p>
        </p:txBody>
      </p:sp>
      <p:pic>
        <p:nvPicPr>
          <p:cNvPr id="2" name="Picture 1">
            <a:extLst>
              <a:ext uri="{FF2B5EF4-FFF2-40B4-BE49-F238E27FC236}">
                <a16:creationId xmlns:a16="http://schemas.microsoft.com/office/drawing/2014/main" id="{8104A940-A7DE-417F-9C95-CB174E7E7AE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99757" y="1045607"/>
            <a:ext cx="2743200" cy="1781175"/>
          </a:xfrm>
          <a:prstGeom prst="roundRect">
            <a:avLst/>
          </a:prstGeom>
        </p:spPr>
      </p:pic>
      <p:sp>
        <p:nvSpPr>
          <p:cNvPr id="16" name="TextBox 15">
            <a:extLst>
              <a:ext uri="{FF2B5EF4-FFF2-40B4-BE49-F238E27FC236}">
                <a16:creationId xmlns:a16="http://schemas.microsoft.com/office/drawing/2014/main" id="{FB66A531-BCE3-4BA1-9A6B-19F752DA62FA}"/>
              </a:ext>
            </a:extLst>
          </p:cNvPr>
          <p:cNvSpPr txBox="1"/>
          <p:nvPr/>
        </p:nvSpPr>
        <p:spPr>
          <a:xfrm>
            <a:off x="455498" y="1177526"/>
            <a:ext cx="2973502"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Người vợ sinh ra một quả bầu. Từ trong quả bầu, những con người bé nhỏ  bước ra.</a:t>
            </a:r>
          </a:p>
        </p:txBody>
      </p:sp>
      <p:sp>
        <p:nvSpPr>
          <p:cNvPr id="17" name="TextBox 16">
            <a:extLst>
              <a:ext uri="{FF2B5EF4-FFF2-40B4-BE49-F238E27FC236}">
                <a16:creationId xmlns:a16="http://schemas.microsoft.com/office/drawing/2014/main" id="{0FB9DA81-C274-4A9A-A41E-B1127BB7CF30}"/>
              </a:ext>
            </a:extLst>
          </p:cNvPr>
          <p:cNvSpPr txBox="1"/>
          <p:nvPr/>
        </p:nvSpPr>
        <p:spPr>
          <a:xfrm>
            <a:off x="455498" y="2829833"/>
            <a:ext cx="5858216" cy="1428340"/>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Theo em, câu chuyện nói về điều gì?</a:t>
            </a:r>
          </a:p>
          <a:p>
            <a:pPr marL="342900" indent="-342900" algn="just">
              <a:lnSpc>
                <a:spcPct val="150000"/>
              </a:lnSpc>
              <a:buAutoNum type="alphaLcPeriod"/>
            </a:pPr>
            <a:r>
              <a:rPr lang="vi-VN" sz="1500" dirty="0">
                <a:latin typeface="UTM Avo" panose="02040603050506020204" pitchFamily="18" charset="0"/>
              </a:rPr>
              <a:t>Giải thích về nạn lũ lụt hàng năm</a:t>
            </a:r>
          </a:p>
          <a:p>
            <a:pPr marL="342900" indent="-342900" algn="just">
              <a:lnSpc>
                <a:spcPct val="150000"/>
              </a:lnSpc>
              <a:buAutoNum type="alphaLcPeriod"/>
            </a:pPr>
            <a:r>
              <a:rPr lang="vi-VN" sz="1500" dirty="0">
                <a:latin typeface="UTM Avo" panose="02040603050506020204" pitchFamily="18" charset="0"/>
              </a:rPr>
              <a:t>Giải thích về nguồn gốc các dân tộc trên đất nước ta</a:t>
            </a:r>
          </a:p>
          <a:p>
            <a:pPr marL="342900" indent="-342900" algn="just">
              <a:lnSpc>
                <a:spcPct val="150000"/>
              </a:lnSpc>
              <a:buAutoNum type="alphaLcPeriod"/>
            </a:pPr>
            <a:r>
              <a:rPr lang="vi-VN" sz="1500" dirty="0">
                <a:latin typeface="UTM Avo" panose="02040603050506020204" pitchFamily="18" charset="0"/>
              </a:rPr>
              <a:t>Nêu cách phòng chống thiên tai, lũ lụt.</a:t>
            </a:r>
          </a:p>
        </p:txBody>
      </p:sp>
      <p:sp>
        <p:nvSpPr>
          <p:cNvPr id="4" name="Oval 3">
            <a:extLst>
              <a:ext uri="{FF2B5EF4-FFF2-40B4-BE49-F238E27FC236}">
                <a16:creationId xmlns:a16="http://schemas.microsoft.com/office/drawing/2014/main" id="{93F2B3EE-DDFB-4974-8C82-11E2E9584EDE}"/>
              </a:ext>
            </a:extLst>
          </p:cNvPr>
          <p:cNvSpPr/>
          <p:nvPr/>
        </p:nvSpPr>
        <p:spPr>
          <a:xfrm>
            <a:off x="455498" y="323716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5CD17994-136E-4655-B77E-57F4D906F711}"/>
              </a:ext>
            </a:extLst>
          </p:cNvPr>
          <p:cNvSpPr/>
          <p:nvPr/>
        </p:nvSpPr>
        <p:spPr>
          <a:xfrm>
            <a:off x="455498" y="3588485"/>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CA1BC4BA-C1F0-4E0A-8D2E-7F7105343F74}"/>
              </a:ext>
            </a:extLst>
          </p:cNvPr>
          <p:cNvSpPr/>
          <p:nvPr/>
        </p:nvSpPr>
        <p:spPr>
          <a:xfrm>
            <a:off x="455498" y="392780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MAM studio - Đừng sợ thiên tai - Ứng phó với lũ lụt">
            <a:hlinkClick r:id="" action="ppaction://media"/>
            <a:extLst>
              <a:ext uri="{FF2B5EF4-FFF2-40B4-BE49-F238E27FC236}">
                <a16:creationId xmlns:a16="http://schemas.microsoft.com/office/drawing/2014/main" id="{573CDB88-6066-423A-88B7-B5FCAE1AE2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286" y="967386"/>
            <a:ext cx="5828939" cy="3278778"/>
          </a:xfrm>
          <a:prstGeom prst="rect">
            <a:avLst/>
          </a:prstGeom>
        </p:spPr>
      </p:pic>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6"/>
                </p:tgtEl>
              </p:cMediaNode>
            </p:video>
          </p:childTnLst>
        </p:cTn>
      </p:par>
    </p:tnLst>
    <p:bldLst>
      <p:bldP spid="3" grpId="0"/>
      <p:bldP spid="16" grpId="0"/>
      <p:bldP spid="17" grpId="0"/>
      <p:bldP spid="4"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3299</TotalTime>
  <Words>1075</Words>
  <Application>Microsoft Office PowerPoint</Application>
  <PresentationFormat>Custom</PresentationFormat>
  <Paragraphs>71</Paragraphs>
  <Slides>10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Kalam</vt:lpstr>
      <vt:lpstr>Calibri Light</vt:lpstr>
      <vt:lpstr>UTM Cookies</vt:lpstr>
      <vt:lpstr>UTM Avo</vt:lpstr>
      <vt:lpstr>Montserrat</vt:lpstr>
      <vt:lpstr>Arial</vt:lpstr>
      <vt:lpstr>Calibri</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Thanh Hang</cp:lastModifiedBy>
  <cp:revision>225</cp:revision>
  <dcterms:modified xsi:type="dcterms:W3CDTF">2025-05-12T05:15:43Z</dcterms:modified>
</cp:coreProperties>
</file>