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267" r:id="rId3"/>
    <p:sldId id="258" r:id="rId4"/>
    <p:sldId id="261" r:id="rId5"/>
    <p:sldId id="283" r:id="rId6"/>
    <p:sldId id="257" r:id="rId7"/>
    <p:sldId id="259" r:id="rId8"/>
    <p:sldId id="281" r:id="rId9"/>
    <p:sldId id="262" r:id="rId10"/>
    <p:sldId id="263" r:id="rId11"/>
    <p:sldId id="284" r:id="rId12"/>
    <p:sldId id="270" r:id="rId13"/>
    <p:sldId id="286"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375"/>
    <a:srgbClr val="F5BD5A"/>
    <a:srgbClr val="93D17D"/>
    <a:srgbClr val="0C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2025/11/11</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2025/11/11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1.jpe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sp>
        <p:nvSpPr>
          <p:cNvPr id="17" name="圆角矩形 16"/>
          <p:cNvSpPr/>
          <p:nvPr/>
        </p:nvSpPr>
        <p:spPr>
          <a:xfrm>
            <a:off x="464985" y="1869482"/>
            <a:ext cx="9412812" cy="2240890"/>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16"/>
          <p:cNvPicPr>
            <a:picLocks noChangeAspect="1"/>
          </p:cNvPicPr>
          <p:nvPr/>
        </p:nvPicPr>
        <p:blipFill>
          <a:blip r:embed="rId6"/>
          <a:srcRect l="63510" t="6746" r="23365" b="79688"/>
          <a:stretch>
            <a:fillRect/>
          </a:stretch>
        </p:blipFill>
        <p:spPr>
          <a:xfrm>
            <a:off x="8173729" y="1461277"/>
            <a:ext cx="2131347" cy="1113344"/>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0158507" y="536932"/>
            <a:ext cx="1655493" cy="1912776"/>
          </a:xfrm>
          <a:prstGeom prst="rect">
            <a:avLst/>
          </a:prstGeom>
        </p:spPr>
      </p:pic>
      <p:pic>
        <p:nvPicPr>
          <p:cNvPr id="7" name="Picture 6"/>
          <p:cNvPicPr>
            <a:picLocks noChangeAspect="1"/>
          </p:cNvPicPr>
          <p:nvPr/>
        </p:nvPicPr>
        <p:blipFill>
          <a:blip r:embed="rId9"/>
          <a:stretch>
            <a:fillRect/>
          </a:stretch>
        </p:blipFill>
        <p:spPr>
          <a:xfrm>
            <a:off x="3508704" y="906026"/>
            <a:ext cx="3325373" cy="1320341"/>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7230705" y="1892336"/>
            <a:ext cx="4960978" cy="4960978"/>
          </a:xfrm>
          <a:prstGeom prst="rect">
            <a:avLst/>
          </a:prstGeom>
        </p:spPr>
      </p:pic>
      <p:pic>
        <p:nvPicPr>
          <p:cNvPr id="13" name="Picture 12"/>
          <p:cNvPicPr>
            <a:picLocks noChangeAspect="1"/>
          </p:cNvPicPr>
          <p:nvPr/>
        </p:nvPicPr>
        <p:blipFill>
          <a:blip r:embed="rId12"/>
          <a:stretch>
            <a:fillRect/>
          </a:stretch>
        </p:blipFill>
        <p:spPr>
          <a:xfrm>
            <a:off x="876906" y="2059070"/>
            <a:ext cx="8182983" cy="1616318"/>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46" y="-227112"/>
            <a:ext cx="2316681" cy="2316681"/>
          </a:xfrm>
          <a:prstGeom prst="rect">
            <a:avLst/>
          </a:prstGeom>
        </p:spPr>
      </p:pic>
      <p:pic>
        <p:nvPicPr>
          <p:cNvPr id="10" name="图片 9" descr="13"/>
          <p:cNvPicPr>
            <a:picLocks noChangeAspect="1"/>
          </p:cNvPicPr>
          <p:nvPr/>
        </p:nvPicPr>
        <p:blipFill>
          <a:blip r:embed="rId14"/>
          <a:srcRect b="30718"/>
          <a:stretch>
            <a:fillRect/>
          </a:stretch>
        </p:blipFill>
        <p:spPr>
          <a:xfrm>
            <a:off x="0" y="2612385"/>
            <a:ext cx="12192000" cy="4268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ndParaRPr>
            </a:p>
          </p:txBody>
        </p:sp>
      </p:grpSp>
      <p:grpSp>
        <p:nvGrpSpPr>
          <p:cNvPr id="7" name="组合 6"/>
          <p:cNvGrpSpPr/>
          <p:nvPr/>
        </p:nvGrpSpPr>
        <p:grpSpPr>
          <a:xfrm>
            <a:off x="1338621" y="376077"/>
            <a:ext cx="7939958"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indent="0" algn="ctr">
                <a:buFont typeface="Wingdings" panose="05000000000000000000" charset="0"/>
                <a:buNone/>
              </a:pPr>
              <a:endParaRPr lang="zh-CN" altLang="en-US" sz="2400" b="1" dirty="0">
                <a:solidFill>
                  <a:schemeClr val="bg1"/>
                </a:solidFill>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2" name="Rectangle 1"/>
          <p:cNvSpPr/>
          <p:nvPr/>
        </p:nvSpPr>
        <p:spPr>
          <a:xfrm>
            <a:off x="1551709" y="376077"/>
            <a:ext cx="7705470" cy="892552"/>
          </a:xfrm>
          <a:prstGeom prst="rect">
            <a:avLst/>
          </a:prstGeom>
        </p:spPr>
        <p:txBody>
          <a:bodyPr wrap="square">
            <a:spAutoFit/>
          </a:bodyPr>
          <a:lstStyle/>
          <a:p>
            <a:pPr algn="ctr"/>
            <a:r>
              <a:rPr lang="vi-VN" sz="2600" b="1" dirty="0">
                <a:solidFill>
                  <a:schemeClr val="bg1"/>
                </a:solidFill>
                <a:latin typeface="Cambria" panose="02040503050406030204" pitchFamily="18" charset="0"/>
                <a:ea typeface="Cambria" panose="02040503050406030204" pitchFamily="18" charset="0"/>
              </a:rPr>
              <a:t>Cô bé đã thể hiện tình yêu lao động như thế nào? Những việc làm của cô bé đã đem lại điều gì? </a:t>
            </a:r>
          </a:p>
        </p:txBody>
      </p:sp>
      <p:sp>
        <p:nvSpPr>
          <p:cNvPr id="28" name="矩形: 圆角 23"/>
          <p:cNvSpPr/>
          <p:nvPr/>
        </p:nvSpPr>
        <p:spPr>
          <a:xfrm>
            <a:off x="453896" y="1688511"/>
            <a:ext cx="6390565" cy="3570145"/>
          </a:xfrm>
          <a:prstGeom prst="roundRect">
            <a:avLst/>
          </a:prstGeom>
          <a:solidFill>
            <a:schemeClr val="bg1"/>
          </a:solidFill>
          <a:ln>
            <a:solidFill>
              <a:srgbClr val="0C8349">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思源黑体 CN Bold" panose="020B0800000000000000" pitchFamily="34" charset="-122"/>
            </a:endParaRPr>
          </a:p>
        </p:txBody>
      </p:sp>
      <p:sp>
        <p:nvSpPr>
          <p:cNvPr id="33" name="Rectangle 32"/>
          <p:cNvSpPr/>
          <p:nvPr/>
        </p:nvSpPr>
        <p:spPr>
          <a:xfrm>
            <a:off x="555813" y="1783674"/>
            <a:ext cx="6186729" cy="3323987"/>
          </a:xfrm>
          <a:prstGeom prst="rect">
            <a:avLst/>
          </a:prstGeom>
        </p:spPr>
        <p:txBody>
          <a:bodyPr wrap="square">
            <a:spAutoFit/>
          </a:bodyPr>
          <a:lstStyle/>
          <a:p>
            <a:pPr algn="ctr"/>
            <a:r>
              <a:rPr lang="vi-VN" sz="3500" dirty="0">
                <a:solidFill>
                  <a:srgbClr val="002060"/>
                </a:solidFill>
                <a:latin typeface="Cambria" panose="02040503050406030204" pitchFamily="18" charset="0"/>
                <a:ea typeface="Cambria" panose="02040503050406030204" pitchFamily="18" charset="0"/>
              </a:rPr>
              <a:t>Cô bé đã thể hiện tình yêu lao động bằng cách thường xuyên giúp mẹ làm việc nhà như: gấp quần áo giúp mẹ, lau tủ kệ giúp mẹ. Những việc làm của cô bé khiến mẹ rất vui và hạnh phúc. </a:t>
            </a:r>
            <a:endParaRPr lang="en-US" sz="35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44472" y="1714526"/>
            <a:ext cx="4940829" cy="4699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grpSp>
      <p:grpSp>
        <p:nvGrpSpPr>
          <p:cNvPr id="7" name="组合 6"/>
          <p:cNvGrpSpPr/>
          <p:nvPr/>
        </p:nvGrpSpPr>
        <p:grpSpPr>
          <a:xfrm>
            <a:off x="1985269" y="357605"/>
            <a:ext cx="6752331"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grpSp>
      <p:sp>
        <p:nvSpPr>
          <p:cNvPr id="33" name="Rectangle 32"/>
          <p:cNvSpPr/>
          <p:nvPr/>
        </p:nvSpPr>
        <p:spPr>
          <a:xfrm>
            <a:off x="-110794" y="1467774"/>
            <a:ext cx="8370874"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ta </a:t>
            </a:r>
            <a:r>
              <a:rPr lang="en-US" sz="2800" b="1" dirty="0" err="1">
                <a:solidFill>
                  <a:srgbClr val="002060"/>
                </a:solidFill>
                <a:latin typeface="Cambria" panose="02040503050406030204" pitchFamily="18" charset="0"/>
                <a:ea typeface="Cambria" panose="02040503050406030204" pitchFamily="18" charset="0"/>
              </a:rPr>
              <a:t>khỏe</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mạnh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nổ</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r>
              <a:rPr lang="en-US" sz="2800" b="1" dirty="0">
                <a:solidFill>
                  <a:srgbClr val="002060"/>
                </a:solidFill>
                <a:latin typeface="Cambria" panose="02040503050406030204" pitchFamily="18" charset="0"/>
                <a:ea typeface="Cambria" panose="020405030504060302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543" t="6983" r="-25379" b="8814"/>
          <a:stretch/>
        </p:blipFill>
        <p:spPr>
          <a:xfrm flipH="1">
            <a:off x="7152242" y="1645539"/>
            <a:ext cx="4718888" cy="3319707"/>
          </a:xfrm>
          <a:prstGeom prst="rect">
            <a:avLst/>
          </a:prstGeom>
        </p:spPr>
      </p:pic>
      <p:sp>
        <p:nvSpPr>
          <p:cNvPr id="20" name="Rectangle 19"/>
          <p:cNvSpPr/>
          <p:nvPr/>
        </p:nvSpPr>
        <p:spPr>
          <a:xfrm>
            <a:off x="1985270" y="470208"/>
            <a:ext cx="6838347" cy="584775"/>
          </a:xfrm>
          <a:prstGeom prst="rect">
            <a:avLst/>
          </a:prstGeom>
        </p:spPr>
        <p:txBody>
          <a:bodyPr wrap="none">
            <a:spAutoFit/>
          </a:bodyPr>
          <a:lstStyle/>
          <a:p>
            <a:pPr algn="ctr"/>
            <a:r>
              <a:rPr lang="vi-VN" sz="3200" b="1" dirty="0">
                <a:solidFill>
                  <a:schemeClr val="bg1"/>
                </a:solidFill>
                <a:latin typeface="Cambria" panose="02040503050406030204" pitchFamily="18" charset="0"/>
                <a:ea typeface="Cambria" panose="02040503050406030204" pitchFamily="18" charset="0"/>
              </a:rPr>
              <a:t> Theo em, vì sao phải yêu lao động? </a:t>
            </a:r>
          </a:p>
        </p:txBody>
      </p:sp>
      <p:sp>
        <p:nvSpPr>
          <p:cNvPr id="3" name="Rectangle 2"/>
          <p:cNvSpPr/>
          <p:nvPr/>
        </p:nvSpPr>
        <p:spPr>
          <a:xfrm>
            <a:off x="278623" y="2093450"/>
            <a:ext cx="8544994" cy="1686616"/>
          </a:xfrm>
          <a:prstGeom prst="rect">
            <a:avLst/>
          </a:prstGeom>
        </p:spPr>
        <p:txBody>
          <a:bodyPr wrap="square">
            <a:spAutoFit/>
          </a:bodyPr>
          <a:lstStyle/>
          <a:p>
            <a:pPr>
              <a:lnSpc>
                <a:spcPct val="135000"/>
              </a:lnSpc>
              <a:spcAft>
                <a:spcPts val="0"/>
              </a:spcAft>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nhằm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thỏa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mãn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cầu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93987" y="4216244"/>
            <a:ext cx="9508556"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thiện</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93987" y="3411806"/>
            <a:ext cx="8731560"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niềm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hứng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thú</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300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32702" y="2007080"/>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384776" y="52581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2FD482ED-C25C-E97D-7726-159B032B89B5}"/>
              </a:ext>
            </a:extLst>
          </p:cNvPr>
          <p:cNvPicPr>
            <a:picLocks noChangeAspect="1"/>
          </p:cNvPicPr>
          <p:nvPr/>
        </p:nvPicPr>
        <p:blipFill>
          <a:blip r:embed="rId10"/>
          <a:stretch>
            <a:fillRect/>
          </a:stretch>
        </p:blipFill>
        <p:spPr>
          <a:xfrm>
            <a:off x="1786469" y="379061"/>
            <a:ext cx="8157155" cy="1926503"/>
          </a:xfrm>
          <a:prstGeom prst="rect">
            <a:avLst/>
          </a:prstGeom>
        </p:spPr>
      </p:pic>
      <p:sp>
        <p:nvSpPr>
          <p:cNvPr id="16" name="矩形: 圆角 13"/>
          <p:cNvSpPr/>
          <p:nvPr/>
        </p:nvSpPr>
        <p:spPr>
          <a:xfrm>
            <a:off x="1786470" y="2433061"/>
            <a:ext cx="7103342" cy="1590551"/>
          </a:xfrm>
          <a:prstGeom prst="roundRect">
            <a:avLst>
              <a:gd name="adj" fmla="val 22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8" name="Rectangle 17"/>
          <p:cNvSpPr/>
          <p:nvPr/>
        </p:nvSpPr>
        <p:spPr>
          <a:xfrm>
            <a:off x="1928261" y="2684625"/>
            <a:ext cx="7218193" cy="1077218"/>
          </a:xfrm>
          <a:prstGeom prst="rect">
            <a:avLst/>
          </a:prstGeom>
        </p:spPr>
        <p:txBody>
          <a:bodyPr wrap="none">
            <a:spAutoFit/>
          </a:bodyPr>
          <a:lstStyle/>
          <a:p>
            <a:pPr algn="ctr"/>
            <a:r>
              <a:rPr lang="vi-VN" sz="3200" b="1" dirty="0">
                <a:solidFill>
                  <a:schemeClr val="accent2">
                    <a:lumMod val="75000"/>
                  </a:schemeClr>
                </a:solidFill>
                <a:latin typeface="Cambria" panose="02040503050406030204" pitchFamily="18" charset="0"/>
                <a:ea typeface="Cambria" panose="02040503050406030204" pitchFamily="18" charset="0"/>
              </a:rPr>
              <a:t>Chia sẻ những người xung quanh biết</a:t>
            </a:r>
          </a:p>
          <a:p>
            <a:pPr algn="ctr"/>
            <a:r>
              <a:rPr lang="vi-VN" sz="3200" b="1" dirty="0">
                <a:solidFill>
                  <a:schemeClr val="accent2">
                    <a:lumMod val="75000"/>
                  </a:schemeClr>
                </a:solidFill>
                <a:latin typeface="Cambria" panose="02040503050406030204" pitchFamily="18" charset="0"/>
                <a:ea typeface="Cambria" panose="02040503050406030204" pitchFamily="18" charset="0"/>
              </a:rPr>
              <a:t> lợi ích của việc yêu lao động.</a:t>
            </a: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79596" y="28759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6284" y="2023397"/>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20" name="圆角矩形 31"/>
          <p:cNvSpPr/>
          <p:nvPr/>
        </p:nvSpPr>
        <p:spPr>
          <a:xfrm>
            <a:off x="921769" y="1046671"/>
            <a:ext cx="8305165" cy="352577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5">
            <a:extLst>
              <a:ext uri="{FF2B5EF4-FFF2-40B4-BE49-F238E27FC236}">
                <a16:creationId xmlns:a16="http://schemas.microsoft.com/office/drawing/2014/main" id="{BBDC4616-25B4-4DC1-8A6C-71E3F5D678F0}"/>
              </a:ext>
            </a:extLst>
          </p:cNvPr>
          <p:cNvSpPr txBox="1"/>
          <p:nvPr/>
        </p:nvSpPr>
        <p:spPr>
          <a:xfrm>
            <a:off x="1391776" y="1051581"/>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419375"/>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03832" y="2891256"/>
            <a:ext cx="4077173" cy="4077173"/>
          </a:xfrm>
          <a:prstGeom prst="rect">
            <a:avLst/>
          </a:prstGeom>
        </p:spPr>
      </p:pic>
    </p:spTree>
    <p:extLst>
      <p:ext uri="{BB962C8B-B14F-4D97-AF65-F5344CB8AC3E}">
        <p14:creationId xmlns:p14="http://schemas.microsoft.com/office/powerpoint/2010/main" val="1236832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188164"/>
            <a:ext cx="12192000" cy="6631305"/>
            <a:chOff x="0" y="356"/>
            <a:chExt cx="19200" cy="10443"/>
          </a:xfrm>
        </p:grpSpPr>
        <p:grpSp>
          <p:nvGrpSpPr>
            <p:cNvPr id="7" name="组合 6"/>
            <p:cNvGrpSpPr/>
            <p:nvPr/>
          </p:nvGrpSpPr>
          <p:grpSpPr>
            <a:xfrm>
              <a:off x="0" y="356"/>
              <a:ext cx="19200" cy="10443"/>
              <a:chOff x="0" y="356"/>
              <a:chExt cx="19200" cy="10443"/>
            </a:xfrm>
          </p:grpSpPr>
          <p:grpSp>
            <p:nvGrpSpPr>
              <p:cNvPr id="11" name="组合 10"/>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2" name="组合 11"/>
                <p:cNvGrpSpPr/>
                <p:nvPr/>
              </p:nvGrpSpPr>
              <p:grpSpPr>
                <a:xfrm>
                  <a:off x="0" y="3755"/>
                  <a:ext cx="19200" cy="7045"/>
                  <a:chOff x="0" y="3755"/>
                  <a:chExt cx="19200" cy="7045"/>
                </a:xfrm>
              </p:grpSpPr>
              <p:pic>
                <p:nvPicPr>
                  <p:cNvPr id="13" name="图片 12"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5318" y="698"/>
              <a:ext cx="8820" cy="921"/>
            </a:xfrm>
            <a:prstGeom prst="rect">
              <a:avLst/>
            </a:prstGeom>
            <a:solidFill>
              <a:srgbClr val="0C8349"/>
            </a:solidFill>
            <a:ln>
              <a:solidFill>
                <a:schemeClr val="bg1"/>
              </a:solidFill>
            </a:ln>
            <a:effectLst>
              <a:outerShdw blurRad="63500" sx="102000" sy="102000" algn="ctr" rotWithShape="0">
                <a:prstClr val="black">
                  <a:alpha val="40000"/>
                </a:prstClr>
              </a:outerShdw>
            </a:effectLst>
          </p:spPr>
          <p:txBody>
            <a:bodyPr wrap="square">
              <a:spAutoFit/>
            </a:bodyPr>
            <a:lstStyle/>
            <a:p>
              <a:pPr algn="ctr"/>
              <a:r>
                <a:rPr lang="vi-VN" altLang="zh-CN" sz="3200" b="1" spc="-150" dirty="0">
                  <a:solidFill>
                    <a:schemeClr val="bg1"/>
                  </a:solidFill>
                  <a:latin typeface="+mn-ea"/>
                  <a:cs typeface="思源黑体 CN Bold" panose="020B0800000000000000" pitchFamily="34" charset="-122"/>
                  <a:sym typeface="+mn-ea"/>
                </a:rPr>
                <a:t>YÊU CẦU CẦN ĐẠT</a:t>
              </a:r>
              <a:endParaRPr lang="en-US" altLang="zh-CN" sz="3200" b="1" spc="-150" dirty="0">
                <a:solidFill>
                  <a:schemeClr val="bg1"/>
                </a:solidFill>
                <a:latin typeface="+mn-ea"/>
                <a:cs typeface="思源黑体 CN Bold" panose="020B0800000000000000" pitchFamily="34" charset="-122"/>
                <a:sym typeface="+mn-ea"/>
              </a:endParaRPr>
            </a:p>
          </p:txBody>
        </p:sp>
      </p:grpSp>
      <p:sp>
        <p:nvSpPr>
          <p:cNvPr id="4" name="Rectangle 3"/>
          <p:cNvSpPr/>
          <p:nvPr/>
        </p:nvSpPr>
        <p:spPr>
          <a:xfrm>
            <a:off x="951346" y="1513408"/>
            <a:ext cx="11037454" cy="3831818"/>
          </a:xfrm>
          <a:prstGeom prst="rect">
            <a:avLst/>
          </a:prstGeom>
        </p:spPr>
        <p:txBody>
          <a:bodyPr wrap="square">
            <a:spAutoFit/>
          </a:bodyPr>
          <a:lstStyle/>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Năng</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lực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đặc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thù</a:t>
            </a:r>
            <a:r>
              <a:rPr lang="en-US" sz="3000" b="1" dirty="0">
                <a:solidFill>
                  <a:srgbClr val="0070C0"/>
                </a:solidFill>
                <a:latin typeface="Cambria" panose="02040503050406030204" pitchFamily="18" charset="0"/>
                <a:ea typeface="Cambria" panose="02040503050406030204" pitchFamily="18" charset="0"/>
              </a:rPr>
              <a:t>:</a:t>
            </a:r>
            <a:r>
              <a:rPr lang="vi-VN" sz="3000" b="1" dirty="0">
                <a:solidFill>
                  <a:srgbClr val="0070C0"/>
                </a:solidFill>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nêu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biểu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a:t>
            </a:r>
          </a:p>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Năng</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lực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chung</a:t>
            </a:r>
            <a:r>
              <a:rPr lang="en-US" sz="3000" b="1" dirty="0">
                <a:solidFill>
                  <a:srgbClr val="0070C0"/>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quyết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sáng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những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a:t>
            </a:r>
          </a:p>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Phẩm</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chất</a:t>
            </a:r>
            <a:r>
              <a:rPr lang="en-US" sz="3000" b="1" dirty="0">
                <a:solidFill>
                  <a:srgbClr val="0070C0"/>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chỉ</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qua </a:t>
            </a:r>
            <a:r>
              <a:rPr lang="en-US" sz="3000" dirty="0" err="1">
                <a:latin typeface="Cambria" panose="02040503050406030204" pitchFamily="18" charset="0"/>
                <a:ea typeface="Cambria" panose="02040503050406030204" pitchFamily="18" charset="0"/>
              </a:rPr>
              <a:t>thái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việc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phù</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lứa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tuổi</a:t>
            </a:r>
            <a:r>
              <a:rPr lang="en-US" sz="30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19" name="圆角矩形 18"/>
          <p:cNvSpPr/>
          <p:nvPr/>
        </p:nvSpPr>
        <p:spPr>
          <a:xfrm>
            <a:off x="1647580" y="286295"/>
            <a:ext cx="8305165" cy="192001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7" name="Picture 26">
            <a:extLst>
              <a:ext uri="{FF2B5EF4-FFF2-40B4-BE49-F238E27FC236}">
                <a16:creationId xmlns:a16="http://schemas.microsoft.com/office/drawing/2014/main" id="{F4D579E4-4D19-AD66-D1D7-996F3FD08605}"/>
              </a:ext>
            </a:extLst>
          </p:cNvPr>
          <p:cNvPicPr>
            <a:picLocks noChangeAspect="1"/>
          </p:cNvPicPr>
          <p:nvPr/>
        </p:nvPicPr>
        <p:blipFill>
          <a:blip r:embed="rId10"/>
          <a:stretch>
            <a:fillRect/>
          </a:stretch>
        </p:blipFill>
        <p:spPr>
          <a:xfrm>
            <a:off x="2037452" y="197914"/>
            <a:ext cx="8144962" cy="2072820"/>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
        <p:nvSpPr>
          <p:cNvPr id="15" name="圆角矩形 31"/>
          <p:cNvSpPr/>
          <p:nvPr/>
        </p:nvSpPr>
        <p:spPr>
          <a:xfrm>
            <a:off x="642466" y="2353233"/>
            <a:ext cx="7226916" cy="2172586"/>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6" name="TextBox 15"/>
          <p:cNvSpPr txBox="1"/>
          <p:nvPr/>
        </p:nvSpPr>
        <p:spPr>
          <a:xfrm>
            <a:off x="671467" y="2448392"/>
            <a:ext cx="7290277" cy="1938992"/>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Kể những việc em đã làm khi ở trường, ở nhà?</a:t>
            </a:r>
          </a:p>
          <a:p>
            <a:pPr algn="ctr"/>
            <a:r>
              <a:rPr lang="vi-VN" sz="3000" b="1" dirty="0">
                <a:solidFill>
                  <a:srgbClr val="002060"/>
                </a:solidFill>
                <a:latin typeface="Cambria" panose="02040503050406030204" pitchFamily="18" charset="0"/>
                <a:ea typeface="Cambria" panose="02040503050406030204" pitchFamily="18" charset="0"/>
              </a:rPr>
              <a:t>Khi làm những việc đó, em cảm thấy</a:t>
            </a:r>
          </a:p>
          <a:p>
            <a:pPr algn="ctr"/>
            <a:r>
              <a:rPr lang="vi-VN" sz="3000" b="1" dirty="0">
                <a:solidFill>
                  <a:srgbClr val="002060"/>
                </a:solidFill>
                <a:latin typeface="Cambria" panose="02040503050406030204" pitchFamily="18" charset="0"/>
                <a:ea typeface="Cambria" panose="02040503050406030204" pitchFamily="18" charset="0"/>
              </a:rPr>
              <a:t> như thế nào?</a:t>
            </a:r>
            <a:endParaRPr lang="en-US" sz="3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grpSp>
        <p:nvGrpSpPr>
          <p:cNvPr id="3" name="组合 2"/>
          <p:cNvGrpSpPr/>
          <p:nvPr/>
        </p:nvGrpSpPr>
        <p:grpSpPr>
          <a:xfrm>
            <a:off x="-12065" y="1943132"/>
            <a:ext cx="12192000" cy="4889500"/>
            <a:chOff x="0" y="3099"/>
            <a:chExt cx="19200" cy="7700"/>
          </a:xfrm>
        </p:grpSpPr>
        <p:pic>
          <p:nvPicPr>
            <p:cNvPr id="4" name="图片 3" descr="6"/>
            <p:cNvPicPr>
              <a:picLocks noChangeAspect="1"/>
            </p:cNvPicPr>
            <p:nvPr/>
          </p:nvPicPr>
          <p:blipFill>
            <a:blip r:embed="rId5"/>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6"/>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7"/>
              <a:srcRect b="30718"/>
              <a:stretch>
                <a:fillRect/>
              </a:stretch>
            </p:blipFill>
            <p:spPr>
              <a:xfrm>
                <a:off x="0" y="4078"/>
                <a:ext cx="19200" cy="6722"/>
              </a:xfrm>
              <a:prstGeom prst="rect">
                <a:avLst/>
              </a:prstGeom>
            </p:spPr>
          </p:pic>
        </p:grpSp>
      </p:grpSp>
      <p:sp>
        <p:nvSpPr>
          <p:cNvPr id="32" name="圆角矩形 31"/>
          <p:cNvSpPr/>
          <p:nvPr/>
        </p:nvSpPr>
        <p:spPr>
          <a:xfrm>
            <a:off x="1287801" y="191832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8"/>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62787F70-BFFA-E442-37A0-2263A4F7B3BA}"/>
              </a:ext>
            </a:extLst>
          </p:cNvPr>
          <p:cNvPicPr>
            <a:picLocks noChangeAspect="1"/>
          </p:cNvPicPr>
          <p:nvPr/>
        </p:nvPicPr>
        <p:blipFill>
          <a:blip r:embed="rId9"/>
          <a:stretch>
            <a:fillRect/>
          </a:stretch>
        </p:blipFill>
        <p:spPr>
          <a:xfrm>
            <a:off x="1579747" y="1851891"/>
            <a:ext cx="8077900" cy="1621677"/>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80">
                                          <p:stCondLst>
                                            <p:cond delay="0"/>
                                          </p:stCondLst>
                                        </p:cTn>
                                        <p:tgtEl>
                                          <p:spTgt spid="24"/>
                                        </p:tgtEl>
                                      </p:cBhvr>
                                    </p:animEffect>
                                    <p:anim calcmode="lin" valueType="num">
                                      <p:cBhvr>
                                        <p:cTn id="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 dur="26">
                                          <p:stCondLst>
                                            <p:cond delay="650"/>
                                          </p:stCondLst>
                                        </p:cTn>
                                        <p:tgtEl>
                                          <p:spTgt spid="24"/>
                                        </p:tgtEl>
                                      </p:cBhvr>
                                      <p:to x="100000" y="60000"/>
                                    </p:animScale>
                                    <p:animScale>
                                      <p:cBhvr>
                                        <p:cTn id="28" dur="166" decel="50000">
                                          <p:stCondLst>
                                            <p:cond delay="676"/>
                                          </p:stCondLst>
                                        </p:cTn>
                                        <p:tgtEl>
                                          <p:spTgt spid="24"/>
                                        </p:tgtEl>
                                      </p:cBhvr>
                                      <p:to x="100000" y="100000"/>
                                    </p:animScale>
                                    <p:animScale>
                                      <p:cBhvr>
                                        <p:cTn id="29" dur="26">
                                          <p:stCondLst>
                                            <p:cond delay="1312"/>
                                          </p:stCondLst>
                                        </p:cTn>
                                        <p:tgtEl>
                                          <p:spTgt spid="24"/>
                                        </p:tgtEl>
                                      </p:cBhvr>
                                      <p:to x="100000" y="80000"/>
                                    </p:animScale>
                                    <p:animScale>
                                      <p:cBhvr>
                                        <p:cTn id="30" dur="166" decel="50000">
                                          <p:stCondLst>
                                            <p:cond delay="1338"/>
                                          </p:stCondLst>
                                        </p:cTn>
                                        <p:tgtEl>
                                          <p:spTgt spid="24"/>
                                        </p:tgtEl>
                                      </p:cBhvr>
                                      <p:to x="100000" y="100000"/>
                                    </p:animScale>
                                    <p:animScale>
                                      <p:cBhvr>
                                        <p:cTn id="31" dur="26">
                                          <p:stCondLst>
                                            <p:cond delay="1642"/>
                                          </p:stCondLst>
                                        </p:cTn>
                                        <p:tgtEl>
                                          <p:spTgt spid="24"/>
                                        </p:tgtEl>
                                      </p:cBhvr>
                                      <p:to x="100000" y="90000"/>
                                    </p:animScale>
                                    <p:animScale>
                                      <p:cBhvr>
                                        <p:cTn id="32" dur="166" decel="50000">
                                          <p:stCondLst>
                                            <p:cond delay="1668"/>
                                          </p:stCondLst>
                                        </p:cTn>
                                        <p:tgtEl>
                                          <p:spTgt spid="24"/>
                                        </p:tgtEl>
                                      </p:cBhvr>
                                      <p:to x="100000" y="100000"/>
                                    </p:animScale>
                                    <p:animScale>
                                      <p:cBhvr>
                                        <p:cTn id="33" dur="26">
                                          <p:stCondLst>
                                            <p:cond delay="1808"/>
                                          </p:stCondLst>
                                        </p:cTn>
                                        <p:tgtEl>
                                          <p:spTgt spid="24"/>
                                        </p:tgtEl>
                                      </p:cBhvr>
                                      <p:to x="100000" y="95000"/>
                                    </p:animScale>
                                    <p:animScale>
                                      <p:cBhvr>
                                        <p:cTn id="34" dur="166" decel="50000">
                                          <p:stCondLst>
                                            <p:cond delay="1834"/>
                                          </p:stCondLst>
                                        </p:cTn>
                                        <p:tgtEl>
                                          <p:spTgt spid="2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80">
                                          <p:stCondLst>
                                            <p:cond delay="0"/>
                                          </p:stCondLst>
                                        </p:cTn>
                                        <p:tgtEl>
                                          <p:spTgt spid="32"/>
                                        </p:tgtEl>
                                      </p:cBhvr>
                                    </p:animEffect>
                                    <p:anim calcmode="lin" valueType="num">
                                      <p:cBhvr>
                                        <p:cTn id="3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3" dur="26">
                                          <p:stCondLst>
                                            <p:cond delay="650"/>
                                          </p:stCondLst>
                                        </p:cTn>
                                        <p:tgtEl>
                                          <p:spTgt spid="32"/>
                                        </p:tgtEl>
                                      </p:cBhvr>
                                      <p:to x="100000" y="60000"/>
                                    </p:animScale>
                                    <p:animScale>
                                      <p:cBhvr>
                                        <p:cTn id="44" dur="166" decel="50000">
                                          <p:stCondLst>
                                            <p:cond delay="676"/>
                                          </p:stCondLst>
                                        </p:cTn>
                                        <p:tgtEl>
                                          <p:spTgt spid="32"/>
                                        </p:tgtEl>
                                      </p:cBhvr>
                                      <p:to x="100000" y="100000"/>
                                    </p:animScale>
                                    <p:animScale>
                                      <p:cBhvr>
                                        <p:cTn id="45" dur="26">
                                          <p:stCondLst>
                                            <p:cond delay="1312"/>
                                          </p:stCondLst>
                                        </p:cTn>
                                        <p:tgtEl>
                                          <p:spTgt spid="32"/>
                                        </p:tgtEl>
                                      </p:cBhvr>
                                      <p:to x="100000" y="80000"/>
                                    </p:animScale>
                                    <p:animScale>
                                      <p:cBhvr>
                                        <p:cTn id="46" dur="166" decel="50000">
                                          <p:stCondLst>
                                            <p:cond delay="1338"/>
                                          </p:stCondLst>
                                        </p:cTn>
                                        <p:tgtEl>
                                          <p:spTgt spid="32"/>
                                        </p:tgtEl>
                                      </p:cBhvr>
                                      <p:to x="100000" y="100000"/>
                                    </p:animScale>
                                    <p:animScale>
                                      <p:cBhvr>
                                        <p:cTn id="47" dur="26">
                                          <p:stCondLst>
                                            <p:cond delay="1642"/>
                                          </p:stCondLst>
                                        </p:cTn>
                                        <p:tgtEl>
                                          <p:spTgt spid="32"/>
                                        </p:tgtEl>
                                      </p:cBhvr>
                                      <p:to x="100000" y="90000"/>
                                    </p:animScale>
                                    <p:animScale>
                                      <p:cBhvr>
                                        <p:cTn id="48" dur="166" decel="50000">
                                          <p:stCondLst>
                                            <p:cond delay="1668"/>
                                          </p:stCondLst>
                                        </p:cTn>
                                        <p:tgtEl>
                                          <p:spTgt spid="32"/>
                                        </p:tgtEl>
                                      </p:cBhvr>
                                      <p:to x="100000" y="100000"/>
                                    </p:animScale>
                                    <p:animScale>
                                      <p:cBhvr>
                                        <p:cTn id="49" dur="26">
                                          <p:stCondLst>
                                            <p:cond delay="1808"/>
                                          </p:stCondLst>
                                        </p:cTn>
                                        <p:tgtEl>
                                          <p:spTgt spid="32"/>
                                        </p:tgtEl>
                                      </p:cBhvr>
                                      <p:to x="100000" y="95000"/>
                                    </p:animScale>
                                    <p:animScale>
                                      <p:cBhvr>
                                        <p:cTn id="5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192188" y="-762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809550" y="1848484"/>
            <a:ext cx="8471736" cy="1931671"/>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8" name="Rectangle 7"/>
          <p:cNvSpPr/>
          <p:nvPr/>
        </p:nvSpPr>
        <p:spPr>
          <a:xfrm>
            <a:off x="4273208" y="90254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1</a:t>
            </a:r>
            <a:endParaRPr kumimoji="0" lang="en-US" sz="4000" b="0" i="0" u="none" strike="noStrike" kern="1200" cap="none" spc="0" normalizeH="0" baseline="0" noProof="0" dirty="0">
              <a:ln>
                <a:noFill/>
              </a:ln>
              <a:solidFill>
                <a:srgbClr val="7030A0"/>
              </a:solidFill>
              <a:effectLst/>
              <a:uLnTx/>
              <a:uFillTx/>
            </a:endParaRPr>
          </a:p>
        </p:txBody>
      </p:sp>
      <p:pic>
        <p:nvPicPr>
          <p:cNvPr id="13" name="Picture 12"/>
          <p:cNvPicPr>
            <a:picLocks noChangeAspect="1"/>
          </p:cNvPicPr>
          <p:nvPr/>
        </p:nvPicPr>
        <p:blipFill>
          <a:blip r:embed="rId10"/>
          <a:stretch>
            <a:fillRect/>
          </a:stretch>
        </p:blipFill>
        <p:spPr>
          <a:xfrm>
            <a:off x="1605441" y="1729811"/>
            <a:ext cx="8596105" cy="2194750"/>
          </a:xfrm>
          <a:prstGeom prst="rect">
            <a:avLst/>
          </a:prstGeom>
        </p:spPr>
      </p:pic>
    </p:spTree>
    <p:extLst>
      <p:ext uri="{BB962C8B-B14F-4D97-AF65-F5344CB8AC3E}">
        <p14:creationId xmlns:p14="http://schemas.microsoft.com/office/powerpoint/2010/main" val="22639381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grpSp>
        <p:nvGrpSpPr>
          <p:cNvPr id="25" name="组合 24"/>
          <p:cNvGrpSpPr/>
          <p:nvPr/>
        </p:nvGrpSpPr>
        <p:grpSpPr>
          <a:xfrm>
            <a:off x="0" y="1967865"/>
            <a:ext cx="12192000" cy="4889500"/>
            <a:chOff x="0" y="3099"/>
            <a:chExt cx="19200" cy="7700"/>
          </a:xfrm>
        </p:grpSpPr>
        <p:pic>
          <p:nvPicPr>
            <p:cNvPr id="24" name="图片 23"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18" name="组合 17"/>
            <p:cNvGrpSpPr/>
            <p:nvPr/>
          </p:nvGrpSpPr>
          <p:grpSpPr>
            <a:xfrm>
              <a:off x="0" y="3755"/>
              <a:ext cx="19200" cy="7045"/>
              <a:chOff x="0" y="3755"/>
              <a:chExt cx="19200" cy="7045"/>
            </a:xfrm>
          </p:grpSpPr>
          <p:pic>
            <p:nvPicPr>
              <p:cNvPr id="9" name="图片 8" descr="12"/>
              <p:cNvPicPr>
                <a:picLocks noChangeAspect="1"/>
              </p:cNvPicPr>
              <p:nvPr/>
            </p:nvPicPr>
            <p:blipFill>
              <a:blip r:embed="rId5"/>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6"/>
              <a:srcRect b="30718"/>
              <a:stretch>
                <a:fillRect/>
              </a:stretch>
            </p:blipFill>
            <p:spPr>
              <a:xfrm>
                <a:off x="0" y="4078"/>
                <a:ext cx="19200" cy="6722"/>
              </a:xfrm>
              <a:prstGeom prst="rect">
                <a:avLst/>
              </a:prstGeom>
            </p:spPr>
          </p:pic>
        </p:grpSp>
      </p:grpSp>
      <p:pic>
        <p:nvPicPr>
          <p:cNvPr id="38" name="图片 37"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9" name="图片 38"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grpSp>
        <p:nvGrpSpPr>
          <p:cNvPr id="35" name="组合 21"/>
          <p:cNvGrpSpPr/>
          <p:nvPr/>
        </p:nvGrpSpPr>
        <p:grpSpPr>
          <a:xfrm>
            <a:off x="0" y="481328"/>
            <a:ext cx="12192000" cy="6631305"/>
            <a:chOff x="0" y="356"/>
            <a:chExt cx="19200" cy="10443"/>
          </a:xfrm>
        </p:grpSpPr>
        <p:grpSp>
          <p:nvGrpSpPr>
            <p:cNvPr id="44" name="组合 6"/>
            <p:cNvGrpSpPr/>
            <p:nvPr/>
          </p:nvGrpSpPr>
          <p:grpSpPr>
            <a:xfrm>
              <a:off x="0" y="3099"/>
              <a:ext cx="19200" cy="7700"/>
              <a:chOff x="0" y="3099"/>
              <a:chExt cx="19200" cy="7700"/>
            </a:xfrm>
          </p:grpSpPr>
          <p:pic>
            <p:nvPicPr>
              <p:cNvPr id="46" name="图片 7"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47" name="组合 16"/>
              <p:cNvGrpSpPr/>
              <p:nvPr/>
            </p:nvGrpSpPr>
            <p:grpSpPr>
              <a:xfrm>
                <a:off x="0" y="3755"/>
                <a:ext cx="19200" cy="7045"/>
                <a:chOff x="0" y="3755"/>
                <a:chExt cx="19200" cy="7045"/>
              </a:xfrm>
            </p:grpSpPr>
            <p:pic>
              <p:nvPicPr>
                <p:cNvPr id="48" name="图片 19" descr="12"/>
                <p:cNvPicPr>
                  <a:picLocks noChangeAspect="1"/>
                </p:cNvPicPr>
                <p:nvPr/>
              </p:nvPicPr>
              <p:blipFill>
                <a:blip r:embed="rId5"/>
                <a:srcRect b="11993"/>
                <a:stretch>
                  <a:fillRect/>
                </a:stretch>
              </p:blipFill>
              <p:spPr>
                <a:xfrm>
                  <a:off x="0" y="3755"/>
                  <a:ext cx="19200" cy="7045"/>
                </a:xfrm>
                <a:prstGeom prst="rect">
                  <a:avLst/>
                </a:prstGeom>
              </p:spPr>
            </p:pic>
            <p:pic>
              <p:nvPicPr>
                <p:cNvPr id="49" name="图片 20" descr="13"/>
                <p:cNvPicPr>
                  <a:picLocks noChangeAspect="1"/>
                </p:cNvPicPr>
                <p:nvPr/>
              </p:nvPicPr>
              <p:blipFill>
                <a:blip r:embed="rId6"/>
                <a:srcRect b="30718"/>
                <a:stretch>
                  <a:fillRect/>
                </a:stretch>
              </p:blipFill>
              <p:spPr>
                <a:xfrm>
                  <a:off x="0" y="4078"/>
                  <a:ext cx="19200" cy="6722"/>
                </a:xfrm>
                <a:prstGeom prst="rect">
                  <a:avLst/>
                </a:prstGeom>
              </p:spPr>
            </p:pic>
          </p:grpSp>
        </p:grpSp>
        <p:sp>
          <p:nvSpPr>
            <p:cNvPr id="45"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6690" y="960841"/>
            <a:ext cx="6086360" cy="511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组合 29"/>
          <p:cNvGrpSpPr/>
          <p:nvPr/>
        </p:nvGrpSpPr>
        <p:grpSpPr>
          <a:xfrm>
            <a:off x="3092614" y="-25746"/>
            <a:ext cx="6328476" cy="1056248"/>
            <a:chOff x="7680764" y="5895785"/>
            <a:chExt cx="5588922" cy="1344718"/>
          </a:xfrm>
        </p:grpSpPr>
        <p:sp>
          <p:nvSpPr>
            <p:cNvPr id="52" name="矩形: 圆角 28"/>
            <p:cNvSpPr/>
            <p:nvPr/>
          </p:nvSpPr>
          <p:spPr>
            <a:xfrm>
              <a:off x="7703757" y="5997867"/>
              <a:ext cx="5565929" cy="1242636"/>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53" name="矩形: 圆角 22"/>
            <p:cNvSpPr/>
            <p:nvPr/>
          </p:nvSpPr>
          <p:spPr>
            <a:xfrm>
              <a:off x="7680764" y="5895785"/>
              <a:ext cx="5552425" cy="1343903"/>
            </a:xfrm>
            <a:prstGeom prst="roundRect">
              <a:avLst/>
            </a:prstGeom>
          </p:spPr>
          <p:txBody>
            <a:bodyPr wrap="square">
              <a:spAutoFit/>
            </a:bodyPr>
            <a:lstStyle/>
            <a:p>
              <a:pPr algn="ctr"/>
              <a:r>
                <a:rPr lang="en-US" sz="2800" b="1" dirty="0" err="1">
                  <a:solidFill>
                    <a:schemeClr val="bg1"/>
                  </a:solidFill>
                  <a:latin typeface="Cambria" panose="02040503050406030204" pitchFamily="18" charset="0"/>
                  <a:ea typeface="Cambria" panose="02040503050406030204" pitchFamily="18" charset="0"/>
                </a:rPr>
                <a:t>Em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hiện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a:p>
              <a:pPr algn="ctr"/>
              <a:r>
                <a:rPr lang="en-US" sz="2800" b="1" dirty="0" err="1">
                  <a:solidFill>
                    <a:schemeClr val="bg1"/>
                  </a:solidFill>
                  <a:latin typeface="Cambria" panose="02040503050406030204" pitchFamily="18" charset="0"/>
                  <a:ea typeface="Cambria" panose="02040503050406030204" pitchFamily="18" charset="0"/>
                </a:rPr>
                <a:t>lao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bức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tranh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trên</a:t>
              </a:r>
              <a:r>
                <a:rPr lang="en-US" sz="2800" b="1" dirty="0">
                  <a:solidFill>
                    <a:schemeClr val="bg1"/>
                  </a:solidFill>
                  <a:latin typeface="Cambria" panose="02040503050406030204" pitchFamily="18" charset="0"/>
                  <a:ea typeface="Cambria" panose="02040503050406030204" pitchFamily="18" charset="0"/>
                </a:rPr>
                <a:t>.</a:t>
              </a:r>
            </a:p>
          </p:txBody>
        </p:sp>
      </p:grpSp>
      <p:sp>
        <p:nvSpPr>
          <p:cNvPr id="10" name="Rectangle 9"/>
          <p:cNvSpPr/>
          <p:nvPr/>
        </p:nvSpPr>
        <p:spPr>
          <a:xfrm>
            <a:off x="3311979" y="2980582"/>
            <a:ext cx="2783386" cy="707886"/>
          </a:xfrm>
          <a:prstGeom prst="rect">
            <a:avLst/>
          </a:prstGeom>
        </p:spPr>
        <p:txBody>
          <a:bodyPr wrap="square">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chủ</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giúp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giáo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xóa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bảng</a:t>
            </a:r>
            <a:r>
              <a:rPr lang="en-US" sz="2000" b="1" dirty="0">
                <a:latin typeface="Cambria" panose="02040503050406030204" pitchFamily="18" charset="0"/>
                <a:ea typeface="Cambria" panose="02040503050406030204" pitchFamily="18" charset="0"/>
              </a:rPr>
              <a:t>.</a:t>
            </a:r>
          </a:p>
        </p:txBody>
      </p:sp>
      <p:sp>
        <p:nvSpPr>
          <p:cNvPr id="12" name="TextBox 11"/>
          <p:cNvSpPr txBox="1"/>
          <p:nvPr/>
        </p:nvSpPr>
        <p:spPr>
          <a:xfrm>
            <a:off x="6465455" y="2801620"/>
            <a:ext cx="2914309" cy="1015663"/>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Bạn nữ đang say sưa, ngâm nga từng câu hát chăm sóc vườn rau.</a:t>
            </a:r>
            <a:endParaRPr lang="en-US" sz="2000" b="1" dirty="0">
              <a:latin typeface="Cambria" panose="02040503050406030204" pitchFamily="18" charset="0"/>
              <a:ea typeface="Cambria" panose="02040503050406030204" pitchFamily="18" charset="0"/>
            </a:endParaRPr>
          </a:p>
        </p:txBody>
      </p:sp>
      <p:sp>
        <p:nvSpPr>
          <p:cNvPr id="13" name="TextBox 12"/>
          <p:cNvSpPr txBox="1"/>
          <p:nvPr/>
        </p:nvSpPr>
        <p:spPr>
          <a:xfrm>
            <a:off x="3353786" y="6052065"/>
            <a:ext cx="2741579"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nữ</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lau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sạch</a:t>
            </a:r>
            <a:r>
              <a:rPr lang="en-US" sz="2000" b="1" dirty="0">
                <a:latin typeface="Cambria" panose="02040503050406030204" pitchFamily="18" charset="0"/>
                <a:ea typeface="Cambria" panose="02040503050406030204" pitchFamily="18" charset="0"/>
              </a:rPr>
              <a:t>.</a:t>
            </a:r>
          </a:p>
        </p:txBody>
      </p:sp>
      <p:sp>
        <p:nvSpPr>
          <p:cNvPr id="14" name="TextBox 13"/>
          <p:cNvSpPr txBox="1"/>
          <p:nvPr/>
        </p:nvSpPr>
        <p:spPr>
          <a:xfrm>
            <a:off x="6297295" y="5881368"/>
            <a:ext cx="3627926" cy="1015663"/>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Bạn nam xin mẹ để tham gia tổng vệ sinh đường làng cùng với mọi người.</a:t>
            </a:r>
            <a:endParaRPr lang="en-US" sz="2000" b="1" dirty="0">
              <a:latin typeface="Cambria" panose="02040503050406030204" pitchFamily="18" charset="0"/>
              <a:ea typeface="Cambria" panose="02040503050406030204" pitchFamily="18" charset="0"/>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563" y="3439592"/>
            <a:ext cx="2966416" cy="296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520" y="226695"/>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7" name="组合 16"/>
              <p:cNvGrpSpPr/>
              <p:nvPr/>
            </p:nvGrpSpPr>
            <p:grpSpPr>
              <a:xfrm>
                <a:off x="0" y="3755"/>
                <a:ext cx="19200" cy="7045"/>
                <a:chOff x="0" y="3755"/>
                <a:chExt cx="19200" cy="7045"/>
              </a:xfrm>
            </p:grpSpPr>
            <p:pic>
              <p:nvPicPr>
                <p:cNvPr id="20" name="图片 19" descr="12"/>
                <p:cNvPicPr>
                  <a:picLocks noChangeAspect="1"/>
                </p:cNvPicPr>
                <p:nvPr/>
              </p:nvPicPr>
              <p:blipFill>
                <a:blip r:embed="rId4"/>
                <a:srcRect b="11993"/>
                <a:stretch>
                  <a:fillRect/>
                </a:stretch>
              </p:blipFill>
              <p:spPr>
                <a:xfrm>
                  <a:off x="0" y="3755"/>
                  <a:ext cx="19200" cy="7045"/>
                </a:xfrm>
                <a:prstGeom prst="rect">
                  <a:avLst/>
                </a:prstGeom>
              </p:spPr>
            </p:pic>
            <p:pic>
              <p:nvPicPr>
                <p:cNvPr id="21" name="图片 20"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2"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圆角 28"/>
          <p:cNvSpPr/>
          <p:nvPr/>
        </p:nvSpPr>
        <p:spPr>
          <a:xfrm>
            <a:off x="2758415" y="633476"/>
            <a:ext cx="6524131" cy="1239121"/>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26" name="Rectangle 25"/>
          <p:cNvSpPr/>
          <p:nvPr/>
        </p:nvSpPr>
        <p:spPr>
          <a:xfrm>
            <a:off x="2949140" y="762569"/>
            <a:ext cx="6141410" cy="1015663"/>
          </a:xfrm>
          <a:prstGeom prst="rect">
            <a:avLst/>
          </a:prstGeom>
        </p:spPr>
        <p:txBody>
          <a:bodyPr wrap="square">
            <a:spAutoFit/>
          </a:bodyPr>
          <a:lstStyle/>
          <a:p>
            <a:pPr algn="ctr"/>
            <a:r>
              <a:rPr lang="en-US" sz="3000" b="1" dirty="0" err="1">
                <a:solidFill>
                  <a:schemeClr val="bg1"/>
                </a:solidFill>
                <a:latin typeface="Cambria" panose="02040503050406030204" pitchFamily="18" charset="0"/>
                <a:ea typeface="Cambria" panose="02040503050406030204" pitchFamily="18" charset="0"/>
              </a:rPr>
              <a:t>Hãy</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nêu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thêm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biểu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hiện</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khác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của</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yêu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lao</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động</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mà</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em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biết</a:t>
            </a:r>
            <a:r>
              <a:rPr lang="en-US" sz="3000" b="1" dirty="0">
                <a:solidFill>
                  <a:schemeClr val="bg1"/>
                </a:solidFill>
                <a:latin typeface="Cambria" panose="02040503050406030204" pitchFamily="18" charset="0"/>
                <a:ea typeface="Cambria" panose="02040503050406030204" pitchFamily="18" charset="0"/>
              </a:rPr>
              <a:t>.</a:t>
            </a:r>
          </a:p>
        </p:txBody>
      </p:sp>
      <p:sp>
        <p:nvSpPr>
          <p:cNvPr id="4" name="TextBox 3"/>
          <p:cNvSpPr txBox="1"/>
          <p:nvPr/>
        </p:nvSpPr>
        <p:spPr>
          <a:xfrm>
            <a:off x="729673" y="2137827"/>
            <a:ext cx="6548581" cy="304698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+T</a:t>
            </a:r>
            <a:r>
              <a:rPr lang="en-US" sz="3200" dirty="0" err="1">
                <a:solidFill>
                  <a:srgbClr val="002060"/>
                </a:solidFill>
                <a:latin typeface="Cambria" panose="02040503050406030204" pitchFamily="18" charset="0"/>
                <a:ea typeface="Cambria" panose="02040503050406030204" pitchFamily="18" charset="0"/>
              </a:rPr>
              <a: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đẩy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129" y="2114146"/>
            <a:ext cx="4015191" cy="401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4798" y="3571427"/>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53325" y="2520866"/>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35535"/>
            <a:ext cx="12192000" cy="4268470"/>
          </a:xfrm>
          <a:prstGeom prst="rect">
            <a:avLst/>
          </a:prstGeom>
        </p:spPr>
      </p:pic>
      <p:sp>
        <p:nvSpPr>
          <p:cNvPr id="19" name="圆角矩形 18"/>
          <p:cNvSpPr/>
          <p:nvPr/>
        </p:nvSpPr>
        <p:spPr>
          <a:xfrm>
            <a:off x="197361" y="1404315"/>
            <a:ext cx="8587729" cy="2136094"/>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2" name="Picture 1"/>
          <p:cNvPicPr>
            <a:picLocks noChangeAspect="1"/>
          </p:cNvPicPr>
          <p:nvPr/>
        </p:nvPicPr>
        <p:blipFill>
          <a:blip r:embed="rId9"/>
          <a:stretch>
            <a:fillRect/>
          </a:stretch>
        </p:blipFill>
        <p:spPr>
          <a:xfrm>
            <a:off x="85344" y="1447877"/>
            <a:ext cx="8699746" cy="214597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68152" y="2844442"/>
            <a:ext cx="4077173" cy="4077173"/>
          </a:xfrm>
          <a:prstGeom prst="rect">
            <a:avLst/>
          </a:prstGeom>
        </p:spPr>
      </p:pic>
      <p:sp>
        <p:nvSpPr>
          <p:cNvPr id="12" name="Rectangle 11"/>
          <p:cNvSpPr/>
          <p:nvPr/>
        </p:nvSpPr>
        <p:spPr>
          <a:xfrm>
            <a:off x="3384675" y="54595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2</a:t>
            </a:r>
            <a:endParaRPr kumimoji="0" lang="en-US" sz="4000" b="0" i="0" u="none" strike="noStrike" kern="120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226060"/>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1" name="组合 10"/>
              <p:cNvGrpSpPr/>
              <p:nvPr/>
            </p:nvGrpSpPr>
            <p:grpSpPr>
              <a:xfrm>
                <a:off x="0" y="3755"/>
                <a:ext cx="19200" cy="7045"/>
                <a:chOff x="0" y="3755"/>
                <a:chExt cx="19200" cy="7045"/>
              </a:xfrm>
            </p:grpSpPr>
            <p:pic>
              <p:nvPicPr>
                <p:cNvPr id="14" name="图片 13" descr="12"/>
                <p:cNvPicPr>
                  <a:picLocks noChangeAspect="1"/>
                </p:cNvPicPr>
                <p:nvPr/>
              </p:nvPicPr>
              <p:blipFill>
                <a:blip r:embed="rId4"/>
                <a:srcRect b="11993"/>
                <a:stretch>
                  <a:fillRect/>
                </a:stretch>
              </p:blipFill>
              <p:spPr>
                <a:xfrm>
                  <a:off x="0" y="3755"/>
                  <a:ext cx="19200" cy="7045"/>
                </a:xfrm>
                <a:prstGeom prst="rect">
                  <a:avLst/>
                </a:prstGeom>
              </p:spPr>
            </p:pic>
            <p:pic>
              <p:nvPicPr>
                <p:cNvPr id="15" name="图片 14"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6" name="圆角矩形 15"/>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168592" y="13407"/>
            <a:ext cx="9315824" cy="982590"/>
            <a:chOff x="1665997" y="1853560"/>
            <a:chExt cx="7100388" cy="982590"/>
          </a:xfrm>
        </p:grpSpPr>
        <p:sp>
          <p:nvSpPr>
            <p:cNvPr id="34" name="文本框 33"/>
            <p:cNvSpPr txBox="1"/>
            <p:nvPr/>
          </p:nvSpPr>
          <p:spPr>
            <a:xfrm>
              <a:off x="1665997" y="2436040"/>
              <a:ext cx="4597209" cy="400110"/>
            </a:xfrm>
            <a:prstGeom prst="rect">
              <a:avLst/>
            </a:prstGeom>
            <a:noFill/>
          </p:spPr>
          <p:txBody>
            <a:bodyPr wrap="square" rtlCol="0" anchor="t">
              <a:spAutoFit/>
            </a:bodyPr>
            <a:lstStyle/>
            <a:p>
              <a:pPr indent="0">
                <a:buFont typeface="Wingdings" panose="05000000000000000000" charset="0"/>
                <a:buNone/>
              </a:pPr>
              <a:endParaRPr lang="zh-CN" altLang="en-US" sz="2000" b="1" dirty="0">
                <a:solidFill>
                  <a:srgbClr val="065F5B"/>
                </a:solidFill>
                <a:cs typeface="思源黑体 CN Bold" panose="020B0800000000000000" pitchFamily="34" charset="-122"/>
              </a:endParaRPr>
            </a:p>
          </p:txBody>
        </p:sp>
        <p:sp>
          <p:nvSpPr>
            <p:cNvPr id="51" name="矩形: 圆角 50"/>
            <p:cNvSpPr/>
            <p:nvPr/>
          </p:nvSpPr>
          <p:spPr>
            <a:xfrm>
              <a:off x="2005442" y="1853560"/>
              <a:ext cx="6760943" cy="694168"/>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Cambria" panose="02040503050406030204" pitchFamily="18" charset="0"/>
                  <a:ea typeface="Cambria" panose="02040503050406030204" pitchFamily="18" charset="0"/>
                </a:rPr>
                <a:t>Đọc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truyện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giọt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lời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câu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hỏi</a:t>
              </a:r>
              <a:r>
                <a:rPr lang="en-US" sz="2400" b="1" i="1" dirty="0">
                  <a:latin typeface="Cambria" panose="02040503050406030204" pitchFamily="18" charset="0"/>
                  <a:ea typeface="Cambria" panose="02040503050406030204" pitchFamily="18" charset="0"/>
                </a:rPr>
                <a:t>:</a:t>
              </a: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4" name="TextBox 3"/>
          <p:cNvSpPr txBox="1"/>
          <p:nvPr/>
        </p:nvSpPr>
        <p:spPr>
          <a:xfrm>
            <a:off x="2747183" y="754915"/>
            <a:ext cx="6696364" cy="553998"/>
          </a:xfrm>
          <a:prstGeom prst="rect">
            <a:avLst/>
          </a:prstGeom>
          <a:noFill/>
        </p:spPr>
        <p:txBody>
          <a:bodyPr wrap="square" rtlCol="0">
            <a:spAutoFit/>
          </a:bodyPr>
          <a:lstStyle/>
          <a:p>
            <a:pPr algn="ctr"/>
            <a:r>
              <a:rPr lang="vi-VN" sz="3000" dirty="0">
                <a:solidFill>
                  <a:srgbClr val="C00000"/>
                </a:solidFill>
              </a:rPr>
              <a:t>Những giọt mồ hôi trên trán mẹ </a:t>
            </a:r>
            <a:endParaRPr lang="en-US" sz="3000" dirty="0">
              <a:solidFill>
                <a:srgbClr val="C00000"/>
              </a:solidFill>
            </a:endParaRPr>
          </a:p>
        </p:txBody>
      </p:sp>
      <p:sp>
        <p:nvSpPr>
          <p:cNvPr id="5" name="TextBox 4"/>
          <p:cNvSpPr txBox="1"/>
          <p:nvPr/>
        </p:nvSpPr>
        <p:spPr>
          <a:xfrm>
            <a:off x="1613949" y="1482586"/>
            <a:ext cx="9420967" cy="3458869"/>
          </a:xfrm>
          <a:prstGeom prst="rect">
            <a:avLst/>
          </a:prstGeom>
          <a:noFill/>
        </p:spPr>
        <p:txBody>
          <a:bodyPr wrap="square" rtlCol="0">
            <a:spAutoFit/>
          </a:bodyPr>
          <a:lstStyle/>
          <a:p>
            <a:endParaRPr lang="en-US" dirty="0"/>
          </a:p>
        </p:txBody>
      </p:sp>
      <p:sp>
        <p:nvSpPr>
          <p:cNvPr id="6" name="TextBox 5"/>
          <p:cNvSpPr txBox="1"/>
          <p:nvPr/>
        </p:nvSpPr>
        <p:spPr>
          <a:xfrm>
            <a:off x="201930" y="1211659"/>
            <a:ext cx="11786869" cy="550920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bận lắm, ngoài học trên lớp, cô bé còn ôn bài và sinh hoạt ở các câu lạc bộ. Để cô bé có nhiều thời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gian, mẹ thường phải thức dậy từ sáng sớm để chạy đua với mặt trời và thức rất khuya để làm việc nhà. Ấy thế mà chưa bao giờ mẹ than vãn mệt mỏi với cô bé cả. Nhìn khuôn mặt mẹ lúc nào cũng chỉ thấy cố gắng và cố gắng.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thương mẹ lắm! Cô bé thường xuyên giúp mẹ làm việc nhà. Quần 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Một hôm, cô bé có một người bạn đến chơi. Ngoài tiếp bạn rất chu đáo, cô bé vẫn không quên tranh thủ làm việc nhà. Thấy vậy, người bạn rất ngạc nhiên và hỏi: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Sao cậu phải làm nhiều như thế? Ở nhà tớ, mẹ tớ là người làm hết những việc này đấy.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Ngước mắt nhìn người bạn mới, cô bé mỉm cười trả lời: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Vì nhìn nhưng giọt mồ hôi trên trán mẹ nên tớ làm đấy.</a:t>
            </a:r>
          </a:p>
          <a:p>
            <a:pPr algn="r"/>
            <a:r>
              <a:rPr lang="vi-VN" sz="2000" i="1" dirty="0">
                <a:latin typeface="Cambria" panose="02040503050406030204" pitchFamily="18" charset="0"/>
                <a:ea typeface="Cambria" panose="02040503050406030204" pitchFamily="18" charset="0"/>
              </a:rPr>
              <a:t>(</a:t>
            </a:r>
            <a:r>
              <a:rPr lang="en-US" sz="2000" i="1" dirty="0">
                <a:latin typeface="Cambria" panose="02040503050406030204" pitchFamily="18" charset="0"/>
                <a:ea typeface="Cambria" panose="02040503050406030204" pitchFamily="18" charset="0"/>
              </a:rPr>
              <a:t>Theo Ba </a:t>
            </a:r>
            <a:r>
              <a:rPr lang="en-US" sz="2000" i="1" dirty="0" err="1">
                <a:latin typeface="Cambria" panose="02040503050406030204" pitchFamily="18" charset="0"/>
                <a:ea typeface="Cambria" panose="02040503050406030204" pitchFamily="18" charset="0"/>
              </a:rPr>
              <a:t>Lê</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Thói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quen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nhỏ</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hạnh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phúc</a:t>
            </a:r>
            <a:r>
              <a:rPr lang="vi-VN" sz="2000" i="1" dirty="0">
                <a:latin typeface="Cambria" panose="02040503050406030204" pitchFamily="18" charset="0"/>
                <a:ea typeface="Cambria" panose="02040503050406030204" pitchFamily="18" charset="0"/>
              </a:rPr>
              <a:t> to</a:t>
            </a:r>
          </a:p>
          <a:p>
            <a:pPr algn="r"/>
            <a:r>
              <a:rPr lang="en-US" sz="2000" i="1" dirty="0">
                <a:latin typeface="Cambria" panose="02040503050406030204" pitchFamily="18" charset="0"/>
                <a:ea typeface="Cambria" panose="02040503050406030204" pitchFamily="18" charset="0"/>
              </a:rPr>
              <a:t> NXB </a:t>
            </a:r>
            <a:r>
              <a:rPr lang="en-US" sz="2000" i="1" dirty="0" err="1">
                <a:latin typeface="Cambria" panose="02040503050406030204" pitchFamily="18" charset="0"/>
                <a:ea typeface="Cambria" panose="02040503050406030204" pitchFamily="18" charset="0"/>
              </a:rPr>
              <a:t>Dân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Trí</a:t>
            </a:r>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2020)</a:t>
            </a:r>
            <a:endParaRPr lang="en-US" sz="2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TotalTime>
  <Words>706</Words>
  <Application>Microsoft Office PowerPoint</Application>
  <PresentationFormat>Widescreen</PresentationFormat>
  <Paragraphs>40</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#9Slide07 HoneyCream</vt:lpstr>
      <vt:lpstr>Arial</vt:lpstr>
      <vt:lpstr>Cambria</vt:lpstr>
      <vt:lpstr>SVN-Newton</vt:lpstr>
      <vt:lpstr>Times New Roman</vt:lpstr>
      <vt:lpstr>UTM Showcard</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Thanh Hang</cp:lastModifiedBy>
  <cp:revision>34</cp:revision>
  <dcterms:created xsi:type="dcterms:W3CDTF">2023-03-03T13:28:00Z</dcterms:created>
  <dcterms:modified xsi:type="dcterms:W3CDTF">2025-11-11T05:28:08Z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