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7"/>
  </p:notesMasterIdLst>
  <p:sldIdLst>
    <p:sldId id="296" r:id="rId2"/>
    <p:sldId id="297" r:id="rId3"/>
    <p:sldId id="311" r:id="rId4"/>
    <p:sldId id="308" r:id="rId5"/>
    <p:sldId id="312" r:id="rId6"/>
    <p:sldId id="313" r:id="rId7"/>
    <p:sldId id="315" r:id="rId8"/>
    <p:sldId id="314" r:id="rId9"/>
    <p:sldId id="316" r:id="rId10"/>
    <p:sldId id="317" r:id="rId11"/>
    <p:sldId id="318" r:id="rId12"/>
    <p:sldId id="319" r:id="rId13"/>
    <p:sldId id="309" r:id="rId14"/>
    <p:sldId id="320" r:id="rId15"/>
    <p:sldId id="310"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D1F"/>
    <a:srgbClr val="54A47B"/>
    <a:srgbClr val="FAE9EF"/>
    <a:srgbClr val="F0715A"/>
    <a:srgbClr val="CA5775"/>
    <a:srgbClr val="E17711"/>
    <a:srgbClr val="FFC56E"/>
    <a:srgbClr val="EF715A"/>
    <a:srgbClr val="F8AEA9"/>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82" autoAdjust="0"/>
    <p:restoredTop sz="94660"/>
  </p:normalViewPr>
  <p:slideViewPr>
    <p:cSldViewPr snapToGrid="0" showGuides="1">
      <p:cViewPr varScale="1">
        <p:scale>
          <a:sx n="73" d="100"/>
          <a:sy n="73" d="100"/>
        </p:scale>
        <p:origin x="691" y="58"/>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487D2-45CC-4F91-960A-71CA4984812C}" type="datetimeFigureOut">
              <a:rPr lang="zh-CN" altLang="en-US" smtClean="0"/>
              <a:t>2025/11/11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3F281-0C37-4970-9E81-0F2E59851FDB}" type="slidenum">
              <a:rPr lang="zh-CN" altLang="en-US" smtClean="0"/>
              <a:t>‹#›</a:t>
            </a:fld>
            <a:endParaRPr lang="zh-CN" altLang="en-US"/>
          </a:p>
        </p:txBody>
      </p:sp>
    </p:spTree>
    <p:extLst>
      <p:ext uri="{BB962C8B-B14F-4D97-AF65-F5344CB8AC3E}">
        <p14:creationId xmlns:p14="http://schemas.microsoft.com/office/powerpoint/2010/main" val="311826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2025/11/11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137959023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2025/11/11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69685928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2025/11/11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575314097"/>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4779047"/>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2025/11/11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09264460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2025/11/11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144054784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2025/11/11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3126380076"/>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2025/11/11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51117112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2025/11/11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310724206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2025/11/11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68478038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2025/11/11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08518643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2025/11/11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77574855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12192000" cy="6886380"/>
          </a:xfrm>
          <a:prstGeom prst="rect">
            <a:avLst/>
          </a:prstGeom>
        </p:spPr>
      </p:pic>
      <p:grpSp>
        <p:nvGrpSpPr>
          <p:cNvPr id="11" name="组合 10"/>
          <p:cNvGrpSpPr/>
          <p:nvPr userDrawn="1"/>
        </p:nvGrpSpPr>
        <p:grpSpPr>
          <a:xfrm>
            <a:off x="0" y="4630318"/>
            <a:ext cx="12192000" cy="2256061"/>
            <a:chOff x="0" y="4332156"/>
            <a:chExt cx="12292858" cy="2554224"/>
          </a:xfrm>
        </p:grpSpPr>
        <p:pic>
          <p:nvPicPr>
            <p:cNvPr id="12" name="图片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13" name="图片 1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3" name="图片 2"/>
          <p:cNvPicPr>
            <a:picLocks noChangeAspect="1"/>
          </p:cNvPicPr>
          <p:nvPr userDrawn="1"/>
        </p:nvPicPr>
        <p:blipFill rotWithShape="1">
          <a:blip r:embed="rId17" cstate="print">
            <a:extLst>
              <a:ext uri="{28A0092B-C50C-407E-A947-70E740481C1C}">
                <a14:useLocalDpi xmlns:a14="http://schemas.microsoft.com/office/drawing/2010/main" val="0"/>
              </a:ext>
            </a:extLst>
          </a:blip>
          <a:srcRect/>
          <a:stretch/>
        </p:blipFill>
        <p:spPr>
          <a:xfrm>
            <a:off x="0" y="-365"/>
            <a:ext cx="3042933" cy="2888708"/>
          </a:xfrm>
          <a:prstGeom prst="rect">
            <a:avLst/>
          </a:prstGeom>
        </p:spPr>
      </p:pic>
      <p:pic>
        <p:nvPicPr>
          <p:cNvPr id="4" name="图片 3"/>
          <p:cNvPicPr>
            <a:picLocks noChangeAspect="1"/>
          </p:cNvPicPr>
          <p:nvPr userDrawn="1"/>
        </p:nvPicPr>
        <p:blipFill rotWithShape="1">
          <a:blip r:embed="rId18" cstate="print">
            <a:extLst>
              <a:ext uri="{28A0092B-C50C-407E-A947-70E740481C1C}">
                <a14:useLocalDpi xmlns:a14="http://schemas.microsoft.com/office/drawing/2010/main" val="0"/>
              </a:ext>
            </a:extLst>
          </a:blip>
          <a:srcRect r="-482"/>
          <a:stretch/>
        </p:blipFill>
        <p:spPr>
          <a:xfrm>
            <a:off x="9362840" y="0"/>
            <a:ext cx="2829160" cy="2141457"/>
          </a:xfrm>
          <a:prstGeom prst="rect">
            <a:avLst/>
          </a:prstGeom>
        </p:spPr>
      </p:pic>
      <p:pic>
        <p:nvPicPr>
          <p:cNvPr id="18" name="Picture 17">
            <a:extLst>
              <a:ext uri="{FF2B5EF4-FFF2-40B4-BE49-F238E27FC236}">
                <a16:creationId xmlns:a16="http://schemas.microsoft.com/office/drawing/2014/main" id="{2C38DA38-71FB-4CEB-B777-09292390EC4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1976691" y="-26525563"/>
            <a:ext cx="2186247" cy="3717751"/>
          </a:xfrm>
          <a:prstGeom prst="rect">
            <a:avLst/>
          </a:prstGeom>
        </p:spPr>
      </p:pic>
      <p:pic>
        <p:nvPicPr>
          <p:cNvPr id="19" name="Picture 18">
            <a:extLst>
              <a:ext uri="{FF2B5EF4-FFF2-40B4-BE49-F238E27FC236}">
                <a16:creationId xmlns:a16="http://schemas.microsoft.com/office/drawing/2014/main" id="{7B3E06E2-B8CD-4348-A929-48748D52322A}"/>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9158509" y="-26525563"/>
            <a:ext cx="2186247" cy="3717751"/>
          </a:xfrm>
          <a:prstGeom prst="rect">
            <a:avLst/>
          </a:prstGeom>
        </p:spPr>
      </p:pic>
      <p:pic>
        <p:nvPicPr>
          <p:cNvPr id="20" name="Picture 19">
            <a:extLst>
              <a:ext uri="{FF2B5EF4-FFF2-40B4-BE49-F238E27FC236}">
                <a16:creationId xmlns:a16="http://schemas.microsoft.com/office/drawing/2014/main" id="{D1A0A433-1C81-43D6-86C9-906F9D1CD5C6}"/>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0863116" y="29176639"/>
            <a:ext cx="2186247" cy="3717751"/>
          </a:xfrm>
          <a:prstGeom prst="rect">
            <a:avLst/>
          </a:prstGeom>
        </p:spPr>
      </p:pic>
      <p:pic>
        <p:nvPicPr>
          <p:cNvPr id="21" name="Picture 20">
            <a:extLst>
              <a:ext uri="{FF2B5EF4-FFF2-40B4-BE49-F238E27FC236}">
                <a16:creationId xmlns:a16="http://schemas.microsoft.com/office/drawing/2014/main" id="{57AB7940-731C-4B6C-8537-33EBAD98DEBF}"/>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51382671" y="29176639"/>
            <a:ext cx="2186247" cy="3717751"/>
          </a:xfrm>
          <a:prstGeom prst="rect">
            <a:avLst/>
          </a:prstGeom>
        </p:spPr>
      </p:pic>
      <p:sp>
        <p:nvSpPr>
          <p:cNvPr id="22" name="Title 1">
            <a:extLst>
              <a:ext uri="{FF2B5EF4-FFF2-40B4-BE49-F238E27FC236}">
                <a16:creationId xmlns:a16="http://schemas.microsoft.com/office/drawing/2014/main" id="{7A218C26-69B7-499C-B190-96851A78FEC6}"/>
              </a:ext>
            </a:extLst>
          </p:cNvPr>
          <p:cNvSpPr txBox="1">
            <a:spLocks/>
          </p:cNvSpPr>
          <p:nvPr userDrawn="1"/>
        </p:nvSpPr>
        <p:spPr>
          <a:xfrm>
            <a:off x="-570116" y="6070600"/>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1429"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429"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pic>
        <p:nvPicPr>
          <p:cNvPr id="24" name="Picture 23">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t="30568" r="10051"/>
          <a:stretch/>
        </p:blipFill>
        <p:spPr>
          <a:xfrm>
            <a:off x="-44511098" y="-19326756"/>
            <a:ext cx="3627531" cy="4761671"/>
          </a:xfrm>
          <a:prstGeom prst="rect">
            <a:avLst/>
          </a:prstGeom>
        </p:spPr>
      </p:pic>
      <p:pic>
        <p:nvPicPr>
          <p:cNvPr id="25" name="Picture 24">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t="30568" r="10051"/>
          <a:stretch/>
        </p:blipFill>
        <p:spPr>
          <a:xfrm>
            <a:off x="-44511098" y="23671819"/>
            <a:ext cx="3627531" cy="4761671"/>
          </a:xfrm>
          <a:prstGeom prst="rect">
            <a:avLst/>
          </a:prstGeom>
        </p:spPr>
      </p:pic>
      <p:pic>
        <p:nvPicPr>
          <p:cNvPr id="26" name="Picture 25">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t="30568" r="10051"/>
          <a:stretch/>
        </p:blipFill>
        <p:spPr>
          <a:xfrm>
            <a:off x="52475795" y="-19326756"/>
            <a:ext cx="3627531" cy="4761671"/>
          </a:xfrm>
          <a:prstGeom prst="rect">
            <a:avLst/>
          </a:prstGeom>
        </p:spPr>
      </p:pic>
      <p:pic>
        <p:nvPicPr>
          <p:cNvPr id="27" name="Picture 26">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t="30568" r="10051"/>
          <a:stretch/>
        </p:blipFill>
        <p:spPr>
          <a:xfrm>
            <a:off x="52738933" y="23671819"/>
            <a:ext cx="3627531" cy="4761671"/>
          </a:xfrm>
          <a:prstGeom prst="rect">
            <a:avLst/>
          </a:prstGeom>
        </p:spPr>
      </p:pic>
    </p:spTree>
    <p:extLst>
      <p:ext uri="{BB962C8B-B14F-4D97-AF65-F5344CB8AC3E}">
        <p14:creationId xmlns:p14="http://schemas.microsoft.com/office/powerpoint/2010/main" val="3282700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8"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86380"/>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14400" y="-87427"/>
            <a:ext cx="9013646" cy="6295833"/>
          </a:xfrm>
          <a:prstGeom prst="rect">
            <a:avLst/>
          </a:prstGeom>
        </p:spPr>
      </p:pic>
      <p:grpSp>
        <p:nvGrpSpPr>
          <p:cNvPr id="2" name="组合 1"/>
          <p:cNvGrpSpPr/>
          <p:nvPr/>
        </p:nvGrpSpPr>
        <p:grpSpPr>
          <a:xfrm>
            <a:off x="0" y="4630318"/>
            <a:ext cx="12192000" cy="2256061"/>
            <a:chOff x="0" y="4332156"/>
            <a:chExt cx="12292858" cy="2554224"/>
          </a:xfrm>
        </p:grpSpPr>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0" y="-365"/>
            <a:ext cx="3042933" cy="2888708"/>
          </a:xfrm>
          <a:prstGeom prst="rect">
            <a:avLst/>
          </a:prstGeom>
        </p:spPr>
      </p:pic>
      <p:pic>
        <p:nvPicPr>
          <p:cNvPr id="17" name="图片 16"/>
          <p:cNvPicPr>
            <a:picLocks noChangeAspect="1"/>
          </p:cNvPicPr>
          <p:nvPr/>
        </p:nvPicPr>
        <p:blipFill rotWithShape="1">
          <a:blip r:embed="rId7" cstate="print">
            <a:extLst>
              <a:ext uri="{28A0092B-C50C-407E-A947-70E740481C1C}">
                <a14:useLocalDpi xmlns:a14="http://schemas.microsoft.com/office/drawing/2010/main" val="0"/>
              </a:ext>
            </a:extLst>
          </a:blip>
          <a:srcRect r="-482"/>
          <a:stretch/>
        </p:blipFill>
        <p:spPr>
          <a:xfrm>
            <a:off x="9362840" y="0"/>
            <a:ext cx="2829160" cy="2141457"/>
          </a:xfrm>
          <a:prstGeom prst="rect">
            <a:avLst/>
          </a:prstGeom>
        </p:spPr>
      </p:pic>
      <p:pic>
        <p:nvPicPr>
          <p:cNvPr id="18" name="图片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748724">
            <a:off x="-128600" y="2796300"/>
            <a:ext cx="3917722" cy="3917722"/>
          </a:xfrm>
          <a:prstGeom prst="rect">
            <a:avLst/>
          </a:prstGeom>
          <a:effectLst>
            <a:outerShdw blurRad="254000" sx="102000" sy="102000" algn="ctr" rotWithShape="0">
              <a:prstClr val="black">
                <a:alpha val="40000"/>
              </a:prstClr>
            </a:outerShdw>
          </a:effectLst>
        </p:spPr>
      </p:pic>
      <p:pic>
        <p:nvPicPr>
          <p:cNvPr id="19" name="图片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77208" y="2624606"/>
            <a:ext cx="4180753" cy="4180753"/>
          </a:xfrm>
          <a:prstGeom prst="rect">
            <a:avLst/>
          </a:prstGeom>
          <a:effectLst>
            <a:outerShdw blurRad="254000" sx="102000" sy="102000" algn="ctr" rotWithShape="0">
              <a:prstClr val="black">
                <a:alpha val="40000"/>
              </a:prstClr>
            </a:outerShdw>
          </a:effectLst>
        </p:spPr>
      </p:pic>
      <p:pic>
        <p:nvPicPr>
          <p:cNvPr id="22" name="Picture 21">
            <a:extLst>
              <a:ext uri="{FF2B5EF4-FFF2-40B4-BE49-F238E27FC236}">
                <a16:creationId xmlns:a16="http://schemas.microsoft.com/office/drawing/2014/main" id="{416AA52A-2568-3B14-1382-2943F1A7FFD1}"/>
              </a:ext>
            </a:extLst>
          </p:cNvPr>
          <p:cNvPicPr>
            <a:picLocks noChangeAspect="1"/>
          </p:cNvPicPr>
          <p:nvPr/>
        </p:nvPicPr>
        <p:blipFill>
          <a:blip r:embed="rId10"/>
          <a:stretch>
            <a:fillRect/>
          </a:stretch>
        </p:blipFill>
        <p:spPr>
          <a:xfrm>
            <a:off x="9998102" y="-163310"/>
            <a:ext cx="2163494" cy="2142074"/>
          </a:xfrm>
          <a:prstGeom prst="rect">
            <a:avLst/>
          </a:prstGeom>
        </p:spPr>
      </p:pic>
      <p:pic>
        <p:nvPicPr>
          <p:cNvPr id="5" name="Picture 4"/>
          <p:cNvPicPr>
            <a:picLocks noChangeAspect="1"/>
          </p:cNvPicPr>
          <p:nvPr/>
        </p:nvPicPr>
        <p:blipFill>
          <a:blip r:embed="rId11"/>
          <a:stretch>
            <a:fillRect/>
          </a:stretch>
        </p:blipFill>
        <p:spPr>
          <a:xfrm>
            <a:off x="1493445" y="1198079"/>
            <a:ext cx="8504657" cy="4346825"/>
          </a:xfrm>
          <a:prstGeom prst="rect">
            <a:avLst/>
          </a:prstGeom>
        </p:spPr>
      </p:pic>
    </p:spTree>
    <p:extLst>
      <p:ext uri="{BB962C8B-B14F-4D97-AF65-F5344CB8AC3E}">
        <p14:creationId xmlns:p14="http://schemas.microsoft.com/office/powerpoint/2010/main" val="14813577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 y="38199"/>
            <a:ext cx="11978640" cy="6817251"/>
          </a:xfrm>
          <a:prstGeom prst="rect">
            <a:avLst/>
          </a:prstGeom>
          <a:solidFill>
            <a:schemeClr val="bg1"/>
          </a:solidFill>
        </p:spPr>
        <p:txBody>
          <a:bodyPr wrap="square">
            <a:spAutoFit/>
          </a:bodyPr>
          <a:lstStyle/>
          <a:p>
            <a:pPr algn="just"/>
            <a:r>
              <a:rPr lang="vi-VN" sz="2300" dirty="0">
                <a:solidFill>
                  <a:srgbClr val="000000"/>
                </a:solidFill>
                <a:latin typeface="Cambria" panose="02040503050406030204" pitchFamily="18" charset="0"/>
                <a:ea typeface="Cambria" panose="02040503050406030204" pitchFamily="18" charset="0"/>
              </a:rPr>
              <a:t>        Trong các câu chuyện đã được nghe, em thích nhất là câu chuyện Sự tích cây vú sữa.</a:t>
            </a:r>
            <a:endParaRPr lang="en-US" sz="2300" dirty="0">
              <a:solidFill>
                <a:srgbClr val="000000"/>
              </a:solidFill>
              <a:latin typeface="Cambria" panose="02040503050406030204" pitchFamily="18" charset="0"/>
              <a:ea typeface="Cambria" panose="02040503050406030204" pitchFamily="18" charset="0"/>
            </a:endParaRPr>
          </a:p>
          <a:p>
            <a:pPr algn="just"/>
            <a:r>
              <a:rPr lang="en-US" sz="2300" dirty="0">
                <a:solidFill>
                  <a:srgbClr val="000000"/>
                </a:solidFill>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Ngày xưa, có một cậu bé được mẹ cưng chiều nên rất nghịch và ham chơi. Một lần, bị mẹ mắng, cậu vùng vằng bỏ đi. Cậu la cà khắp nơi, mẹ cậu ở nhà không biết cậu ở đâu nên buồn lắm. Ngày ngày mẹ ngồi trên bậc cửa ngóng cậu về. Một thời gian trôi qua mà cậu vẫn không về. Ví quá đau buồn và kiệt sức, mẹ cậu gục xuống. Không biết cậu đã đi bao lâu. Một hôm, vừa đói vừa rét, lại bị trẻ lớn hơn đánh, cậu mới nhớ đến mẹ.</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 “Phải rồi, khi mình đói, mẹ vẫn cho mình ăn, khi mình bị đứa khác bắt nạt, mẹ vẫn bênh mình, về với mẹ thôi”.</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Cậu liền tìm đường về nhà. Ở nhà, cảnh vật vẫn như xưa, nhưng không thấy mẹ đâu. Cậu khản tiếng gọi mẹ:</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 Mẹ ơi, mẹ đi đâu rồi, con đói quá ! – Cậu bé gục xuống, rồi ôm một cây xanh trong vườn mà khóc.</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Kỳ lạ thay, cây xanh bỗng run rẩy. Từ các cành lá, những đài hoa bé tí trổ ra, nở trắng như mây. Hoa tàn, quả xuất hiện, lớn nhanh, da căng mịn, xanh óng ánh. Cây nghiêng cành, một quả to rơi vào tay cậu bé.</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Cậu bé cắn một miếng thật to. Chát quá</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Quả thứ hai rơi xuống. Cậu lột vỏ, cắn vào hạt quả. Cứng quá.</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Quả thứ ba rơi xuống. Cậu khẽ bóp quanh quanh quả, lớp vỏ mềm dần rồi khẽ nứt ra một kẽ nhỏ. Một dòng sữa trắng sóng sánh trào ra, ngọt thơm như sữa mẹ.</a:t>
            </a:r>
          </a:p>
        </p:txBody>
      </p:sp>
    </p:spTree>
    <p:extLst>
      <p:ext uri="{BB962C8B-B14F-4D97-AF65-F5344CB8AC3E}">
        <p14:creationId xmlns:p14="http://schemas.microsoft.com/office/powerpoint/2010/main" val="279674269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5"/>
          <p:cNvSpPr/>
          <p:nvPr/>
        </p:nvSpPr>
        <p:spPr>
          <a:xfrm>
            <a:off x="142240" y="190500"/>
            <a:ext cx="11877040" cy="645160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466898" y="361617"/>
            <a:ext cx="11552382" cy="6109365"/>
          </a:xfrm>
          <a:prstGeom prst="rect">
            <a:avLst/>
          </a:prstGeom>
        </p:spPr>
        <p:txBody>
          <a:bodyPr wrap="square">
            <a:spAutoFit/>
          </a:bodyPr>
          <a:lstStyle/>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Cậu bé ghé môi hứng lấy dòng sữa ngọt ngào, thơm ngon như sữa mẹ.</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Cây rung rinh cành lá, thì thào :</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“Ăn trái ba lần mới biết trái ngon. Con có lớn khôn mới hay lòng mẹ”.</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Cậu oà lên khóc. Mẹ đã không còn nữa. Cậu nhìn lên tán lá, lá một mặt xanh bóng, mặt kia đỏ hoe như mắt mẹ khóc chờ con. Cậu ôm lấy thân cây mà khóc, thân cây xù xì, thô ráp như đôi bàn tay làm lụng của mẹ. Cậu luôn miệng nói lời xin lỗi mẹ, cầu mong mẹ tha thứ cho sự bướng bỉnh của mình. Cây xanh ôm chặt lấy cậu, từ thân cây toát ra hơi ấm và tiếp đập của trái tim người mẹ. Bỗng chốc, cây xanh biến thành người mẹ hiền, xoa đầu cậu và cảm động nói:</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 Từ nay, con nhớ phải vâng lời mẹ, không được ham chơi nữa, con nhớ không?</a:t>
            </a:r>
          </a:p>
          <a:p>
            <a:pPr algn="just"/>
            <a:r>
              <a:rPr lang="vi-VN" sz="2300" dirty="0">
                <a:latin typeface="Cambria" panose="02040503050406030204" pitchFamily="18" charset="0"/>
                <a:ea typeface="Cambria" panose="02040503050406030204" pitchFamily="18" charset="0"/>
              </a:rPr>
              <a:t>Cậu bé vừa sung sướng, những giọt nước mắt cứ thế tuôn ra vì hạnh phúc. Cậu trả lời mẹ thật to:</a:t>
            </a: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 Con xin lỗi mẹ. Con hứa từ nay sẽ không bao giờ khiến mẹ buồn nữa.</a:t>
            </a:r>
            <a:endParaRPr lang="en-US" sz="2300" dirty="0">
              <a:latin typeface="Cambria" panose="02040503050406030204" pitchFamily="18" charset="0"/>
              <a:ea typeface="Cambria" panose="02040503050406030204" pitchFamily="18" charset="0"/>
            </a:endParaRPr>
          </a:p>
          <a:p>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Từ đó hai mẹ con sống hạnh phúc bên nhau.</a:t>
            </a:r>
            <a:endParaRPr lang="en-US" sz="2300" dirty="0">
              <a:latin typeface="Cambria" panose="02040503050406030204" pitchFamily="18" charset="0"/>
              <a:ea typeface="Cambria" panose="02040503050406030204" pitchFamily="18" charset="0"/>
            </a:endParaRPr>
          </a:p>
          <a:p>
            <a:pPr algn="just"/>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Câu chuyện trên đã để lại cho chúng ta một bài học sâu sắc về sự biết ơn công lao sinh</a:t>
            </a:r>
            <a:r>
              <a:rPr lang="en-US" sz="2300" dirty="0">
                <a:latin typeface="Cambria" panose="02040503050406030204" pitchFamily="18" charset="0"/>
                <a:ea typeface="Cambria" panose="02040503050406030204" pitchFamily="18" charset="0"/>
              </a:rPr>
              <a:t> </a:t>
            </a:r>
            <a:r>
              <a:rPr lang="vi-VN" sz="2300" dirty="0">
                <a:latin typeface="Cambria" panose="02040503050406030204" pitchFamily="18" charset="0"/>
                <a:ea typeface="Cambria" panose="02040503050406030204" pitchFamily="18" charset="0"/>
              </a:rPr>
              <a:t>thành của cha mẹ. Là một người con, chúng ta nên thấu hiểu sự yêu thương, hy sinh của cha mẹ. Vì thế hãy cố gắng trở thành một người con ngoan các bạn nhé!</a:t>
            </a:r>
            <a:endParaRPr lang="en-US" sz="2300" dirty="0"/>
          </a:p>
        </p:txBody>
      </p:sp>
    </p:spTree>
    <p:extLst>
      <p:ext uri="{BB962C8B-B14F-4D97-AF65-F5344CB8AC3E}">
        <p14:creationId xmlns:p14="http://schemas.microsoft.com/office/powerpoint/2010/main" val="7436746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5"/>
          <p:cNvSpPr/>
          <p:nvPr/>
        </p:nvSpPr>
        <p:spPr>
          <a:xfrm>
            <a:off x="1778000" y="1203165"/>
            <a:ext cx="8636000" cy="4185252"/>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2540923" y="2455334"/>
            <a:ext cx="7435274" cy="2308324"/>
          </a:xfrm>
          <a:prstGeom prst="rect">
            <a:avLst/>
          </a:prstGeom>
        </p:spPr>
        <p:txBody>
          <a:bodyPr wrap="square">
            <a:spAutoFit/>
          </a:bodyPr>
          <a:lstStyle/>
          <a:p>
            <a:pPr algn="just"/>
            <a:r>
              <a:rPr lang="vi-VN" sz="3600" dirty="0">
                <a:solidFill>
                  <a:srgbClr val="000000"/>
                </a:solidFill>
                <a:latin typeface="Cambria" panose="02040503050406030204" pitchFamily="18" charset="0"/>
                <a:ea typeface="Cambria" panose="02040503050406030204" pitchFamily="18" charset="0"/>
              </a:rPr>
              <a:t>- Trình bày rõ những điều tưởng tượng dựa trên câu chuyện đã chọn.</a:t>
            </a:r>
          </a:p>
          <a:p>
            <a:pPr algn="just"/>
            <a:r>
              <a:rPr lang="vi-VN" sz="3600" dirty="0">
                <a:solidFill>
                  <a:srgbClr val="000000"/>
                </a:solidFill>
                <a:latin typeface="Cambria" panose="02040503050406030204" pitchFamily="18" charset="0"/>
                <a:ea typeface="Cambria" panose="02040503050406030204" pitchFamily="18" charset="0"/>
              </a:rPr>
              <a:t>- Nội dung tưởng tượng thể hiện sự sáng tạo.</a:t>
            </a:r>
          </a:p>
        </p:txBody>
      </p:sp>
      <p:sp>
        <p:nvSpPr>
          <p:cNvPr id="3" name="Rounded Rectangle 2"/>
          <p:cNvSpPr/>
          <p:nvPr/>
        </p:nvSpPr>
        <p:spPr>
          <a:xfrm>
            <a:off x="4462547" y="1494423"/>
            <a:ext cx="3266905" cy="712378"/>
          </a:xfrm>
          <a:prstGeom prst="roundRect">
            <a:avLst/>
          </a:prstGeom>
          <a:solidFill>
            <a:schemeClr val="accent3">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dirty="0">
                <a:latin typeface="Cambria" panose="02040503050406030204" pitchFamily="18" charset="0"/>
                <a:ea typeface="Cambria" panose="02040503050406030204" pitchFamily="18" charset="0"/>
                <a:cs typeface="Calibri" panose="020F0502020204030204" pitchFamily="34" charset="0"/>
              </a:rPr>
              <a:t>3. Chỉnh sửa</a:t>
            </a:r>
            <a:endParaRPr lang="en-US" sz="4000" dirty="0">
              <a:latin typeface="Cambria" panose="02040503050406030204" pitchFamily="18" charset="0"/>
              <a:ea typeface="Cambria" panose="02040503050406030204" pitchFamily="18" charset="0"/>
              <a:cs typeface="Calibri" panose="020F0502020204030204" pitchFamily="34" charset="0"/>
            </a:endParaRPr>
          </a:p>
        </p:txBody>
      </p:sp>
      <p:pic>
        <p:nvPicPr>
          <p:cNvPr id="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t="-2703"/>
          <a:stretch/>
        </p:blipFill>
        <p:spPr>
          <a:xfrm>
            <a:off x="184544" y="0"/>
            <a:ext cx="3020657" cy="2406331"/>
          </a:xfrm>
          <a:prstGeom prst="rect">
            <a:avLst/>
          </a:prstGeom>
        </p:spPr>
      </p:pic>
    </p:spTree>
    <p:extLst>
      <p:ext uri="{BB962C8B-B14F-4D97-AF65-F5344CB8AC3E}">
        <p14:creationId xmlns:p14="http://schemas.microsoft.com/office/powerpoint/2010/main" val="30092580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8686" y="837894"/>
            <a:ext cx="11194627" cy="5182212"/>
          </a:xfrm>
          <a:prstGeom prst="rect">
            <a:avLst/>
          </a:prstGeom>
        </p:spPr>
      </p:pic>
    </p:spTree>
    <p:extLst>
      <p:ext uri="{BB962C8B-B14F-4D97-AF65-F5344CB8AC3E}">
        <p14:creationId xmlns:p14="http://schemas.microsoft.com/office/powerpoint/2010/main" val="19394204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p:cNvSpPr/>
          <p:nvPr/>
        </p:nvSpPr>
        <p:spPr>
          <a:xfrm>
            <a:off x="1713707" y="985736"/>
            <a:ext cx="7451387" cy="3618690"/>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2">
              <a:duotone>
                <a:schemeClr val="accent1">
                  <a:shade val="45000"/>
                  <a:satMod val="135000"/>
                </a:schemeClr>
                <a:prstClr val="white"/>
              </a:duotone>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Rectangle 2"/>
          <p:cNvSpPr/>
          <p:nvPr/>
        </p:nvSpPr>
        <p:spPr>
          <a:xfrm>
            <a:off x="2003897" y="1979473"/>
            <a:ext cx="6871006" cy="16312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Chia sẻ cho người thân về câu chuyện của em.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6797" y="2536757"/>
            <a:ext cx="4487045" cy="4487045"/>
          </a:xfrm>
          <a:prstGeom prst="rect">
            <a:avLst/>
          </a:prstGeom>
        </p:spPr>
      </p:pic>
    </p:spTree>
    <p:extLst>
      <p:ext uri="{BB962C8B-B14F-4D97-AF65-F5344CB8AC3E}">
        <p14:creationId xmlns:p14="http://schemas.microsoft.com/office/powerpoint/2010/main" val="3866422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p:cNvSpPr/>
          <p:nvPr/>
        </p:nvSpPr>
        <p:spPr>
          <a:xfrm>
            <a:off x="627365" y="390553"/>
            <a:ext cx="10937270" cy="6076893"/>
          </a:xfrm>
          <a:custGeom>
            <a:avLst/>
            <a:gdLst/>
            <a:ahLst/>
            <a:cxnLst/>
            <a:rect l="l" t="t" r="r" b="b"/>
            <a:pathLst>
              <a:path w="10937270" h="6076893">
                <a:moveTo>
                  <a:pt x="0" y="0"/>
                </a:moveTo>
                <a:lnTo>
                  <a:pt x="10937270" y="0"/>
                </a:lnTo>
                <a:lnTo>
                  <a:pt x="10937270" y="6076892"/>
                </a:lnTo>
                <a:lnTo>
                  <a:pt x="0" y="6076892"/>
                </a:lnTo>
                <a:lnTo>
                  <a:pt x="0" y="0"/>
                </a:lnTo>
                <a:close/>
              </a:path>
            </a:pathLst>
          </a:custGeom>
          <a:blipFill>
            <a:blip r:embed="rId2"/>
            <a:stretch>
              <a:fillRect/>
            </a:stretch>
          </a:blipFill>
        </p:spPr>
        <p:txBody>
          <a:bodyPr/>
          <a:lstStyle/>
          <a:p>
            <a:endParaRPr lang="vi-VN"/>
          </a:p>
        </p:txBody>
      </p:sp>
      <p:pic>
        <p:nvPicPr>
          <p:cNvPr id="3" name="Picture 2"/>
          <p:cNvPicPr>
            <a:picLocks noChangeAspect="1"/>
          </p:cNvPicPr>
          <p:nvPr/>
        </p:nvPicPr>
        <p:blipFill>
          <a:blip r:embed="rId3"/>
          <a:stretch>
            <a:fillRect/>
          </a:stretch>
        </p:blipFill>
        <p:spPr>
          <a:xfrm>
            <a:off x="1616579" y="2181049"/>
            <a:ext cx="9948056" cy="2495902"/>
          </a:xfrm>
          <a:prstGeom prst="rect">
            <a:avLst/>
          </a:prstGeom>
        </p:spPr>
      </p:pic>
      <p:pic>
        <p:nvPicPr>
          <p:cNvPr id="4" name="图片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221" y="2674531"/>
            <a:ext cx="4755164" cy="4183469"/>
          </a:xfrm>
          <a:prstGeom prst="rect">
            <a:avLst/>
          </a:prstGeom>
        </p:spPr>
      </p:pic>
    </p:spTree>
    <p:extLst>
      <p:ext uri="{BB962C8B-B14F-4D97-AF65-F5344CB8AC3E}">
        <p14:creationId xmlns:p14="http://schemas.microsoft.com/office/powerpoint/2010/main" val="20674698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86380"/>
          </a:xfrm>
          <a:prstGeom prst="rect">
            <a:avLst/>
          </a:prstGeom>
        </p:spPr>
      </p:pic>
      <p:pic>
        <p:nvPicPr>
          <p:cNvPr id="21" name="图片 20"/>
          <p:cNvPicPr>
            <a:picLocks noChangeAspect="1"/>
          </p:cNvPicPr>
          <p:nvPr/>
        </p:nvPicPr>
        <p:blipFill rotWithShape="1">
          <a:blip r:embed="rId3" cstate="print">
            <a:extLst>
              <a:ext uri="{28A0092B-C50C-407E-A947-70E740481C1C}">
                <a14:useLocalDpi xmlns:a14="http://schemas.microsoft.com/office/drawing/2010/main" val="0"/>
              </a:ext>
            </a:extLst>
          </a:blip>
          <a:srcRect t="-2703"/>
          <a:stretch/>
        </p:blipFill>
        <p:spPr>
          <a:xfrm>
            <a:off x="-17527" y="62892"/>
            <a:ext cx="4069174" cy="2985108"/>
          </a:xfrm>
          <a:prstGeom prst="rect">
            <a:avLst/>
          </a:prstGeom>
        </p:spPr>
      </p:pic>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flipH="1">
            <a:off x="9149067" y="-365"/>
            <a:ext cx="3042933" cy="2888708"/>
          </a:xfrm>
          <a:prstGeom prst="rect">
            <a:avLst/>
          </a:prstGeom>
        </p:spPr>
      </p:pic>
      <p:grpSp>
        <p:nvGrpSpPr>
          <p:cNvPr id="2" name="组合 1"/>
          <p:cNvGrpSpPr/>
          <p:nvPr/>
        </p:nvGrpSpPr>
        <p:grpSpPr>
          <a:xfrm>
            <a:off x="0" y="4630318"/>
            <a:ext cx="12192000" cy="2256061"/>
            <a:chOff x="0" y="4332156"/>
            <a:chExt cx="12292858" cy="2554224"/>
          </a:xfrm>
        </p:grpSpPr>
        <p:pic>
          <p:nvPicPr>
            <p:cNvPr id="20" name="图片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332156"/>
              <a:ext cx="6196858" cy="2554224"/>
            </a:xfrm>
            <a:prstGeom prst="rect">
              <a:avLst/>
            </a:prstGeom>
          </p:spPr>
        </p:pic>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196858" y="4332156"/>
              <a:ext cx="6096000" cy="2554224"/>
            </a:xfrm>
            <a:prstGeom prst="rect">
              <a:avLst/>
            </a:prstGeom>
          </p:spPr>
        </p:pic>
      </p:grpSp>
      <p:pic>
        <p:nvPicPr>
          <p:cNvPr id="17" name="Picture 16"/>
          <p:cNvPicPr>
            <a:picLocks noChangeAspect="1"/>
          </p:cNvPicPr>
          <p:nvPr/>
        </p:nvPicPr>
        <p:blipFill>
          <a:blip r:embed="rId7"/>
          <a:stretch>
            <a:fillRect/>
          </a:stretch>
        </p:blipFill>
        <p:spPr>
          <a:xfrm>
            <a:off x="1809606" y="1392241"/>
            <a:ext cx="8860927" cy="4101897"/>
          </a:xfrm>
          <a:prstGeom prst="rect">
            <a:avLst/>
          </a:prstGeom>
        </p:spPr>
      </p:pic>
    </p:spTree>
    <p:extLst>
      <p:ext uri="{BB962C8B-B14F-4D97-AF65-F5344CB8AC3E}">
        <p14:creationId xmlns:p14="http://schemas.microsoft.com/office/powerpoint/2010/main" val="9836146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867624" y="475573"/>
            <a:ext cx="8456751" cy="5906854"/>
          </a:xfrm>
          <a:prstGeom prst="rect">
            <a:avLst/>
          </a:prstGeom>
        </p:spPr>
      </p:pic>
      <p:sp>
        <p:nvSpPr>
          <p:cNvPr id="3" name="TextBox 2"/>
          <p:cNvSpPr txBox="1"/>
          <p:nvPr/>
        </p:nvSpPr>
        <p:spPr>
          <a:xfrm>
            <a:off x="2754741" y="2026310"/>
            <a:ext cx="6828819" cy="3170099"/>
          </a:xfrm>
          <a:prstGeom prst="rect">
            <a:avLst/>
          </a:prstGeom>
          <a:noFill/>
        </p:spPr>
        <p:txBody>
          <a:bodyPr wrap="square" rtlCol="0">
            <a:spAutoFit/>
          </a:bodyPr>
          <a:lstStyle/>
          <a:p>
            <a:pPr algn="ctr"/>
            <a:r>
              <a:rPr lang="en-US" sz="4000" b="1" dirty="0">
                <a:solidFill>
                  <a:srgbClr val="002060"/>
                </a:solidFill>
                <a:latin typeface="Cambria" panose="02040503050406030204" pitchFamily="18" charset="0"/>
                <a:ea typeface="Cambria" panose="02040503050406030204" pitchFamily="18" charset="0"/>
              </a:rPr>
              <a:t>Chia </a:t>
            </a:r>
            <a:r>
              <a:rPr lang="en-US" sz="4000" b="1" dirty="0" err="1">
                <a:solidFill>
                  <a:srgbClr val="002060"/>
                </a:solidFill>
                <a:latin typeface="Cambria" panose="02040503050406030204" pitchFamily="18" charset="0"/>
                <a:ea typeface="Cambria" panose="02040503050406030204" pitchFamily="18" charset="0"/>
              </a:rPr>
              <a:t>sẻ</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về</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những</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câu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chuyện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mà</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em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đã</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đọc</a:t>
            </a:r>
            <a:r>
              <a:rPr lang="en-US" sz="4000" b="1" dirty="0">
                <a:solidFill>
                  <a:srgbClr val="002060"/>
                </a:solidFill>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Trong các câu chuyện đó, em có thấy hối tiếc về kết thúc của câu chuyện nào không?</a:t>
            </a:r>
            <a:endParaRPr lang="en-US" sz="4000" b="1" dirty="0">
              <a:solidFill>
                <a:srgbClr val="002060"/>
              </a:solidFill>
              <a:latin typeface="Cambria" panose="02040503050406030204" pitchFamily="18" charset="0"/>
              <a:ea typeface="Cambria" panose="02040503050406030204" pitchFamily="18" charset="0"/>
            </a:endParaRPr>
          </a:p>
        </p:txBody>
      </p:sp>
      <p:pic>
        <p:nvPicPr>
          <p:cNvPr id="4"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7208" y="2624606"/>
            <a:ext cx="4180753" cy="4180753"/>
          </a:xfrm>
          <a:prstGeom prst="rect">
            <a:avLst/>
          </a:prstGeom>
          <a:effectLst>
            <a:outerShdw blurRad="254000" sx="102000" sy="102000" algn="ctr" rotWithShape="0">
              <a:prstClr val="black">
                <a:alpha val="40000"/>
              </a:prstClr>
            </a:outerShdw>
          </a:effectLst>
        </p:spPr>
      </p:pic>
    </p:spTree>
    <p:extLst>
      <p:ext uri="{BB962C8B-B14F-4D97-AF65-F5344CB8AC3E}">
        <p14:creationId xmlns:p14="http://schemas.microsoft.com/office/powerpoint/2010/main" val="1509121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487" y="586329"/>
            <a:ext cx="12281487" cy="5685341"/>
          </a:xfrm>
          <a:prstGeom prst="rect">
            <a:avLst/>
          </a:prstGeom>
        </p:spPr>
      </p:pic>
    </p:spTree>
    <p:extLst>
      <p:ext uri="{BB962C8B-B14F-4D97-AF65-F5344CB8AC3E}">
        <p14:creationId xmlns:p14="http://schemas.microsoft.com/office/powerpoint/2010/main" val="1263473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6"/>
          <p:cNvGrpSpPr/>
          <p:nvPr/>
        </p:nvGrpSpPr>
        <p:grpSpPr>
          <a:xfrm>
            <a:off x="241299" y="129009"/>
            <a:ext cx="11709400" cy="6599982"/>
            <a:chOff x="666750" y="666750"/>
            <a:chExt cx="11049000" cy="5695950"/>
          </a:xfrm>
          <a:effectLst>
            <a:outerShdw blurRad="254000" sx="102000" sy="102000" algn="ctr" rotWithShape="0">
              <a:prstClr val="black">
                <a:alpha val="25000"/>
              </a:prstClr>
            </a:outerShdw>
          </a:effectLst>
        </p:grpSpPr>
        <p:sp>
          <p:nvSpPr>
            <p:cNvPr id="30" name="圆角矩形 4"/>
            <p:cNvSpPr/>
            <p:nvPr userDrawn="1"/>
          </p:nvSpPr>
          <p:spPr>
            <a:xfrm>
              <a:off x="666750" y="666750"/>
              <a:ext cx="11049000" cy="569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5"/>
            <p:cNvSpPr/>
            <p:nvPr userDrawn="1"/>
          </p:nvSpPr>
          <p:spPr>
            <a:xfrm>
              <a:off x="876301" y="857250"/>
              <a:ext cx="10687050" cy="5314950"/>
            </a:xfrm>
            <a:prstGeom prst="roundRect">
              <a:avLst/>
            </a:prstGeom>
            <a:solidFill>
              <a:schemeClr val="bg1"/>
            </a:solidFill>
            <a:ln w="28575">
              <a:solidFill>
                <a:srgbClr val="F26D1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圆角矩形 28"/>
          <p:cNvSpPr/>
          <p:nvPr/>
        </p:nvSpPr>
        <p:spPr>
          <a:xfrm>
            <a:off x="1298448" y="621146"/>
            <a:ext cx="9976103" cy="1420236"/>
          </a:xfrm>
          <a:prstGeom prst="roundRect">
            <a:avLst>
              <a:gd name="adj" fmla="val 50000"/>
            </a:avLst>
          </a:prstGeom>
          <a:solidFill>
            <a:srgbClr val="CA5775"/>
          </a:solidFill>
          <a:ln w="19050">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1207008" y="702109"/>
            <a:ext cx="10067544" cy="1323439"/>
          </a:xfrm>
          <a:prstGeom prst="rect">
            <a:avLst/>
          </a:prstGeom>
          <a:noFill/>
        </p:spPr>
        <p:txBody>
          <a:bodyPr wrap="square" rtlCol="0">
            <a:spAutoFit/>
          </a:bodyPr>
          <a:lstStyle/>
          <a:p>
            <a:pPr algn="ctr"/>
            <a:r>
              <a:rPr lang="vi-VN" sz="4000" b="1" i="1" u="sng" dirty="0">
                <a:solidFill>
                  <a:srgbClr val="FFFF00"/>
                </a:solidFill>
                <a:latin typeface="Cambria" panose="02040503050406030204" pitchFamily="18" charset="0"/>
                <a:ea typeface="Cambria" panose="02040503050406030204" pitchFamily="18" charset="0"/>
              </a:rPr>
              <a:t>Đề bài:</a:t>
            </a:r>
            <a:r>
              <a:rPr lang="vi-VN" sz="4000" b="1" i="1" dirty="0">
                <a:solidFill>
                  <a:srgbClr val="FFFF00"/>
                </a:solidFill>
                <a:latin typeface="Cambria" panose="02040503050406030204" pitchFamily="18" charset="0"/>
                <a:ea typeface="Cambria" panose="02040503050406030204" pitchFamily="18" charset="0"/>
              </a:rPr>
              <a:t> </a:t>
            </a:r>
            <a:r>
              <a:rPr lang="vi-VN" sz="4000" b="1" dirty="0">
                <a:solidFill>
                  <a:schemeClr val="bg1"/>
                </a:solidFill>
                <a:latin typeface="Cambria" panose="02040503050406030204" pitchFamily="18" charset="0"/>
                <a:ea typeface="Cambria" panose="02040503050406030204" pitchFamily="18" charset="0"/>
              </a:rPr>
              <a:t>Viết đoạn văn tưởng tượng dựa vào câu chuyện đã đọc hoặc đã nghe.</a:t>
            </a:r>
            <a:endParaRPr lang="en-US" sz="4000" b="1" dirty="0">
              <a:solidFill>
                <a:schemeClr val="bg1"/>
              </a:solidFill>
              <a:latin typeface="Cambria" panose="02040503050406030204" pitchFamily="18" charset="0"/>
              <a:ea typeface="Cambria" panose="02040503050406030204" pitchFamily="18" charset="0"/>
            </a:endParaRPr>
          </a:p>
        </p:txBody>
      </p:sp>
      <p:sp>
        <p:nvSpPr>
          <p:cNvPr id="24" name="Rectangle 23"/>
          <p:cNvSpPr/>
          <p:nvPr/>
        </p:nvSpPr>
        <p:spPr>
          <a:xfrm>
            <a:off x="703257" y="2718556"/>
            <a:ext cx="9163119" cy="3477875"/>
          </a:xfrm>
          <a:prstGeom prst="rect">
            <a:avLst/>
          </a:prstGeom>
        </p:spPr>
        <p:txBody>
          <a:bodyPr wrap="square">
            <a:spAutoFit/>
          </a:bodyPr>
          <a:lstStyle/>
          <a:p>
            <a:pPr algn="just"/>
            <a:r>
              <a:rPr lang="vi-VN" sz="4400" b="1" dirty="0">
                <a:solidFill>
                  <a:schemeClr val="tx1">
                    <a:lumMod val="75000"/>
                    <a:lumOff val="25000"/>
                  </a:schemeClr>
                </a:solidFill>
                <a:latin typeface="Cambria" panose="02040503050406030204" pitchFamily="18" charset="0"/>
                <a:ea typeface="Cambria" panose="02040503050406030204" pitchFamily="18" charset="0"/>
              </a:rPr>
              <a:t> </a:t>
            </a:r>
          </a:p>
          <a:p>
            <a:pPr marL="514350" indent="-514350" algn="just">
              <a:buAutoNum type="alphaLcPeriod"/>
            </a:pPr>
            <a:r>
              <a:rPr lang="en-US" sz="4400" b="1" dirty="0">
                <a:solidFill>
                  <a:schemeClr val="tx1">
                    <a:lumMod val="75000"/>
                    <a:lumOff val="25000"/>
                  </a:schemeClr>
                </a:solidFill>
                <a:latin typeface="Cambria" panose="02040503050406030204" pitchFamily="18" charset="0"/>
                <a:ea typeface="Cambria" panose="02040503050406030204" pitchFamily="18" charset="0"/>
              </a:rPr>
              <a:t>  </a:t>
            </a:r>
            <a:r>
              <a:rPr lang="vi-VN" sz="4400" b="1" dirty="0">
                <a:solidFill>
                  <a:schemeClr val="tx1">
                    <a:lumMod val="75000"/>
                    <a:lumOff val="25000"/>
                  </a:schemeClr>
                </a:solidFill>
                <a:latin typeface="Cambria" panose="02040503050406030204" pitchFamily="18" charset="0"/>
                <a:ea typeface="Cambria" panose="02040503050406030204" pitchFamily="18" charset="0"/>
              </a:rPr>
              <a:t>Lựa chọn câu chuyện yêu thích.</a:t>
            </a:r>
          </a:p>
          <a:p>
            <a:pPr algn="just"/>
            <a:r>
              <a:rPr lang="vi-VN" sz="4400" b="1" dirty="0">
                <a:solidFill>
                  <a:schemeClr val="tx1">
                    <a:lumMod val="75000"/>
                    <a:lumOff val="25000"/>
                  </a:schemeClr>
                </a:solidFill>
                <a:latin typeface="Cambria" panose="02040503050406030204" pitchFamily="18" charset="0"/>
                <a:ea typeface="Cambria" panose="02040503050406030204" pitchFamily="18" charset="0"/>
              </a:rPr>
              <a:t>b.</a:t>
            </a:r>
            <a:r>
              <a:rPr lang="en-US" sz="4400" b="1" dirty="0">
                <a:solidFill>
                  <a:schemeClr val="tx1">
                    <a:lumMod val="75000"/>
                    <a:lumOff val="25000"/>
                  </a:schemeClr>
                </a:solidFill>
                <a:latin typeface="Cambria" panose="02040503050406030204" pitchFamily="18" charset="0"/>
                <a:ea typeface="Cambria" panose="02040503050406030204" pitchFamily="18" charset="0"/>
              </a:rPr>
              <a:t> </a:t>
            </a:r>
            <a:r>
              <a:rPr lang="vi-VN" sz="4400" b="1" dirty="0">
                <a:solidFill>
                  <a:schemeClr val="tx1">
                    <a:lumMod val="75000"/>
                    <a:lumOff val="25000"/>
                  </a:schemeClr>
                </a:solidFill>
                <a:latin typeface="Cambria" panose="02040503050406030204" pitchFamily="18" charset="0"/>
                <a:ea typeface="Cambria" panose="02040503050406030204" pitchFamily="18" charset="0"/>
              </a:rPr>
              <a:t>Lựa chọn một phương án viết đoạn văn tưởng tượng.</a:t>
            </a:r>
          </a:p>
          <a:p>
            <a:pPr algn="just"/>
            <a:endParaRPr lang="en-US" sz="4400" dirty="0">
              <a:solidFill>
                <a:schemeClr val="tx1">
                  <a:lumMod val="75000"/>
                  <a:lumOff val="25000"/>
                </a:schemeClr>
              </a:solidFill>
            </a:endParaRPr>
          </a:p>
        </p:txBody>
      </p:sp>
      <p:sp>
        <p:nvSpPr>
          <p:cNvPr id="27" name="Rounded Rectangle 26"/>
          <p:cNvSpPr/>
          <p:nvPr/>
        </p:nvSpPr>
        <p:spPr>
          <a:xfrm>
            <a:off x="703257" y="2406731"/>
            <a:ext cx="3020292" cy="773416"/>
          </a:xfrm>
          <a:prstGeom prst="roundRect">
            <a:avLst/>
          </a:prstGeom>
          <a:solidFill>
            <a:srgbClr val="F0715A"/>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dirty="0">
                <a:latin typeface="Cambria" panose="02040503050406030204" pitchFamily="18" charset="0"/>
                <a:ea typeface="Cambria" panose="02040503050406030204" pitchFamily="18" charset="0"/>
                <a:cs typeface="Calibri" panose="020F0502020204030204" pitchFamily="34" charset="0"/>
              </a:rPr>
              <a:t>1. Chuẩn bị</a:t>
            </a:r>
            <a:endParaRPr lang="en-US" sz="4000" dirty="0">
              <a:latin typeface="Cambria" panose="02040503050406030204" pitchFamily="18" charset="0"/>
              <a:ea typeface="Cambria" panose="02040503050406030204" pitchFamily="18" charset="0"/>
              <a:cs typeface="Calibri" panose="020F0502020204030204" pitchFamily="34" charset="0"/>
            </a:endParaRPr>
          </a:p>
        </p:txBody>
      </p:sp>
      <p:pic>
        <p:nvPicPr>
          <p:cNvPr id="32"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7422" y="3331713"/>
            <a:ext cx="3473491" cy="3473491"/>
          </a:xfrm>
          <a:prstGeom prst="rect">
            <a:avLst/>
          </a:prstGeom>
          <a:effectLst>
            <a:outerShdw blurRad="254000" sx="102000" sy="102000" algn="ctr" rotWithShape="0">
              <a:prstClr val="black">
                <a:alpha val="40000"/>
              </a:prstClr>
            </a:outerShdw>
          </a:effectLst>
        </p:spPr>
      </p:pic>
    </p:spTree>
    <p:extLst>
      <p:ext uri="{BB962C8B-B14F-4D97-AF65-F5344CB8AC3E}">
        <p14:creationId xmlns:p14="http://schemas.microsoft.com/office/powerpoint/2010/main" val="10878238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circle(in)">
                                      <p:cBhvr>
                                        <p:cTn id="2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9627" y="161018"/>
            <a:ext cx="10455944" cy="830997"/>
          </a:xfrm>
          <a:prstGeom prst="rect">
            <a:avLst/>
          </a:prstGeom>
          <a:solidFill>
            <a:schemeClr val="bg1"/>
          </a:solidFill>
          <a:ln w="38100">
            <a:solidFill>
              <a:schemeClr val="tx1"/>
            </a:solidFill>
          </a:ln>
        </p:spPr>
        <p:txBody>
          <a:bodyPr wrap="square" rtlCol="0">
            <a:spAutoFit/>
          </a:bodyPr>
          <a:lstStyle/>
          <a:p>
            <a:pPr algn="ctr"/>
            <a:r>
              <a:rPr lang="vi-VN" sz="4800" b="1" dirty="0">
                <a:solidFill>
                  <a:srgbClr val="C00000"/>
                </a:solidFill>
                <a:latin typeface="Cambria" panose="02040503050406030204" pitchFamily="18" charset="0"/>
                <a:ea typeface="Cambria" panose="02040503050406030204" pitchFamily="18" charset="0"/>
              </a:rPr>
              <a:t>Ví dụ: </a:t>
            </a:r>
            <a:r>
              <a:rPr lang="en-US" sz="4800" b="1" dirty="0" err="1">
                <a:solidFill>
                  <a:srgbClr val="C00000"/>
                </a:solidFill>
                <a:latin typeface="Cambria" panose="02040503050406030204" pitchFamily="18" charset="0"/>
                <a:ea typeface="Cambria" panose="02040503050406030204" pitchFamily="18" charset="0"/>
              </a:rPr>
              <a:t>Câu</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chuyện</a:t>
            </a:r>
            <a:r>
              <a:rPr lang="en-US" sz="4800" b="1" dirty="0">
                <a:solidFill>
                  <a:srgbClr val="C00000"/>
                </a:solidFill>
                <a:latin typeface="Cambria" panose="02040503050406030204" pitchFamily="18" charset="0"/>
                <a:ea typeface="Cambria" panose="02040503050406030204" pitchFamily="18" charset="0"/>
              </a:rPr>
              <a:t> </a:t>
            </a:r>
            <a:r>
              <a:rPr lang="vi-VN" sz="4800" b="1" dirty="0">
                <a:solidFill>
                  <a:srgbClr val="C00000"/>
                </a:solidFill>
                <a:latin typeface="Cambria" panose="02040503050406030204" pitchFamily="18" charset="0"/>
                <a:ea typeface="Cambria" panose="02040503050406030204" pitchFamily="18" charset="0"/>
              </a:rPr>
              <a:t>Sự tích cây vú sữa</a:t>
            </a:r>
            <a:endParaRPr lang="en-US" sz="4800" b="1" dirty="0">
              <a:solidFill>
                <a:srgbClr val="C00000"/>
              </a:solidFill>
              <a:latin typeface="Cambria" panose="02040503050406030204" pitchFamily="18" charset="0"/>
              <a:ea typeface="Cambria" panose="02040503050406030204" pitchFamily="18" charset="0"/>
            </a:endParaRPr>
          </a:p>
        </p:txBody>
      </p:sp>
      <p:sp>
        <p:nvSpPr>
          <p:cNvPr id="4" name="Freeform 4"/>
          <p:cNvSpPr/>
          <p:nvPr/>
        </p:nvSpPr>
        <p:spPr>
          <a:xfrm>
            <a:off x="1883583" y="1213099"/>
            <a:ext cx="8790593" cy="5164334"/>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6" name="Freeform 4"/>
          <p:cNvSpPr/>
          <p:nvPr/>
        </p:nvSpPr>
        <p:spPr>
          <a:xfrm>
            <a:off x="1411945" y="1771220"/>
            <a:ext cx="8790593" cy="5164334"/>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7" name="Rounded Rectangle 6"/>
          <p:cNvSpPr/>
          <p:nvPr/>
        </p:nvSpPr>
        <p:spPr>
          <a:xfrm>
            <a:off x="1469085" y="1207173"/>
            <a:ext cx="9048518" cy="743189"/>
          </a:xfrm>
          <a:prstGeom prst="roundRect">
            <a:avLst/>
          </a:prstGeom>
          <a:solidFill>
            <a:srgbClr val="FAE9EF"/>
          </a:solidFill>
          <a:ln w="38100">
            <a:solidFill>
              <a:schemeClr val="tx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vi-VN" sz="3200" b="1" i="1" dirty="0">
                <a:solidFill>
                  <a:srgbClr val="54A47B"/>
                </a:solidFill>
                <a:latin typeface="Cambria" panose="02040503050406030204" pitchFamily="18" charset="0"/>
                <a:ea typeface="Cambria" panose="02040503050406030204" pitchFamily="18" charset="0"/>
                <a:cs typeface="Calibri" panose="020F0502020204030204" pitchFamily="34" charset="0"/>
              </a:rPr>
              <a:t>Phương án 1: </a:t>
            </a:r>
            <a:r>
              <a:rPr lang="vi-VN" sz="3200" b="1" dirty="0">
                <a:solidFill>
                  <a:srgbClr val="54A47B"/>
                </a:solidFill>
                <a:latin typeface="Cambria" panose="02040503050406030204" pitchFamily="18" charset="0"/>
                <a:ea typeface="Cambria" panose="02040503050406030204" pitchFamily="18" charset="0"/>
                <a:cs typeface="Calibri" panose="020F0502020204030204" pitchFamily="34" charset="0"/>
              </a:rPr>
              <a:t>Bổ sung lời kể, tả cho câu chuyện. </a:t>
            </a:r>
            <a:endParaRPr lang="en-US" sz="3200" b="1" dirty="0">
              <a:solidFill>
                <a:srgbClr val="54A47B"/>
              </a:solidFill>
              <a:latin typeface="Cambria" panose="02040503050406030204" pitchFamily="18" charset="0"/>
              <a:ea typeface="Cambria" panose="02040503050406030204" pitchFamily="18" charset="0"/>
              <a:cs typeface="Calibri" panose="020F0502020204030204" pitchFamily="34" charset="0"/>
            </a:endParaRPr>
          </a:p>
        </p:txBody>
      </p:sp>
      <p:sp>
        <p:nvSpPr>
          <p:cNvPr id="17" name="Freeform 3"/>
          <p:cNvSpPr/>
          <p:nvPr/>
        </p:nvSpPr>
        <p:spPr>
          <a:xfrm>
            <a:off x="442552" y="2165520"/>
            <a:ext cx="5539902" cy="3990829"/>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4">
              <a:grayscl/>
              <a:extLst>
                <a:ext uri="{96DAC541-7B7A-43D3-8B79-37D633B846F1}">
                  <asvg:svgBlip xmlns:asvg="http://schemas.microsoft.com/office/drawing/2016/SVG/main" r:embed="rId5"/>
                </a:ext>
              </a:extLst>
            </a:blip>
            <a:stretch>
              <a:fillRect/>
            </a:stretch>
          </a:blipFill>
        </p:spPr>
        <p:txBody>
          <a:bodyPr/>
          <a:lstStyle/>
          <a:p>
            <a:endParaRPr lang="vi-VN"/>
          </a:p>
        </p:txBody>
      </p:sp>
      <p:sp>
        <p:nvSpPr>
          <p:cNvPr id="18" name="Rectangle 17"/>
          <p:cNvSpPr/>
          <p:nvPr/>
        </p:nvSpPr>
        <p:spPr>
          <a:xfrm>
            <a:off x="474223" y="2473158"/>
            <a:ext cx="5213999" cy="3323987"/>
          </a:xfrm>
          <a:prstGeom prst="rect">
            <a:avLst/>
          </a:prstGeom>
        </p:spPr>
        <p:txBody>
          <a:bodyPr wrap="square">
            <a:spAutoFit/>
          </a:bodyPr>
          <a:lstStyle/>
          <a:p>
            <a:pPr algn="ctr"/>
            <a:r>
              <a:rPr lang="en-US" sz="3500" b="1" dirty="0" err="1">
                <a:latin typeface="Cambria" panose="02040503050406030204" pitchFamily="18" charset="0"/>
                <a:ea typeface="Cambria" panose="02040503050406030204" pitchFamily="18" charset="0"/>
                <a:cs typeface="Aachen" panose="02020500000000000000" pitchFamily="18" charset="0"/>
              </a:rPr>
              <a:t>Cách</a:t>
            </a:r>
            <a:r>
              <a:rPr lang="en-US" sz="3500" b="1" dirty="0">
                <a:latin typeface="Cambria" panose="02040503050406030204" pitchFamily="18" charset="0"/>
                <a:ea typeface="Cambria" panose="02040503050406030204" pitchFamily="18" charset="0"/>
                <a:cs typeface="Aachen" panose="02020500000000000000" pitchFamily="18" charset="0"/>
              </a:rPr>
              <a:t> 1:</a:t>
            </a:r>
            <a:endParaRPr lang="vi-VN" sz="3500" b="1" dirty="0">
              <a:latin typeface="Cambria" panose="02040503050406030204" pitchFamily="18" charset="0"/>
              <a:ea typeface="Cambria" panose="02040503050406030204" pitchFamily="18" charset="0"/>
              <a:cs typeface="Aachen" panose="02020500000000000000" pitchFamily="18" charset="0"/>
            </a:endParaRPr>
          </a:p>
          <a:p>
            <a:pPr algn="ctr"/>
            <a:r>
              <a:rPr lang="en-US" sz="3500" dirty="0" err="1">
                <a:latin typeface="Cambria" panose="02040503050406030204" pitchFamily="18" charset="0"/>
                <a:ea typeface="Cambria" panose="02040503050406030204" pitchFamily="18" charset="0"/>
                <a:cs typeface="Aachen" panose="02020500000000000000" pitchFamily="18" charset="0"/>
              </a:rPr>
              <a:t>Tả</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cụ</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thể</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tâm</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trạng</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nhớ</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mẹ</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của</a:t>
            </a:r>
            <a:r>
              <a:rPr lang="en-US" sz="3500" dirty="0">
                <a:latin typeface="Cambria" panose="02040503050406030204" pitchFamily="18" charset="0"/>
                <a:ea typeface="Cambria" panose="02040503050406030204" pitchFamily="18" charset="0"/>
                <a:cs typeface="Aachen" panose="02020500000000000000" pitchFamily="18" charset="0"/>
              </a:rPr>
              <a:t> </a:t>
            </a:r>
            <a:r>
              <a:rPr lang="vi-VN" sz="3500" dirty="0">
                <a:latin typeface="Cambria" panose="02040503050406030204" pitchFamily="18" charset="0"/>
                <a:ea typeface="Cambria" panose="02040503050406030204" pitchFamily="18" charset="0"/>
                <a:cs typeface="Aachen" panose="02020500000000000000" pitchFamily="18" charset="0"/>
              </a:rPr>
              <a:t>c</a:t>
            </a:r>
            <a:r>
              <a:rPr lang="en-US" sz="3500" dirty="0" err="1">
                <a:latin typeface="Cambria" panose="02040503050406030204" pitchFamily="18" charset="0"/>
                <a:ea typeface="Cambria" panose="02040503050406030204" pitchFamily="18" charset="0"/>
                <a:cs typeface="Aachen" panose="02020500000000000000" pitchFamily="18" charset="0"/>
              </a:rPr>
              <a:t>ậu</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bé</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và</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hành</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trình</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tìm</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mẹ</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vô</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cùng</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gian</a:t>
            </a:r>
            <a:r>
              <a:rPr lang="en-US" sz="3500" dirty="0">
                <a:latin typeface="Cambria" panose="02040503050406030204" pitchFamily="18" charset="0"/>
                <a:ea typeface="Cambria" panose="02040503050406030204" pitchFamily="18" charset="0"/>
                <a:cs typeface="Aachen" panose="02020500000000000000" pitchFamily="18" charset="0"/>
              </a:rPr>
              <a:t> nan, </a:t>
            </a:r>
            <a:r>
              <a:rPr lang="en-US" sz="3500" dirty="0" err="1">
                <a:latin typeface="Cambria" panose="02040503050406030204" pitchFamily="18" charset="0"/>
                <a:ea typeface="Cambria" panose="02040503050406030204" pitchFamily="18" charset="0"/>
                <a:cs typeface="Aachen" panose="02020500000000000000" pitchFamily="18" charset="0"/>
              </a:rPr>
              <a:t>cuối</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cùng</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cậu</a:t>
            </a:r>
            <a:r>
              <a:rPr lang="en-US" sz="3500" dirty="0">
                <a:latin typeface="Cambria" panose="02040503050406030204" pitchFamily="18" charset="0"/>
                <a:ea typeface="Cambria" panose="02040503050406030204" pitchFamily="18" charset="0"/>
                <a:cs typeface="Aachen" panose="02020500000000000000" pitchFamily="18" charset="0"/>
              </a:rPr>
              <a:t> </a:t>
            </a:r>
            <a:r>
              <a:rPr lang="vi-VN" sz="3500" dirty="0">
                <a:latin typeface="Cambria" panose="02040503050406030204" pitchFamily="18" charset="0"/>
                <a:ea typeface="Cambria" panose="02040503050406030204" pitchFamily="18" charset="0"/>
                <a:cs typeface="Aachen" panose="02020500000000000000" pitchFamily="18" charset="0"/>
              </a:rPr>
              <a:t>bé </a:t>
            </a:r>
            <a:r>
              <a:rPr lang="en-US" sz="3500" dirty="0" err="1">
                <a:latin typeface="Cambria" panose="02040503050406030204" pitchFamily="18" charset="0"/>
                <a:ea typeface="Cambria" panose="02040503050406030204" pitchFamily="18" charset="0"/>
                <a:cs typeface="Aachen" panose="02020500000000000000" pitchFamily="18" charset="0"/>
              </a:rPr>
              <a:t>đã</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tìm</a:t>
            </a:r>
            <a:r>
              <a:rPr lang="en-US" sz="3500" dirty="0">
                <a:latin typeface="Cambria" panose="02040503050406030204" pitchFamily="18" charset="0"/>
                <a:ea typeface="Cambria" panose="02040503050406030204" pitchFamily="18" charset="0"/>
                <a:cs typeface="Aachen" panose="02020500000000000000" pitchFamily="18" charset="0"/>
              </a:rPr>
              <a:t> </a:t>
            </a:r>
            <a:r>
              <a:rPr lang="en-US" sz="3500" dirty="0" err="1">
                <a:latin typeface="Cambria" panose="02040503050406030204" pitchFamily="18" charset="0"/>
                <a:ea typeface="Cambria" panose="02040503050406030204" pitchFamily="18" charset="0"/>
                <a:cs typeface="Aachen" panose="02020500000000000000" pitchFamily="18" charset="0"/>
              </a:rPr>
              <a:t>được</a:t>
            </a:r>
            <a:r>
              <a:rPr lang="en-US" sz="3500" dirty="0">
                <a:latin typeface="Cambria" panose="02040503050406030204" pitchFamily="18" charset="0"/>
                <a:ea typeface="Cambria" panose="02040503050406030204" pitchFamily="18" charset="0"/>
                <a:cs typeface="Aachen" panose="02020500000000000000" pitchFamily="18" charset="0"/>
              </a:rPr>
              <a:t> </a:t>
            </a:r>
            <a:r>
              <a:rPr lang="vi-VN" sz="3500" dirty="0">
                <a:latin typeface="Cambria" panose="02040503050406030204" pitchFamily="18" charset="0"/>
                <a:ea typeface="Cambria" panose="02040503050406030204" pitchFamily="18" charset="0"/>
                <a:cs typeface="Aachen" panose="02020500000000000000" pitchFamily="18" charset="0"/>
              </a:rPr>
              <a:t>mẹ.</a:t>
            </a:r>
            <a:endParaRPr lang="en-US" sz="3500" dirty="0">
              <a:latin typeface="Cambria" panose="02040503050406030204" pitchFamily="18" charset="0"/>
              <a:ea typeface="Cambria" panose="02040503050406030204" pitchFamily="18" charset="0"/>
              <a:cs typeface="Aachen" panose="02020500000000000000" pitchFamily="18" charset="0"/>
            </a:endParaRPr>
          </a:p>
        </p:txBody>
      </p:sp>
      <p:sp>
        <p:nvSpPr>
          <p:cNvPr id="19" name="Freeform 3"/>
          <p:cNvSpPr/>
          <p:nvPr/>
        </p:nvSpPr>
        <p:spPr>
          <a:xfrm>
            <a:off x="6454092" y="2165520"/>
            <a:ext cx="5539902" cy="3990829"/>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4">
              <a:duotone>
                <a:schemeClr val="accent6">
                  <a:shade val="45000"/>
                  <a:satMod val="135000"/>
                </a:schemeClr>
                <a:prstClr val="white"/>
              </a:duotone>
              <a:extLst>
                <a:ext uri="{96DAC541-7B7A-43D3-8B79-37D633B846F1}">
                  <asvg:svgBlip xmlns:asvg="http://schemas.microsoft.com/office/drawing/2016/SVG/main" r:embed="rId5"/>
                </a:ext>
              </a:extLst>
            </a:blip>
            <a:stretch>
              <a:fillRect/>
            </a:stretch>
          </a:blipFill>
        </p:spPr>
        <p:txBody>
          <a:bodyPr/>
          <a:lstStyle/>
          <a:p>
            <a:endParaRPr lang="vi-VN"/>
          </a:p>
        </p:txBody>
      </p:sp>
      <p:sp>
        <p:nvSpPr>
          <p:cNvPr id="20" name="Rectangle 19"/>
          <p:cNvSpPr/>
          <p:nvPr/>
        </p:nvSpPr>
        <p:spPr>
          <a:xfrm>
            <a:off x="6568944" y="2498940"/>
            <a:ext cx="5207000" cy="3323987"/>
          </a:xfrm>
          <a:prstGeom prst="rect">
            <a:avLst/>
          </a:prstGeom>
        </p:spPr>
        <p:txBody>
          <a:bodyPr wrap="square">
            <a:spAutoFit/>
          </a:bodyPr>
          <a:lstStyle/>
          <a:p>
            <a:pPr algn="ctr"/>
            <a:r>
              <a:rPr lang="en-US" sz="3500" b="1" dirty="0" err="1">
                <a:latin typeface="Cambria" panose="02040503050406030204" pitchFamily="18" charset="0"/>
                <a:ea typeface="Cambria" panose="02040503050406030204" pitchFamily="18" charset="0"/>
                <a:cs typeface="Aachen" panose="02020500000000000000" pitchFamily="18" charset="0"/>
              </a:rPr>
              <a:t>Cách</a:t>
            </a:r>
            <a:r>
              <a:rPr lang="en-US" sz="3500" b="1" dirty="0">
                <a:latin typeface="Cambria" panose="02040503050406030204" pitchFamily="18" charset="0"/>
                <a:ea typeface="Cambria" panose="02040503050406030204" pitchFamily="18" charset="0"/>
                <a:cs typeface="Aachen" panose="02020500000000000000" pitchFamily="18" charset="0"/>
              </a:rPr>
              <a:t> </a:t>
            </a:r>
            <a:r>
              <a:rPr lang="vi-VN" sz="3500" b="1" dirty="0">
                <a:latin typeface="Cambria" panose="02040503050406030204" pitchFamily="18" charset="0"/>
                <a:ea typeface="Cambria" panose="02040503050406030204" pitchFamily="18" charset="0"/>
                <a:cs typeface="Aachen" panose="02020500000000000000" pitchFamily="18" charset="0"/>
              </a:rPr>
              <a:t>2</a:t>
            </a:r>
            <a:r>
              <a:rPr lang="en-US" sz="3500" b="1" dirty="0">
                <a:latin typeface="Cambria" panose="02040503050406030204" pitchFamily="18" charset="0"/>
                <a:ea typeface="Cambria" panose="02040503050406030204" pitchFamily="18" charset="0"/>
                <a:cs typeface="Aachen" panose="02020500000000000000" pitchFamily="18" charset="0"/>
              </a:rPr>
              <a:t>:</a:t>
            </a:r>
            <a:endParaRPr lang="vi-VN" sz="3500" b="1" dirty="0">
              <a:latin typeface="Cambria" panose="02040503050406030204" pitchFamily="18" charset="0"/>
              <a:ea typeface="Cambria" panose="02040503050406030204" pitchFamily="18" charset="0"/>
              <a:cs typeface="Aachen" panose="02020500000000000000" pitchFamily="18" charset="0"/>
            </a:endParaRPr>
          </a:p>
          <a:p>
            <a:pPr algn="ctr"/>
            <a:r>
              <a:rPr lang="vi-VN" sz="3500" dirty="0">
                <a:latin typeface="Cambria" panose="02040503050406030204" pitchFamily="18" charset="0"/>
                <a:ea typeface="Cambria" panose="02040503050406030204" pitchFamily="18" charset="0"/>
                <a:cs typeface="Aachen" panose="02020500000000000000" pitchFamily="18" charset="0"/>
              </a:rPr>
              <a:t>Kể về sự thay đổi của cậu bé khi nhận ra lỗi lầm của mình: chăm chỉ làm lụng, tự giác làm theo lời mẹ khuyên bảo trước đây...</a:t>
            </a:r>
            <a:endParaRPr lang="en-US" sz="3500" dirty="0">
              <a:latin typeface="Cambria" panose="02040503050406030204" pitchFamily="18" charset="0"/>
              <a:ea typeface="Cambria" panose="02040503050406030204" pitchFamily="18" charset="0"/>
              <a:cs typeface="Aachen" panose="02020500000000000000" pitchFamily="18" charset="0"/>
            </a:endParaRPr>
          </a:p>
        </p:txBody>
      </p:sp>
    </p:spTree>
    <p:extLst>
      <p:ext uri="{BB962C8B-B14F-4D97-AF65-F5344CB8AC3E}">
        <p14:creationId xmlns:p14="http://schemas.microsoft.com/office/powerpoint/2010/main" val="4577548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16" presetClass="entr" presetSubtype="2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par>
                                <p:cTn id="21" presetID="2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par>
                                <p:cTn id="29" presetID="6" presetClass="entr" presetSubtype="16"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ircle(in)">
                                      <p:cBhvr>
                                        <p:cTn id="3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1883583" y="1213099"/>
            <a:ext cx="8790593" cy="5164334"/>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6" name="Freeform 4"/>
          <p:cNvSpPr/>
          <p:nvPr/>
        </p:nvSpPr>
        <p:spPr>
          <a:xfrm>
            <a:off x="1411945" y="1771220"/>
            <a:ext cx="8790593" cy="5164334"/>
          </a:xfrm>
          <a:custGeom>
            <a:avLst/>
            <a:gdLst/>
            <a:ahLst/>
            <a:cxnLst/>
            <a:rect l="l" t="t" r="r" b="b"/>
            <a:pathLst>
              <a:path w="12763503" h="7091572">
                <a:moveTo>
                  <a:pt x="0" y="0"/>
                </a:moveTo>
                <a:lnTo>
                  <a:pt x="12763504" y="0"/>
                </a:lnTo>
                <a:lnTo>
                  <a:pt x="12763504" y="7091572"/>
                </a:lnTo>
                <a:lnTo>
                  <a:pt x="0" y="70915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7" name="Rounded Rectangle 6"/>
          <p:cNvSpPr/>
          <p:nvPr/>
        </p:nvSpPr>
        <p:spPr>
          <a:xfrm>
            <a:off x="1625658" y="1266490"/>
            <a:ext cx="8713591" cy="743189"/>
          </a:xfrm>
          <a:prstGeom prst="roundRect">
            <a:avLst/>
          </a:prstGeom>
          <a:solidFill>
            <a:srgbClr val="F26D1F"/>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1"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cs typeface="Calibri" panose="020F0502020204030204" pitchFamily="34" charset="0"/>
              </a:rPr>
              <a:t>Phương án</a:t>
            </a:r>
            <a:r>
              <a:rPr kumimoji="0" lang="vi-VN" sz="4400" b="1" i="1" u="none" strike="noStrike" kern="1200" cap="none" spc="0" normalizeH="0" noProof="0" dirty="0">
                <a:ln>
                  <a:noFill/>
                </a:ln>
                <a:solidFill>
                  <a:schemeClr val="tx1"/>
                </a:solidFill>
                <a:effectLst/>
                <a:uLnTx/>
                <a:uFillTx/>
                <a:latin typeface="Cambria" panose="02040503050406030204" pitchFamily="18" charset="0"/>
                <a:ea typeface="Cambria" panose="02040503050406030204" pitchFamily="18" charset="0"/>
                <a:cs typeface="Calibri" panose="020F0502020204030204" pitchFamily="34" charset="0"/>
              </a:rPr>
              <a:t> 2: </a:t>
            </a:r>
            <a:r>
              <a:rPr kumimoji="0" lang="vi-VN" sz="4400" b="0"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Viết tiếp đoạn 2</a:t>
            </a:r>
            <a:endParaRPr kumimoji="0" lang="en-US"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7" name="Freeform 3"/>
          <p:cNvSpPr/>
          <p:nvPr/>
        </p:nvSpPr>
        <p:spPr>
          <a:xfrm>
            <a:off x="557404" y="2072818"/>
            <a:ext cx="5539902" cy="3990829"/>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18" name="Rectangle 17"/>
          <p:cNvSpPr/>
          <p:nvPr/>
        </p:nvSpPr>
        <p:spPr>
          <a:xfrm>
            <a:off x="639368" y="2473158"/>
            <a:ext cx="5213999" cy="278537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Cách</a:t>
            </a:r>
            <a:r>
              <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 </a:t>
            </a:r>
            <a:r>
              <a:rPr kumimoji="0" lang="vi-VN" sz="35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3500" dirty="0">
                <a:solidFill>
                  <a:prstClr val="black"/>
                </a:solidFill>
                <a:latin typeface="Cambria" panose="02040503050406030204" pitchFamily="18" charset="0"/>
                <a:ea typeface="Cambria" panose="02040503050406030204" pitchFamily="18" charset="0"/>
                <a:cs typeface="Aachen" panose="02020500000000000000" pitchFamily="18" charset="0"/>
              </a:rPr>
              <a:t>Mẹ cậu trở về sau nhiều ngày đi tìm con, hai mẹ con được gặp nhau trong hạnh phúc.</a:t>
            </a:r>
            <a:endParaRPr kumimoji="0" lang="vi-VN" sz="35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endParaRPr>
          </a:p>
        </p:txBody>
      </p:sp>
      <p:sp>
        <p:nvSpPr>
          <p:cNvPr id="19" name="Freeform 3"/>
          <p:cNvSpPr/>
          <p:nvPr/>
        </p:nvSpPr>
        <p:spPr>
          <a:xfrm>
            <a:off x="6147599" y="2072818"/>
            <a:ext cx="5539902" cy="3990829"/>
          </a:xfrm>
          <a:custGeom>
            <a:avLst/>
            <a:gdLst/>
            <a:ahLst/>
            <a:cxnLst/>
            <a:rect l="l" t="t" r="r" b="b"/>
            <a:pathLst>
              <a:path w="8275579" h="4647221">
                <a:moveTo>
                  <a:pt x="0" y="0"/>
                </a:moveTo>
                <a:lnTo>
                  <a:pt x="8275579" y="0"/>
                </a:lnTo>
                <a:lnTo>
                  <a:pt x="8275579" y="4647221"/>
                </a:lnTo>
                <a:lnTo>
                  <a:pt x="0" y="46472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20" name="Rectangle 19"/>
          <p:cNvSpPr/>
          <p:nvPr/>
        </p:nvSpPr>
        <p:spPr>
          <a:xfrm>
            <a:off x="6314050" y="2406238"/>
            <a:ext cx="5207000" cy="33239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Cách</a:t>
            </a:r>
            <a:r>
              <a:rPr kumimoji="0" lang="en-US" sz="35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 </a:t>
            </a:r>
            <a:r>
              <a:rPr kumimoji="0" lang="vi-VN" sz="35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2</a:t>
            </a:r>
            <a:r>
              <a:rPr kumimoji="0" lang="en-US" sz="35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rPr>
              <a:t>:</a:t>
            </a:r>
            <a:endParaRPr kumimoji="0" lang="vi-VN" sz="35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vi-VN" sz="3500" dirty="0">
                <a:solidFill>
                  <a:prstClr val="black"/>
                </a:solidFill>
                <a:latin typeface="Cambria" panose="02040503050406030204" pitchFamily="18" charset="0"/>
                <a:ea typeface="Cambria" panose="02040503050406030204" pitchFamily="18" charset="0"/>
                <a:cs typeface="Aachen" panose="02020500000000000000" pitchFamily="18" charset="0"/>
              </a:rPr>
              <a:t>Các sự việc trong câu chuyện chỉ là do cậu bé ngủ mơ. Nêu cảm nghĩ của cậu bé khi nhớ lại giấc mơ đáng sợ đó.</a:t>
            </a:r>
            <a:endParaRPr kumimoji="0" lang="en-US" sz="35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achen" panose="02020500000000000000" pitchFamily="18" charset="0"/>
            </a:endParaRPr>
          </a:p>
        </p:txBody>
      </p:sp>
      <p:sp>
        <p:nvSpPr>
          <p:cNvPr id="10" name="TextBox 9"/>
          <p:cNvSpPr txBox="1"/>
          <p:nvPr/>
        </p:nvSpPr>
        <p:spPr>
          <a:xfrm>
            <a:off x="919627" y="161018"/>
            <a:ext cx="10455944" cy="830997"/>
          </a:xfrm>
          <a:prstGeom prst="rect">
            <a:avLst/>
          </a:prstGeom>
          <a:solidFill>
            <a:schemeClr val="bg1"/>
          </a:solidFill>
          <a:ln w="38100">
            <a:solidFill>
              <a:schemeClr val="tx1"/>
            </a:solidFill>
          </a:ln>
        </p:spPr>
        <p:txBody>
          <a:bodyPr wrap="square" rtlCol="0">
            <a:spAutoFit/>
          </a:bodyPr>
          <a:lstStyle/>
          <a:p>
            <a:pPr algn="ctr"/>
            <a:r>
              <a:rPr lang="vi-VN" sz="4800" b="1" dirty="0">
                <a:solidFill>
                  <a:srgbClr val="C00000"/>
                </a:solidFill>
                <a:latin typeface="Cambria" panose="02040503050406030204" pitchFamily="18" charset="0"/>
                <a:ea typeface="Cambria" panose="02040503050406030204" pitchFamily="18" charset="0"/>
              </a:rPr>
              <a:t>Ví dụ: </a:t>
            </a:r>
            <a:r>
              <a:rPr lang="en-US" sz="4800" b="1" dirty="0" err="1">
                <a:solidFill>
                  <a:srgbClr val="C00000"/>
                </a:solidFill>
                <a:latin typeface="Cambria" panose="02040503050406030204" pitchFamily="18" charset="0"/>
                <a:ea typeface="Cambria" panose="02040503050406030204" pitchFamily="18" charset="0"/>
              </a:rPr>
              <a:t>Câu</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chuyện</a:t>
            </a:r>
            <a:r>
              <a:rPr lang="en-US" sz="4800" b="1" dirty="0">
                <a:solidFill>
                  <a:srgbClr val="C00000"/>
                </a:solidFill>
                <a:latin typeface="Cambria" panose="02040503050406030204" pitchFamily="18" charset="0"/>
                <a:ea typeface="Cambria" panose="02040503050406030204" pitchFamily="18" charset="0"/>
              </a:rPr>
              <a:t> </a:t>
            </a:r>
            <a:r>
              <a:rPr lang="vi-VN" sz="4800" b="1" dirty="0">
                <a:solidFill>
                  <a:srgbClr val="C00000"/>
                </a:solidFill>
                <a:latin typeface="Cambria" panose="02040503050406030204" pitchFamily="18" charset="0"/>
                <a:ea typeface="Cambria" panose="02040503050406030204" pitchFamily="18" charset="0"/>
              </a:rPr>
              <a:t>Sự tích cây vú sữa</a:t>
            </a:r>
            <a:endParaRPr lang="en-US" sz="4800" b="1"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396917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16" presetClass="entr" presetSubtype="2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par>
                                <p:cTn id="21" presetID="2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par>
                                <p:cTn id="29" presetID="6" presetClass="entr" presetSubtype="16"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ircle(in)">
                                      <p:cBhvr>
                                        <p:cTn id="3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30261" y="2005361"/>
            <a:ext cx="8585142" cy="1238489"/>
          </a:xfrm>
          <a:prstGeom prst="roundRect">
            <a:avLst/>
          </a:prstGeom>
          <a:solidFill>
            <a:schemeClr val="accent3">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Phương án</a:t>
            </a:r>
            <a:r>
              <a:rPr kumimoji="0" lang="vi-VN" sz="4000" b="1" i="1"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khác </a:t>
            </a:r>
            <a:endParaRPr kumimoji="0" lang="en-US" sz="4000" b="1" i="1"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(theo sự lựa chọn của em)</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TextBox 5"/>
          <p:cNvSpPr txBox="1"/>
          <p:nvPr/>
        </p:nvSpPr>
        <p:spPr>
          <a:xfrm>
            <a:off x="969322" y="628157"/>
            <a:ext cx="10455944" cy="830997"/>
          </a:xfrm>
          <a:prstGeom prst="rect">
            <a:avLst/>
          </a:prstGeom>
          <a:solidFill>
            <a:schemeClr val="bg1"/>
          </a:solidFill>
          <a:ln w="38100">
            <a:solidFill>
              <a:schemeClr val="tx1"/>
            </a:solidFill>
          </a:ln>
        </p:spPr>
        <p:txBody>
          <a:bodyPr wrap="square" rtlCol="0">
            <a:spAutoFit/>
          </a:bodyPr>
          <a:lstStyle/>
          <a:p>
            <a:pPr algn="ctr"/>
            <a:r>
              <a:rPr lang="vi-VN" sz="4800" b="1" dirty="0">
                <a:solidFill>
                  <a:srgbClr val="C00000"/>
                </a:solidFill>
                <a:latin typeface="Cambria" panose="02040503050406030204" pitchFamily="18" charset="0"/>
                <a:ea typeface="Cambria" panose="02040503050406030204" pitchFamily="18" charset="0"/>
              </a:rPr>
              <a:t>Ví dụ: </a:t>
            </a:r>
            <a:r>
              <a:rPr lang="en-US" sz="4800" b="1" dirty="0" err="1">
                <a:solidFill>
                  <a:srgbClr val="C00000"/>
                </a:solidFill>
                <a:latin typeface="Cambria" panose="02040503050406030204" pitchFamily="18" charset="0"/>
                <a:ea typeface="Cambria" panose="02040503050406030204" pitchFamily="18" charset="0"/>
              </a:rPr>
              <a:t>Câu</a:t>
            </a:r>
            <a:r>
              <a:rPr lang="en-US" sz="4800" b="1" dirty="0">
                <a:solidFill>
                  <a:srgbClr val="C00000"/>
                </a:solidFill>
                <a:latin typeface="Cambria" panose="02040503050406030204" pitchFamily="18" charset="0"/>
                <a:ea typeface="Cambria" panose="02040503050406030204" pitchFamily="18" charset="0"/>
              </a:rPr>
              <a:t> </a:t>
            </a:r>
            <a:r>
              <a:rPr lang="en-US" sz="4800" b="1" dirty="0" err="1">
                <a:solidFill>
                  <a:srgbClr val="C00000"/>
                </a:solidFill>
                <a:latin typeface="Cambria" panose="02040503050406030204" pitchFamily="18" charset="0"/>
                <a:ea typeface="Cambria" panose="02040503050406030204" pitchFamily="18" charset="0"/>
              </a:rPr>
              <a:t>chuyện</a:t>
            </a:r>
            <a:r>
              <a:rPr lang="en-US" sz="4800" b="1" dirty="0">
                <a:solidFill>
                  <a:srgbClr val="C00000"/>
                </a:solidFill>
                <a:latin typeface="Cambria" panose="02040503050406030204" pitchFamily="18" charset="0"/>
                <a:ea typeface="Cambria" panose="02040503050406030204" pitchFamily="18" charset="0"/>
              </a:rPr>
              <a:t> </a:t>
            </a:r>
            <a:r>
              <a:rPr lang="vi-VN" sz="4800" b="1" dirty="0">
                <a:solidFill>
                  <a:srgbClr val="C00000"/>
                </a:solidFill>
                <a:latin typeface="Cambria" panose="02040503050406030204" pitchFamily="18" charset="0"/>
                <a:ea typeface="Cambria" panose="02040503050406030204" pitchFamily="18" charset="0"/>
              </a:rPr>
              <a:t>Sự tích cây vú sữa</a:t>
            </a:r>
            <a:endParaRPr lang="en-US" sz="4800" b="1" dirty="0">
              <a:solidFill>
                <a:srgbClr val="C00000"/>
              </a:solidFill>
              <a:latin typeface="Cambria" panose="02040503050406030204" pitchFamily="18" charset="0"/>
              <a:ea typeface="Cambria" panose="02040503050406030204" pitchFamily="18" charset="0"/>
            </a:endParaRPr>
          </a:p>
        </p:txBody>
      </p:sp>
      <p:pic>
        <p:nvPicPr>
          <p:cNvPr id="1026" name="Picture 2" descr="Sự tích cây vú sữ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206" y="3619877"/>
            <a:ext cx="6616354" cy="28612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673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524" r="1241"/>
          <a:stretch/>
        </p:blipFill>
        <p:spPr>
          <a:xfrm>
            <a:off x="1137920" y="1503912"/>
            <a:ext cx="9763760" cy="4394432"/>
          </a:xfrm>
          <a:prstGeom prst="rect">
            <a:avLst/>
          </a:prstGeom>
          <a:ln w="76200" cap="sq">
            <a:solidFill>
              <a:schemeClr val="bg1"/>
            </a:solidFill>
            <a:prstDash val="solid"/>
            <a:miter lim="800000"/>
          </a:ln>
          <a:effectLst>
            <a:outerShdw blurRad="50800" dist="38100" dir="2700000" algn="tl" rotWithShape="0">
              <a:srgbClr val="000000">
                <a:alpha val="43000"/>
              </a:srgbClr>
            </a:outerShdw>
          </a:effectLst>
        </p:spPr>
      </p:pic>
      <p:sp>
        <p:nvSpPr>
          <p:cNvPr id="3" name="Rounded Rectangle 2"/>
          <p:cNvSpPr/>
          <p:nvPr/>
        </p:nvSpPr>
        <p:spPr>
          <a:xfrm>
            <a:off x="4653973" y="385056"/>
            <a:ext cx="2432627" cy="773416"/>
          </a:xfrm>
          <a:prstGeom prst="roundRect">
            <a:avLst/>
          </a:prstGeom>
          <a:solidFill>
            <a:schemeClr val="accent3">
              <a:lumMod val="75000"/>
            </a:schemeClr>
          </a:solidFill>
          <a:ln w="76200"/>
        </p:spPr>
        <p:style>
          <a:lnRef idx="3">
            <a:schemeClr val="lt1"/>
          </a:lnRef>
          <a:fillRef idx="1">
            <a:schemeClr val="accent2"/>
          </a:fillRef>
          <a:effectRef idx="1">
            <a:schemeClr val="accent2"/>
          </a:effectRef>
          <a:fontRef idx="minor">
            <a:schemeClr val="lt1"/>
          </a:fontRef>
        </p:style>
        <p:txBody>
          <a:bodyPr rtlCol="0" anchor="ctr"/>
          <a:lstStyle/>
          <a:p>
            <a:pPr algn="ctr"/>
            <a:r>
              <a:rPr lang="vi-VN" sz="4000" b="1" i="1" dirty="0">
                <a:latin typeface="Cambria" panose="02040503050406030204" pitchFamily="18" charset="0"/>
                <a:ea typeface="Cambria" panose="02040503050406030204" pitchFamily="18" charset="0"/>
                <a:cs typeface="Calibri" panose="020F0502020204030204" pitchFamily="34" charset="0"/>
              </a:rPr>
              <a:t>2. Tìm ý </a:t>
            </a:r>
            <a:endParaRPr lang="en-US" sz="4000" b="1" i="1" dirty="0">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42853997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978</Words>
  <Application>Microsoft Office PowerPoint</Application>
  <PresentationFormat>Widescreen</PresentationFormat>
  <Paragraphs>44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等线</vt:lpstr>
      <vt:lpstr>#9Slide07 HoneyCream</vt:lpstr>
      <vt:lpstr>Arial</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Mangnon</cp:keywords>
  <cp:lastModifiedBy/>
  <cp:revision>1</cp:revision>
  <dcterms:created xsi:type="dcterms:W3CDTF">2022-03-07T11:00:09Z</dcterms:created>
  <dcterms:modified xsi:type="dcterms:W3CDTF">2025-11-11T05:37:13Z</dcterms:modified>
</cp:coreProperties>
</file>